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1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2EDD-4951-463E-92DE-B5FB06F7687D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DD0-5D81-42F6-8FB8-9CD28F1BC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674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2EDD-4951-463E-92DE-B5FB06F7687D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DD0-5D81-42F6-8FB8-9CD28F1BC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0963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2EDD-4951-463E-92DE-B5FB06F7687D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DD0-5D81-42F6-8FB8-9CD28F1BC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0101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2EDD-4951-463E-92DE-B5FB06F7687D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DD0-5D81-42F6-8FB8-9CD28F1BC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20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2EDD-4951-463E-92DE-B5FB06F7687D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DD0-5D81-42F6-8FB8-9CD28F1BC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1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2EDD-4951-463E-92DE-B5FB06F7687D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DD0-5D81-42F6-8FB8-9CD28F1BC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27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2EDD-4951-463E-92DE-B5FB06F7687D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DD0-5D81-42F6-8FB8-9CD28F1BC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708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2EDD-4951-463E-92DE-B5FB06F7687D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DD0-5D81-42F6-8FB8-9CD28F1BC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845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2EDD-4951-463E-92DE-B5FB06F7687D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DD0-5D81-42F6-8FB8-9CD28F1BC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2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2EDD-4951-463E-92DE-B5FB06F7687D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DD0-5D81-42F6-8FB8-9CD28F1BC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5193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2EDD-4951-463E-92DE-B5FB06F7687D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DD0-5D81-42F6-8FB8-9CD28F1BC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460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62EDD-4951-463E-92DE-B5FB06F7687D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B4DD0-5D81-42F6-8FB8-9CD28F1BC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666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6.png"/><Relationship Id="rId7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200.png"/><Relationship Id="rId7" Type="http://schemas.openxmlformats.org/officeDocument/2006/relationships/image" Target="../media/image250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171.png"/><Relationship Id="rId4" Type="http://schemas.openxmlformats.org/officeDocument/2006/relationships/image" Target="../media/image210.png"/><Relationship Id="rId9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数理モデル</a:t>
            </a:r>
            <a:r>
              <a:rPr kumimoji="1" lang="en-US" altLang="ja-JP" dirty="0" smtClean="0"/>
              <a:t>v5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LPLC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0620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RT</a:t>
            </a:r>
            <a:r>
              <a:rPr kumimoji="1" lang="ja-JP" altLang="en-US" dirty="0" smtClean="0"/>
              <a:t>のモデル化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365503" y="2511552"/>
                <a:ext cx="6092819" cy="8440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4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4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sz="4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ja-JP" sz="4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kumimoji="1" lang="en-US" altLang="ja-JP" sz="4400" dirty="0" smtClean="0"/>
                  <a:t>:=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kumimoji="1" lang="en-US" altLang="ja-JP" sz="4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ja-JP" sz="4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400" i="1">
                                <a:latin typeface="Cambria Math" panose="02040503050406030204" pitchFamily="18" charset="0"/>
                              </a:rPr>
                              <m:t>𝑅𝐶</m:t>
                            </m:r>
                          </m:e>
                          <m:sub>
                            <m:r>
                              <a:rPr lang="en-US" altLang="ja-JP" sz="4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altLang="ja-JP" sz="4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ja-JP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503" y="2511552"/>
                <a:ext cx="6092819" cy="844014"/>
              </a:xfrm>
              <a:prstGeom prst="rect">
                <a:avLst/>
              </a:prstGeom>
              <a:blipFill>
                <a:blip r:embed="rId2"/>
                <a:stretch>
                  <a:fillRect t="-12319" b="-275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/>
          <p:cNvSpPr txBox="1"/>
          <p:nvPr/>
        </p:nvSpPr>
        <p:spPr>
          <a:xfrm>
            <a:off x="8575611" y="1588222"/>
            <a:ext cx="290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行列の足し算は定義済み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760694" y="4354375"/>
            <a:ext cx="4046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VSS</a:t>
            </a:r>
            <a:r>
              <a:rPr lang="ja-JP" altLang="en-US" dirty="0" smtClean="0"/>
              <a:t>に属するカメラの数はほぼ</a:t>
            </a:r>
            <a:r>
              <a:rPr lang="en-US" altLang="ja-JP" dirty="0" smtClean="0"/>
              <a:t>1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653118" y="3375443"/>
            <a:ext cx="4046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Cn:n</a:t>
            </a:r>
            <a:r>
              <a:rPr lang="ja-JP" altLang="en-US" dirty="0" smtClean="0"/>
              <a:t>番目の</a:t>
            </a:r>
            <a:r>
              <a:rPr lang="en-US" altLang="ja-JP" dirty="0" smtClean="0"/>
              <a:t>VSS</a:t>
            </a:r>
            <a:r>
              <a:rPr lang="ja-JP" altLang="en-US" dirty="0" smtClean="0"/>
              <a:t>に属するカメラ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175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VSS</a:t>
            </a:r>
            <a:r>
              <a:rPr kumimoji="1" lang="ja-JP" altLang="en-US" dirty="0" smtClean="0"/>
              <a:t>情報提供サーバ</a:t>
            </a:r>
            <a:r>
              <a:rPr kumimoji="1" lang="en-US" altLang="ja-JP" dirty="0" smtClean="0"/>
              <a:t>(RT)</a:t>
            </a:r>
            <a:r>
              <a:rPr kumimoji="1" lang="ja-JP" altLang="en-US" dirty="0" smtClean="0"/>
              <a:t>のモデル化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812921" y="5359294"/>
            <a:ext cx="352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RT</a:t>
            </a:r>
            <a:r>
              <a:rPr kumimoji="1" lang="ja-JP" altLang="en-US" dirty="0" smtClean="0"/>
              <a:t>自身の座標と</a:t>
            </a:r>
            <a:r>
              <a:rPr kumimoji="1" lang="en-US" altLang="ja-JP" dirty="0" smtClean="0"/>
              <a:t>AP</a:t>
            </a:r>
            <a:r>
              <a:rPr kumimoji="1" lang="ja-JP" altLang="en-US" dirty="0" smtClean="0"/>
              <a:t>可能圏も必要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862048" y="5795880"/>
            <a:ext cx="3424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RTn</a:t>
            </a:r>
            <a:r>
              <a:rPr kumimoji="1" lang="en-US" altLang="ja-JP" dirty="0" smtClean="0"/>
              <a:t>(t)</a:t>
            </a:r>
            <a:r>
              <a:rPr kumimoji="1" lang="ja-JP" altLang="en-US" dirty="0" smtClean="0"/>
              <a:t>の中身は，その</a:t>
            </a:r>
            <a:r>
              <a:rPr kumimoji="1" lang="en-US" altLang="ja-JP" dirty="0" smtClean="0"/>
              <a:t>RT</a:t>
            </a:r>
            <a:r>
              <a:rPr kumimoji="1" lang="ja-JP" altLang="en-US" dirty="0" smtClean="0"/>
              <a:t>からアクセスできるカメラの有効範囲の総和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13106" y="1423391"/>
            <a:ext cx="3963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 smtClean="0"/>
              <a:t>(</a:t>
            </a:r>
            <a:r>
              <a:rPr kumimoji="1" lang="en-US" altLang="ja-JP" sz="4000" dirty="0" err="1" smtClean="0"/>
              <a:t>x,y,r</a:t>
            </a:r>
            <a:r>
              <a:rPr lang="en-US" altLang="ja-JP" sz="4000" dirty="0"/>
              <a:t>)</a:t>
            </a:r>
            <a:endParaRPr kumimoji="1" lang="ja-JP" altLang="en-US" sz="4000" dirty="0"/>
          </a:p>
        </p:txBody>
      </p:sp>
      <p:grpSp>
        <p:nvGrpSpPr>
          <p:cNvPr id="8" name="グループ化 7"/>
          <p:cNvGrpSpPr/>
          <p:nvPr/>
        </p:nvGrpSpPr>
        <p:grpSpPr>
          <a:xfrm>
            <a:off x="2281779" y="3621798"/>
            <a:ext cx="7084754" cy="1780368"/>
            <a:chOff x="2281779" y="3621798"/>
            <a:chExt cx="7084754" cy="17803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/>
                <p:cNvSpPr txBox="1"/>
                <p:nvPr/>
              </p:nvSpPr>
              <p:spPr>
                <a:xfrm>
                  <a:off x="2281779" y="4212701"/>
                  <a:ext cx="1628138" cy="59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kumimoji="1" lang="en-US" altLang="ja-JP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6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kumimoji="1" lang="en-US" altLang="ja-JP" sz="3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b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3600" i="1" dirty="0">
                    <a:latin typeface="Times New Roman" panose="02020603050405020304" pitchFamily="18" charset="0"/>
                    <a:ea typeface="HGPｺﾞｼｯｸM" panose="020B0600000000000000" pitchFamily="50" charset="-128"/>
                  </a:endParaRPr>
                </a:p>
              </p:txBody>
            </p:sp>
          </mc:Choice>
          <mc:Fallback xmlns="">
            <p:sp>
              <p:nvSpPr>
                <p:cNvPr id="7" name="テキスト ボックス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1779" y="4212701"/>
                  <a:ext cx="1628138" cy="59856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左中かっこ 8"/>
            <p:cNvSpPr/>
            <p:nvPr/>
          </p:nvSpPr>
          <p:spPr>
            <a:xfrm>
              <a:off x="4096871" y="3621798"/>
              <a:ext cx="627529" cy="1780368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i="1">
                <a:latin typeface="Times New Roman" panose="02020603050405020304" pitchFamily="18" charset="0"/>
                <a:ea typeface="HGPｺﾞｼｯｸM" panose="020B0600000000000000" pitchFamily="50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/>
                <p:cNvSpPr txBox="1"/>
                <p:nvPr/>
              </p:nvSpPr>
              <p:spPr>
                <a:xfrm>
                  <a:off x="4596789" y="3794116"/>
                  <a:ext cx="4657569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2800" i="1" dirty="0" smtClean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1   if  </a:t>
                  </a:r>
                  <a14:m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a14:m>
                  <a:r>
                    <a:rPr kumimoji="1" lang="en-US" altLang="ja-JP" sz="2800" b="0" i="1" dirty="0" smtClean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and</a:t>
                  </a:r>
                  <a:br>
                    <a:rPr kumimoji="1" lang="en-US" altLang="ja-JP" sz="2800" b="0" i="1" dirty="0" smtClean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</a:br>
                  <a:r>
                    <a:rPr kumimoji="1" lang="en-US" altLang="ja-JP" sz="2800" b="0" i="1" dirty="0" smtClean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     </a:t>
                  </a:r>
                  <a:r>
                    <a:rPr lang="ja-JP" altLang="en-US" sz="2800" i="1" dirty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</a:t>
                  </a:r>
                  <a:r>
                    <a:rPr lang="ja-JP" altLang="en-US" sz="2800" i="1" dirty="0" smtClean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a14:m>
                  <a:endParaRPr kumimoji="1" lang="en-US" altLang="ja-JP" sz="2800" b="0" i="1" dirty="0" smtClean="0">
                    <a:latin typeface="Times New Roman" panose="02020603050405020304" pitchFamily="18" charset="0"/>
                    <a:ea typeface="HGPｺﾞｼｯｸM" panose="020B0600000000000000" pitchFamily="50" charset="-128"/>
                  </a:endParaRPr>
                </a:p>
              </p:txBody>
            </p:sp>
          </mc:Choice>
          <mc:Fallback xmlns="">
            <p:sp>
              <p:nvSpPr>
                <p:cNvPr id="10" name="テキスト ボックス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6789" y="3794116"/>
                  <a:ext cx="4657569" cy="95410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618" t="-76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テキスト ボックス 10"/>
            <p:cNvSpPr txBox="1"/>
            <p:nvPr/>
          </p:nvSpPr>
          <p:spPr>
            <a:xfrm>
              <a:off x="4596789" y="4781850"/>
              <a:ext cx="47697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i="1" dirty="0" smtClean="0">
                  <a:latin typeface="Times New Roman" panose="02020603050405020304" pitchFamily="18" charset="0"/>
                  <a:ea typeface="HGPｺﾞｼｯｸM" panose="020B0600000000000000" pitchFamily="50" charset="-128"/>
                </a:rPr>
                <a:t>0   otherwise</a:t>
              </a:r>
              <a:endParaRPr kumimoji="1" lang="en-US" altLang="ja-JP" sz="2800" b="0" i="1" dirty="0" smtClean="0">
                <a:latin typeface="Times New Roman" panose="02020603050405020304" pitchFamily="18" charset="0"/>
                <a:ea typeface="HGPｺﾞｼｯｸM" panose="020B0600000000000000" pitchFamily="50" charset="-128"/>
              </a:endParaRPr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4528611" y="2549100"/>
            <a:ext cx="4274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r</a:t>
            </a:r>
            <a:r>
              <a:rPr kumimoji="1" lang="ja-JP" altLang="en-US" dirty="0" smtClean="0"/>
              <a:t>がマス数を表すので，</a:t>
            </a:r>
            <a:r>
              <a:rPr kumimoji="1" lang="en-US" altLang="ja-JP" dirty="0" smtClean="0"/>
              <a:t>m</a:t>
            </a:r>
            <a:r>
              <a:rPr kumimoji="1" lang="ja-JP" altLang="en-US" dirty="0" smtClean="0"/>
              <a:t>→</a:t>
            </a:r>
            <a:r>
              <a:rPr lang="ja-JP" altLang="en-US" dirty="0" smtClean="0"/>
              <a:t>マスが必要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131416" y="5017890"/>
            <a:ext cx="3352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アクセス可能圏はマンハッタン距離</a:t>
            </a:r>
            <a:endParaRPr kumimoji="1" lang="ja-JP" altLang="en-US" sz="14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28611" y="2858905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エッジモデルであれば</a:t>
            </a:r>
            <a:r>
              <a:rPr lang="ja-JP" altLang="en-US" dirty="0"/>
              <a:t>全</a:t>
            </a:r>
            <a:r>
              <a:rPr lang="ja-JP" altLang="en-US" dirty="0" smtClean="0"/>
              <a:t>てのサーバについて</a:t>
            </a:r>
            <a:r>
              <a:rPr lang="en-US" altLang="ja-JP" dirty="0" smtClean="0"/>
              <a:t>r</a:t>
            </a:r>
            <a:r>
              <a:rPr lang="ja-JP" altLang="en-US" dirty="0" smtClean="0"/>
              <a:t>→∞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749287" y="3141048"/>
            <a:ext cx="2099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i,j</a:t>
            </a:r>
            <a:r>
              <a:rPr lang="ja-JP" altLang="en-US" dirty="0" smtClean="0"/>
              <a:t>はフィールド内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276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対象者</a:t>
            </a:r>
            <a:r>
              <a:rPr kumimoji="1" lang="en-US" altLang="ja-JP" dirty="0" smtClean="0"/>
              <a:t>(Positive)</a:t>
            </a:r>
            <a:r>
              <a:rPr kumimoji="1" lang="ja-JP" altLang="en-US" dirty="0" smtClean="0"/>
              <a:t>のモデル化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36494" y="3661712"/>
            <a:ext cx="98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Pn</a:t>
            </a:r>
            <a:r>
              <a:rPr kumimoji="1" lang="en-US" altLang="ja-JP" dirty="0" smtClean="0"/>
              <a:t>(t):=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617472" y="1690688"/>
              <a:ext cx="5040000" cy="432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="" xmlns:a16="http://schemas.microsoft.com/office/drawing/2014/main" val="84982627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="" xmlns:a16="http://schemas.microsoft.com/office/drawing/2014/main" val="312259711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="" xmlns:a16="http://schemas.microsoft.com/office/drawing/2014/main" val="2119792792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="" xmlns:a16="http://schemas.microsoft.com/office/drawing/2014/main" val="3054159046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="" xmlns:a16="http://schemas.microsoft.com/office/drawing/2014/main" val="133509870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="" xmlns:a16="http://schemas.microsoft.com/office/drawing/2014/main" val="2189793948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="" xmlns:a16="http://schemas.microsoft.com/office/drawing/2014/main" val="407385061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51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61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228219249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52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62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285879134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13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73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1414773290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14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74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3029169098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15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75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15514671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16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76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19575753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76516"/>
                  </p:ext>
                </p:extLst>
              </p:nvPr>
            </p:nvGraphicFramePr>
            <p:xfrm>
              <a:off x="1617472" y="1690688"/>
              <a:ext cx="5040000" cy="432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84982627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12259711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119792792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054159046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33509870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189793948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407385061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847" r="-603390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847" r="-498319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695" t="-847" r="-402542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1695" t="-847" r="-302542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1695" t="-847" r="-202542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7479" t="-847" r="-100840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847" r="-1695" b="-50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219249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100000" r="-603390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100000" r="-498319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695" t="-100000" r="-402542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1695" t="-100000" r="-302542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1695" t="-100000" r="-202542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7479" t="-100000" r="-100840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100000" r="-1695" b="-3991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879134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201695" r="-603390" b="-3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201695" r="-1695" b="-30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4773290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301695" r="-603390" b="-2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301695" r="-1695" b="-20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9169098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398319" r="-603390" b="-1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398319" r="-1695" b="-1008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14671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502542" r="-60339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502542" r="-1695" b="-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757538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" name="グループ化 2"/>
          <p:cNvGrpSpPr/>
          <p:nvPr/>
        </p:nvGrpSpPr>
        <p:grpSpPr>
          <a:xfrm>
            <a:off x="7373119" y="3329092"/>
            <a:ext cx="1790418" cy="743876"/>
            <a:chOff x="7373119" y="3329092"/>
            <a:chExt cx="1790418" cy="7438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/>
                <p:cNvSpPr txBox="1"/>
                <p:nvPr/>
              </p:nvSpPr>
              <p:spPr>
                <a:xfrm>
                  <a:off x="7373119" y="3551374"/>
                  <a:ext cx="1591056" cy="2993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𝑛𝑖𝑗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)=</m:t>
                        </m:r>
                      </m:oMath>
                    </m:oMathPara>
                  </a14:m>
                  <a:endParaRPr kumimoji="1" lang="en-US" altLang="ja-JP" b="0" dirty="0" smtClean="0"/>
                </a:p>
              </p:txBody>
            </p:sp>
          </mc:Choice>
          <mc:Fallback xmlns="">
            <p:sp>
              <p:nvSpPr>
                <p:cNvPr id="7" name="テキスト ボックス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3119" y="3551374"/>
                  <a:ext cx="1591056" cy="299313"/>
                </a:xfrm>
                <a:prstGeom prst="rect">
                  <a:avLst/>
                </a:prstGeom>
                <a:blipFill>
                  <a:blip r:embed="rId3"/>
                  <a:stretch>
                    <a:fillRect l="-5364" t="-2041" b="-265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左中かっこ 7"/>
            <p:cNvSpPr/>
            <p:nvPr/>
          </p:nvSpPr>
          <p:spPr>
            <a:xfrm>
              <a:off x="8340890" y="3329092"/>
              <a:ext cx="443164" cy="743876"/>
            </a:xfrm>
            <a:prstGeom prst="lef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8750350" y="3366708"/>
              <a:ext cx="345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8750350" y="3703636"/>
              <a:ext cx="4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728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対象者</a:t>
            </a:r>
            <a:r>
              <a:rPr lang="en-US" altLang="ja-JP" dirty="0"/>
              <a:t>(Positive)</a:t>
            </a:r>
            <a:r>
              <a:rPr lang="ja-JP" altLang="en-US" dirty="0"/>
              <a:t>のモデル化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771170" y="799629"/>
            <a:ext cx="206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非対象者も同様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pSp>
        <p:nvGrpSpPr>
          <p:cNvPr id="2" name="グループ化 1"/>
          <p:cNvGrpSpPr/>
          <p:nvPr/>
        </p:nvGrpSpPr>
        <p:grpSpPr>
          <a:xfrm>
            <a:off x="1771326" y="4437048"/>
            <a:ext cx="8649348" cy="1499953"/>
            <a:chOff x="1576831" y="1663040"/>
            <a:chExt cx="8649348" cy="14999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/>
                <p:cNvSpPr txBox="1"/>
                <p:nvPr/>
              </p:nvSpPr>
              <p:spPr>
                <a:xfrm>
                  <a:off x="1576831" y="2090639"/>
                  <a:ext cx="3603368" cy="787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ja-JP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𝑢𝑝</m:t>
                                      </m:r>
                                    </m:e>
                                    <m:sub>
                                      <m: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kumimoji="1" lang="en-US" altLang="ja-JP" sz="3200" i="1" dirty="0" smtClean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=</a:t>
                  </a:r>
                  <a:endParaRPr kumimoji="1" lang="ja-JP" altLang="en-US" sz="3200" i="1" dirty="0">
                    <a:latin typeface="Times New Roman" panose="02020603050405020304" pitchFamily="18" charset="0"/>
                    <a:ea typeface="HGPｺﾞｼｯｸM" panose="020B0600000000000000" pitchFamily="50" charset="-128"/>
                  </a:endParaRPr>
                </a:p>
              </p:txBody>
            </p:sp>
          </mc:Choice>
          <mc:Fallback xmlns="">
            <p:sp>
              <p:nvSpPr>
                <p:cNvPr id="6" name="テキスト ボックス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6831" y="2090639"/>
                  <a:ext cx="3603368" cy="787331"/>
                </a:xfrm>
                <a:prstGeom prst="rect">
                  <a:avLst/>
                </a:prstGeom>
                <a:blipFill>
                  <a:blip r:embed="rId2"/>
                  <a:stretch>
                    <a:fillRect t="-6977" b="-232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左中かっこ 9"/>
            <p:cNvSpPr/>
            <p:nvPr/>
          </p:nvSpPr>
          <p:spPr>
            <a:xfrm>
              <a:off x="4021281" y="1663040"/>
              <a:ext cx="627529" cy="1499953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i="1">
                <a:latin typeface="Times New Roman" panose="02020603050405020304" pitchFamily="18" charset="0"/>
                <a:ea typeface="HGPｺﾞｼｯｸM" panose="020B0600000000000000" pitchFamily="50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/>
                <p:cNvSpPr txBox="1"/>
                <p:nvPr/>
              </p:nvSpPr>
              <p:spPr>
                <a:xfrm>
                  <a:off x="4541400" y="1784035"/>
                  <a:ext cx="5684779" cy="6484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800" i="1" dirty="0" smtClean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1</a:t>
                  </a:r>
                  <a:r>
                    <a:rPr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</a:t>
                  </a:r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 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GPｺﾞｼｯｸM" panose="020B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GPｺﾞｼｯｸM" panose="020B0600000000000000" pitchFamily="50" charset="-128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GPｺﾞｼｯｸM" panose="020B0600000000000000" pitchFamily="50" charset="-128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ij</m:t>
                          </m:r>
                        </m:sub>
                      </m:sSub>
                      <m:r>
                        <a:rPr lang="en-US" altLang="ja-JP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ja-JP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−1)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ja-JP" sz="2800" b="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1)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j</m:t>
                          </m:r>
                        </m:sub>
                      </m:sSub>
                    </m:oMath>
                  </a14:m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</a:t>
                  </a:r>
                  <a:r>
                    <a:rPr kumimoji="1" lang="ja-JP" altLang="en-US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≠</a:t>
                  </a:r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0</a:t>
                  </a:r>
                  <a:endParaRPr kumimoji="1" lang="en-US" altLang="ja-JP" sz="2800" b="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HGPｺﾞｼｯｸM" panose="020B0600000000000000" pitchFamily="50" charset="-128"/>
                  </a:endParaRPr>
                </a:p>
              </p:txBody>
            </p:sp>
          </mc:Choice>
          <mc:Fallback xmlns="">
            <p:sp>
              <p:nvSpPr>
                <p:cNvPr id="11" name="テキスト ボックス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1400" y="1784035"/>
                  <a:ext cx="5684779" cy="648447"/>
                </a:xfrm>
                <a:prstGeom prst="rect">
                  <a:avLst/>
                </a:prstGeom>
                <a:blipFill>
                  <a:blip r:embed="rId3"/>
                  <a:stretch>
                    <a:fillRect l="-2253" t="-10377" b="-660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テキスト ボックス 11"/>
            <p:cNvSpPr txBox="1"/>
            <p:nvPr/>
          </p:nvSpPr>
          <p:spPr>
            <a:xfrm>
              <a:off x="4541400" y="2536127"/>
              <a:ext cx="43927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800" i="1" dirty="0">
                  <a:latin typeface="Times New Roman" panose="02020603050405020304" pitchFamily="18" charset="0"/>
                  <a:ea typeface="HGPｺﾞｼｯｸM" panose="020B0600000000000000" pitchFamily="50" charset="-128"/>
                </a:rPr>
                <a:t>0</a:t>
              </a:r>
              <a:r>
                <a:rPr lang="en-US" altLang="ja-JP" sz="2800" i="1" dirty="0" smtClean="0">
                  <a:latin typeface="Times New Roman" panose="02020603050405020304" pitchFamily="18" charset="0"/>
                  <a:ea typeface="HGPｺﾞｼｯｸM" panose="020B0600000000000000" pitchFamily="50" charset="-128"/>
                </a:rPr>
                <a:t> </a:t>
              </a:r>
              <a:r>
                <a:rPr kumimoji="1" lang="en-US" altLang="ja-JP" sz="2800" i="1" dirty="0" smtClean="0">
                  <a:latin typeface="Times New Roman" panose="02020603050405020304" pitchFamily="18" charset="0"/>
                  <a:ea typeface="HGPｺﾞｼｯｸM" panose="020B0600000000000000" pitchFamily="50" charset="-128"/>
                </a:rPr>
                <a:t>  otherwise</a:t>
              </a:r>
              <a:endParaRPr kumimoji="1" lang="en-US" altLang="ja-JP" sz="2800" b="0" i="1" dirty="0" smtClean="0">
                <a:latin typeface="Times New Roman" panose="02020603050405020304" pitchFamily="18" charset="0"/>
                <a:ea typeface="HGPｺﾞｼｯｸM" panose="020B0600000000000000" pitchFamily="50" charset="-128"/>
              </a:endParaRPr>
            </a:p>
          </p:txBody>
        </p:sp>
      </p:grpSp>
      <p:sp>
        <p:nvSpPr>
          <p:cNvPr id="16" name="テキスト ボックス 15"/>
          <p:cNvSpPr txBox="1"/>
          <p:nvPr/>
        </p:nvSpPr>
        <p:spPr>
          <a:xfrm>
            <a:off x="9570644" y="497472"/>
            <a:ext cx="206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>
                <a:solidFill>
                  <a:srgbClr val="FF0000"/>
                </a:solidFill>
              </a:rPr>
              <a:t>r</a:t>
            </a:r>
            <a:r>
              <a:rPr kumimoji="1" lang="en-US" altLang="ja-JP" dirty="0" err="1" smtClean="0">
                <a:solidFill>
                  <a:srgbClr val="FF0000"/>
                </a:solidFill>
              </a:rPr>
              <a:t>ight,left</a:t>
            </a:r>
            <a:r>
              <a:rPr kumimoji="1" lang="ja-JP" altLang="en-US" dirty="0" smtClean="0">
                <a:solidFill>
                  <a:srgbClr val="FF0000"/>
                </a:solidFill>
              </a:rPr>
              <a:t>も同様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pSp>
        <p:nvGrpSpPr>
          <p:cNvPr id="14" name="グループ化 13"/>
          <p:cNvGrpSpPr/>
          <p:nvPr/>
        </p:nvGrpSpPr>
        <p:grpSpPr>
          <a:xfrm>
            <a:off x="2961840" y="3183317"/>
            <a:ext cx="8835082" cy="1499953"/>
            <a:chOff x="334305" y="1663040"/>
            <a:chExt cx="8835082" cy="1499953"/>
          </a:xfrm>
        </p:grpSpPr>
        <p:sp>
          <p:nvSpPr>
            <p:cNvPr id="18" name="テキスト ボックス 17"/>
            <p:cNvSpPr txBox="1"/>
            <p:nvPr/>
          </p:nvSpPr>
          <p:spPr>
            <a:xfrm>
              <a:off x="334305" y="2028297"/>
              <a:ext cx="400074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400" dirty="0" err="1" smtClean="0"/>
                <a:t>Pndown</a:t>
              </a:r>
              <a:r>
                <a:rPr kumimoji="1" lang="en-US" altLang="ja-JP" sz="4400" dirty="0" smtClean="0"/>
                <a:t>(t)</a:t>
              </a:r>
              <a:r>
                <a:rPr kumimoji="1" lang="en-US" altLang="ja-JP" sz="4400" dirty="0" err="1" smtClean="0"/>
                <a:t>ij</a:t>
              </a:r>
              <a:r>
                <a:rPr kumimoji="1" lang="en-US" altLang="ja-JP" sz="4400" dirty="0" smtClean="0"/>
                <a:t>=</a:t>
              </a:r>
              <a:endParaRPr kumimoji="1" lang="ja-JP" altLang="en-US" sz="4400" dirty="0"/>
            </a:p>
          </p:txBody>
        </p:sp>
        <p:sp>
          <p:nvSpPr>
            <p:cNvPr id="19" name="左中かっこ 18"/>
            <p:cNvSpPr/>
            <p:nvPr/>
          </p:nvSpPr>
          <p:spPr>
            <a:xfrm>
              <a:off x="4021281" y="1663040"/>
              <a:ext cx="627529" cy="1499953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/>
                <p:cNvSpPr txBox="1"/>
                <p:nvPr/>
              </p:nvSpPr>
              <p:spPr>
                <a:xfrm>
                  <a:off x="4700235" y="1799063"/>
                  <a:ext cx="4469152" cy="6038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400" dirty="0" smtClean="0">
                      <a:solidFill>
                        <a:schemeClr val="tx1"/>
                      </a:solidFill>
                    </a:rPr>
                    <a:t>0 </a:t>
                  </a:r>
                  <a:r>
                    <a:rPr kumimoji="1" lang="en-US" altLang="ja-JP" sz="2400" dirty="0" smtClean="0">
                      <a:solidFill>
                        <a:schemeClr val="tx1"/>
                      </a:solidFill>
                    </a:rPr>
                    <a:t> 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ij</m:t>
                          </m:r>
                        </m:sub>
                      </m:sSub>
                    </m:oMath>
                  </a14:m>
                  <a:r>
                    <a:rPr kumimoji="1" lang="en-US" altLang="ja-JP" sz="2400" dirty="0" smtClean="0">
                      <a:solidFill>
                        <a:schemeClr val="tx1"/>
                      </a:solidFill>
                    </a:rPr>
                    <a:t>*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−1)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−1)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j</m:t>
                          </m:r>
                        </m:sub>
                      </m:sSub>
                    </m:oMath>
                  </a14:m>
                  <a:r>
                    <a:rPr kumimoji="1" lang="en-US" altLang="ja-JP" sz="2400" dirty="0" smtClean="0">
                      <a:solidFill>
                        <a:schemeClr val="tx1"/>
                      </a:solidFill>
                    </a:rPr>
                    <a:t>= 0</a:t>
                  </a:r>
                  <a:endParaRPr kumimoji="1" lang="en-US" altLang="ja-JP" sz="2400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" name="テキスト ボックス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0235" y="1799063"/>
                  <a:ext cx="4469152" cy="603883"/>
                </a:xfrm>
                <a:prstGeom prst="rect">
                  <a:avLst/>
                </a:prstGeom>
                <a:blipFill>
                  <a:blip r:embed="rId4"/>
                  <a:stretch>
                    <a:fillRect l="-2046" t="-3030" b="-404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テキスト ボックス 20"/>
            <p:cNvSpPr txBox="1"/>
            <p:nvPr/>
          </p:nvSpPr>
          <p:spPr>
            <a:xfrm>
              <a:off x="4700235" y="2566905"/>
              <a:ext cx="43927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 smtClean="0"/>
                <a:t>1 </a:t>
              </a:r>
              <a:r>
                <a:rPr kumimoji="1" lang="en-US" altLang="ja-JP" sz="2400" dirty="0" smtClean="0"/>
                <a:t> otherwise</a:t>
              </a:r>
              <a:endParaRPr kumimoji="1" lang="en-US" altLang="ja-JP" sz="2400" b="0" dirty="0" smtClean="0">
                <a:ea typeface="Cambria Math" panose="02040503050406030204" pitchFamily="18" charset="0"/>
              </a:endParaRPr>
            </a:p>
          </p:txBody>
        </p:sp>
      </p:grpSp>
      <p:grpSp>
        <p:nvGrpSpPr>
          <p:cNvPr id="22" name="グループ化 21"/>
          <p:cNvGrpSpPr/>
          <p:nvPr/>
        </p:nvGrpSpPr>
        <p:grpSpPr>
          <a:xfrm>
            <a:off x="-562903" y="2443041"/>
            <a:ext cx="8359085" cy="1499953"/>
            <a:chOff x="810302" y="1663040"/>
            <a:chExt cx="8359085" cy="1499953"/>
          </a:xfrm>
        </p:grpSpPr>
        <p:sp>
          <p:nvSpPr>
            <p:cNvPr id="23" name="テキスト ボックス 22"/>
            <p:cNvSpPr txBox="1"/>
            <p:nvPr/>
          </p:nvSpPr>
          <p:spPr>
            <a:xfrm>
              <a:off x="810302" y="2028297"/>
              <a:ext cx="400074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400" dirty="0" err="1" smtClean="0"/>
                <a:t>Pnleft</a:t>
              </a:r>
              <a:r>
                <a:rPr kumimoji="1" lang="en-US" altLang="ja-JP" sz="4400" dirty="0" smtClean="0"/>
                <a:t>(t)</a:t>
              </a:r>
              <a:r>
                <a:rPr kumimoji="1" lang="en-US" altLang="ja-JP" sz="4400" dirty="0" err="1" smtClean="0"/>
                <a:t>ij</a:t>
              </a:r>
              <a:r>
                <a:rPr kumimoji="1" lang="en-US" altLang="ja-JP" sz="4400" dirty="0" smtClean="0"/>
                <a:t>=</a:t>
              </a:r>
              <a:endParaRPr kumimoji="1" lang="ja-JP" altLang="en-US" sz="4400" dirty="0"/>
            </a:p>
          </p:txBody>
        </p:sp>
        <p:sp>
          <p:nvSpPr>
            <p:cNvPr id="24" name="左中かっこ 23"/>
            <p:cNvSpPr/>
            <p:nvPr/>
          </p:nvSpPr>
          <p:spPr>
            <a:xfrm>
              <a:off x="4021281" y="1663040"/>
              <a:ext cx="627529" cy="1499953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テキスト ボックス 24"/>
                <p:cNvSpPr txBox="1"/>
                <p:nvPr/>
              </p:nvSpPr>
              <p:spPr>
                <a:xfrm>
                  <a:off x="4700235" y="1799063"/>
                  <a:ext cx="4469152" cy="6038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400" dirty="0" smtClean="0">
                      <a:solidFill>
                        <a:schemeClr val="tx1"/>
                      </a:solidFill>
                    </a:rPr>
                    <a:t>0 </a:t>
                  </a:r>
                  <a:r>
                    <a:rPr kumimoji="1" lang="en-US" altLang="ja-JP" sz="2400" dirty="0" smtClean="0">
                      <a:solidFill>
                        <a:schemeClr val="tx1"/>
                      </a:solidFill>
                    </a:rPr>
                    <a:t> 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ij</m:t>
                          </m:r>
                        </m:sub>
                      </m:sSub>
                    </m:oMath>
                  </a14:m>
                  <a:r>
                    <a:rPr kumimoji="1" lang="en-US" altLang="ja-JP" sz="2400" dirty="0" smtClean="0">
                      <a:solidFill>
                        <a:schemeClr val="tx1"/>
                      </a:solidFill>
                    </a:rPr>
                    <a:t>*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−1)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ja-JP" sz="2400" b="0" i="0" dirty="0" smtClean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j</m:t>
                          </m:r>
                          <m:r>
                            <m:rPr>
                              <m:nor/>
                            </m:rPr>
                            <a:rPr lang="en-US" altLang="ja-JP" sz="2400" b="0" i="0" dirty="0" smtClean="0">
                              <a:solidFill>
                                <a:schemeClr val="tx1"/>
                              </a:solidFill>
                            </a:rPr>
                            <m:t>+1)</m:t>
                          </m:r>
                        </m:sub>
                      </m:sSub>
                    </m:oMath>
                  </a14:m>
                  <a:r>
                    <a:rPr kumimoji="1" lang="en-US" altLang="ja-JP" sz="2400" dirty="0" smtClean="0">
                      <a:solidFill>
                        <a:schemeClr val="tx1"/>
                      </a:solidFill>
                    </a:rPr>
                    <a:t>= 0</a:t>
                  </a:r>
                  <a:endParaRPr kumimoji="1" lang="en-US" altLang="ja-JP" sz="2400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5" name="テキスト ボックス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0235" y="1799063"/>
                  <a:ext cx="4469152" cy="603883"/>
                </a:xfrm>
                <a:prstGeom prst="rect">
                  <a:avLst/>
                </a:prstGeom>
                <a:blipFill>
                  <a:blip r:embed="rId5"/>
                  <a:stretch>
                    <a:fillRect l="-2046" t="-3030" b="-404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テキスト ボックス 25"/>
            <p:cNvSpPr txBox="1"/>
            <p:nvPr/>
          </p:nvSpPr>
          <p:spPr>
            <a:xfrm>
              <a:off x="4700235" y="2566905"/>
              <a:ext cx="43927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 smtClean="0"/>
                <a:t>1 </a:t>
              </a:r>
              <a:r>
                <a:rPr kumimoji="1" lang="en-US" altLang="ja-JP" sz="2400" dirty="0" smtClean="0"/>
                <a:t> otherwise</a:t>
              </a:r>
              <a:endParaRPr kumimoji="1" lang="en-US" altLang="ja-JP" sz="2400" b="0" dirty="0" smtClean="0">
                <a:ea typeface="Cambria Math" panose="02040503050406030204" pitchFamily="18" charset="0"/>
              </a:endParaRPr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-242760" y="1303747"/>
            <a:ext cx="8686632" cy="1499953"/>
            <a:chOff x="482755" y="1663040"/>
            <a:chExt cx="8686632" cy="1499953"/>
          </a:xfrm>
        </p:grpSpPr>
        <p:sp>
          <p:nvSpPr>
            <p:cNvPr id="28" name="テキスト ボックス 27"/>
            <p:cNvSpPr txBox="1"/>
            <p:nvPr/>
          </p:nvSpPr>
          <p:spPr>
            <a:xfrm>
              <a:off x="482755" y="2028297"/>
              <a:ext cx="385229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400" dirty="0" err="1" smtClean="0"/>
                <a:t>Pnright</a:t>
              </a:r>
              <a:r>
                <a:rPr kumimoji="1" lang="en-US" altLang="ja-JP" sz="4400" dirty="0" smtClean="0"/>
                <a:t>(t)</a:t>
              </a:r>
              <a:r>
                <a:rPr kumimoji="1" lang="en-US" altLang="ja-JP" sz="4400" dirty="0" err="1" smtClean="0"/>
                <a:t>ij</a:t>
              </a:r>
              <a:r>
                <a:rPr kumimoji="1" lang="en-US" altLang="ja-JP" sz="4400" dirty="0" smtClean="0"/>
                <a:t>=</a:t>
              </a:r>
              <a:endParaRPr kumimoji="1" lang="ja-JP" altLang="en-US" sz="4400" dirty="0"/>
            </a:p>
          </p:txBody>
        </p:sp>
        <p:sp>
          <p:nvSpPr>
            <p:cNvPr id="29" name="左中かっこ 28"/>
            <p:cNvSpPr/>
            <p:nvPr/>
          </p:nvSpPr>
          <p:spPr>
            <a:xfrm>
              <a:off x="4021281" y="1663040"/>
              <a:ext cx="627529" cy="1499953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テキスト ボックス 29"/>
                <p:cNvSpPr txBox="1"/>
                <p:nvPr/>
              </p:nvSpPr>
              <p:spPr>
                <a:xfrm>
                  <a:off x="4700235" y="1799063"/>
                  <a:ext cx="4469152" cy="6038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400" dirty="0" smtClean="0">
                      <a:solidFill>
                        <a:schemeClr val="tx1"/>
                      </a:solidFill>
                    </a:rPr>
                    <a:t>0 </a:t>
                  </a:r>
                  <a:r>
                    <a:rPr kumimoji="1" lang="en-US" altLang="ja-JP" sz="2400" dirty="0" smtClean="0">
                      <a:solidFill>
                        <a:schemeClr val="tx1"/>
                      </a:solidFill>
                    </a:rPr>
                    <a:t> 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ij</m:t>
                          </m:r>
                        </m:sub>
                      </m:sSub>
                    </m:oMath>
                  </a14:m>
                  <a:r>
                    <a:rPr kumimoji="1" lang="en-US" altLang="ja-JP" sz="2400" dirty="0" smtClean="0">
                      <a:solidFill>
                        <a:schemeClr val="tx1"/>
                      </a:solidFill>
                    </a:rPr>
                    <a:t>*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−1)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ja-JP" sz="2400" b="0" i="0" dirty="0" smtClean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j</m:t>
                          </m:r>
                          <m:r>
                            <m:rPr>
                              <m:nor/>
                            </m:rPr>
                            <a:rPr lang="en-US" altLang="ja-JP" sz="2400" b="0" i="0" dirty="0" smtClean="0">
                              <a:solidFill>
                                <a:schemeClr val="tx1"/>
                              </a:solidFill>
                            </a:rPr>
                            <m:t>−1)</m:t>
                          </m:r>
                        </m:sub>
                      </m:sSub>
                    </m:oMath>
                  </a14:m>
                  <a:r>
                    <a:rPr kumimoji="1" lang="en-US" altLang="ja-JP" sz="2400" dirty="0" smtClean="0">
                      <a:solidFill>
                        <a:schemeClr val="tx1"/>
                      </a:solidFill>
                    </a:rPr>
                    <a:t>= 0</a:t>
                  </a:r>
                  <a:endParaRPr kumimoji="1" lang="en-US" altLang="ja-JP" sz="2400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0" name="テキスト ボックス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0235" y="1799063"/>
                  <a:ext cx="4469152" cy="603883"/>
                </a:xfrm>
                <a:prstGeom prst="rect">
                  <a:avLst/>
                </a:prstGeom>
                <a:blipFill>
                  <a:blip r:embed="rId6"/>
                  <a:stretch>
                    <a:fillRect l="-2183" t="-3030" b="-404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テキスト ボックス 30"/>
            <p:cNvSpPr txBox="1"/>
            <p:nvPr/>
          </p:nvSpPr>
          <p:spPr>
            <a:xfrm>
              <a:off x="4700235" y="2566905"/>
              <a:ext cx="43927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 smtClean="0"/>
                <a:t>1 </a:t>
              </a:r>
              <a:r>
                <a:rPr kumimoji="1" lang="en-US" altLang="ja-JP" sz="2400" dirty="0" smtClean="0"/>
                <a:t> otherwise</a:t>
              </a:r>
              <a:endParaRPr kumimoji="1" lang="en-US" altLang="ja-JP" sz="2400" b="0" dirty="0" smtClean="0">
                <a:ea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120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707716" y="284669"/>
            <a:ext cx="8649348" cy="1455840"/>
            <a:chOff x="1576831" y="1663040"/>
            <a:chExt cx="8649348" cy="14999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テキスト ボックス 2"/>
                <p:cNvSpPr txBox="1"/>
                <p:nvPr/>
              </p:nvSpPr>
              <p:spPr>
                <a:xfrm>
                  <a:off x="1576831" y="2090639"/>
                  <a:ext cx="3603368" cy="787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ja-JP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𝑢𝑝</m:t>
                                      </m:r>
                                    </m:e>
                                    <m:sub>
                                      <m: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kumimoji="1" lang="en-US" altLang="ja-JP" sz="3200" i="1" dirty="0" smtClean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=</a:t>
                  </a:r>
                  <a:endParaRPr kumimoji="1" lang="ja-JP" altLang="en-US" sz="3200" i="1" dirty="0">
                    <a:latin typeface="Times New Roman" panose="02020603050405020304" pitchFamily="18" charset="0"/>
                    <a:ea typeface="HGPｺﾞｼｯｸM" panose="020B0600000000000000" pitchFamily="50" charset="-128"/>
                  </a:endParaRPr>
                </a:p>
              </p:txBody>
            </p:sp>
          </mc:Choice>
          <mc:Fallback xmlns="">
            <p:sp>
              <p:nvSpPr>
                <p:cNvPr id="6" name="テキスト ボックス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6831" y="2090639"/>
                  <a:ext cx="3603368" cy="787331"/>
                </a:xfrm>
                <a:prstGeom prst="rect">
                  <a:avLst/>
                </a:prstGeom>
                <a:blipFill>
                  <a:blip r:embed="rId2"/>
                  <a:stretch>
                    <a:fillRect t="-6977" b="-232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左中かっこ 3"/>
            <p:cNvSpPr/>
            <p:nvPr/>
          </p:nvSpPr>
          <p:spPr>
            <a:xfrm>
              <a:off x="4021281" y="1663040"/>
              <a:ext cx="627529" cy="1499953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i="1">
                <a:latin typeface="Times New Roman" panose="02020603050405020304" pitchFamily="18" charset="0"/>
                <a:ea typeface="HGPｺﾞｼｯｸM" panose="020B0600000000000000" pitchFamily="50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/>
                <p:cNvSpPr txBox="1"/>
                <p:nvPr/>
              </p:nvSpPr>
              <p:spPr>
                <a:xfrm>
                  <a:off x="4541400" y="1784035"/>
                  <a:ext cx="5684779" cy="6484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800" i="1" dirty="0" smtClean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1</a:t>
                  </a:r>
                  <a:r>
                    <a:rPr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</a:t>
                  </a:r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 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GPｺﾞｼｯｸM" panose="020B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GPｺﾞｼｯｸM" panose="020B0600000000000000" pitchFamily="50" charset="-128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GPｺﾞｼｯｸM" panose="020B0600000000000000" pitchFamily="50" charset="-128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ij</m:t>
                          </m:r>
                        </m:sub>
                      </m:sSub>
                      <m:r>
                        <a:rPr lang="en-US" altLang="ja-JP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ja-JP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−1)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ja-JP" sz="2800" b="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1)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j</m:t>
                          </m:r>
                        </m:sub>
                      </m:sSub>
                    </m:oMath>
                  </a14:m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</a:t>
                  </a:r>
                  <a:r>
                    <a:rPr kumimoji="1" lang="ja-JP" altLang="en-US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≠</a:t>
                  </a:r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0</a:t>
                  </a:r>
                  <a:endParaRPr kumimoji="1" lang="en-US" altLang="ja-JP" sz="2800" b="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HGPｺﾞｼｯｸM" panose="020B0600000000000000" pitchFamily="50" charset="-128"/>
                  </a:endParaRPr>
                </a:p>
              </p:txBody>
            </p:sp>
          </mc:Choice>
          <mc:Fallback xmlns="">
            <p:sp>
              <p:nvSpPr>
                <p:cNvPr id="11" name="テキスト ボックス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1400" y="1784035"/>
                  <a:ext cx="5684779" cy="648447"/>
                </a:xfrm>
                <a:prstGeom prst="rect">
                  <a:avLst/>
                </a:prstGeom>
                <a:blipFill>
                  <a:blip r:embed="rId3"/>
                  <a:stretch>
                    <a:fillRect l="-2253" t="-10377" b="-660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テキスト ボックス 5"/>
            <p:cNvSpPr txBox="1"/>
            <p:nvPr/>
          </p:nvSpPr>
          <p:spPr>
            <a:xfrm>
              <a:off x="4541400" y="2536127"/>
              <a:ext cx="43927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800" i="1" dirty="0">
                  <a:latin typeface="Times New Roman" panose="02020603050405020304" pitchFamily="18" charset="0"/>
                  <a:ea typeface="HGPｺﾞｼｯｸM" panose="020B0600000000000000" pitchFamily="50" charset="-128"/>
                </a:rPr>
                <a:t>0</a:t>
              </a:r>
              <a:r>
                <a:rPr lang="en-US" altLang="ja-JP" sz="2800" i="1" dirty="0" smtClean="0">
                  <a:latin typeface="Times New Roman" panose="02020603050405020304" pitchFamily="18" charset="0"/>
                  <a:ea typeface="HGPｺﾞｼｯｸM" panose="020B0600000000000000" pitchFamily="50" charset="-128"/>
                </a:rPr>
                <a:t> </a:t>
              </a:r>
              <a:r>
                <a:rPr kumimoji="1" lang="en-US" altLang="ja-JP" sz="2800" i="1" dirty="0" smtClean="0">
                  <a:latin typeface="Times New Roman" panose="02020603050405020304" pitchFamily="18" charset="0"/>
                  <a:ea typeface="HGPｺﾞｼｯｸM" panose="020B0600000000000000" pitchFamily="50" charset="-128"/>
                </a:rPr>
                <a:t>  otherwise</a:t>
              </a:r>
              <a:endParaRPr kumimoji="1" lang="en-US" altLang="ja-JP" sz="2800" b="0" i="1" dirty="0" smtClean="0">
                <a:latin typeface="Times New Roman" panose="02020603050405020304" pitchFamily="18" charset="0"/>
                <a:ea typeface="HGPｺﾞｼｯｸM" panose="020B0600000000000000" pitchFamily="50" charset="-128"/>
              </a:endParaRP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1246540" y="1898783"/>
            <a:ext cx="9110524" cy="1455840"/>
            <a:chOff x="1115655" y="1663040"/>
            <a:chExt cx="9110524" cy="14999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/>
                <p:cNvSpPr txBox="1"/>
                <p:nvPr/>
              </p:nvSpPr>
              <p:spPr>
                <a:xfrm>
                  <a:off x="1115655" y="2065383"/>
                  <a:ext cx="3603368" cy="8111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ja-JP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𝑑𝑜𝑤𝑛</m:t>
                                      </m:r>
                                    </m:e>
                                    <m:sub>
                                      <m: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kumimoji="1" lang="en-US" altLang="ja-JP" sz="3200" i="1" dirty="0" smtClean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=</a:t>
                  </a:r>
                  <a:endParaRPr kumimoji="1" lang="ja-JP" altLang="en-US" sz="3200" i="1" dirty="0">
                    <a:latin typeface="Times New Roman" panose="02020603050405020304" pitchFamily="18" charset="0"/>
                    <a:ea typeface="HGPｺﾞｼｯｸM" panose="020B0600000000000000" pitchFamily="50" charset="-128"/>
                  </a:endParaRPr>
                </a:p>
              </p:txBody>
            </p:sp>
          </mc:Choice>
          <mc:Fallback xmlns="">
            <p:sp>
              <p:nvSpPr>
                <p:cNvPr id="8" name="テキスト ボックス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655" y="2065383"/>
                  <a:ext cx="3603368" cy="811188"/>
                </a:xfrm>
                <a:prstGeom prst="rect">
                  <a:avLst/>
                </a:prstGeom>
                <a:blipFill>
                  <a:blip r:embed="rId4"/>
                  <a:stretch>
                    <a:fillRect t="-6977" b="-232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左中かっこ 8"/>
            <p:cNvSpPr/>
            <p:nvPr/>
          </p:nvSpPr>
          <p:spPr>
            <a:xfrm>
              <a:off x="4021281" y="1663040"/>
              <a:ext cx="627529" cy="1499953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i="1">
                <a:latin typeface="Times New Roman" panose="02020603050405020304" pitchFamily="18" charset="0"/>
                <a:ea typeface="HGPｺﾞｼｯｸM" panose="020B0600000000000000" pitchFamily="50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/>
                <p:cNvSpPr txBox="1"/>
                <p:nvPr/>
              </p:nvSpPr>
              <p:spPr>
                <a:xfrm>
                  <a:off x="4541400" y="1784035"/>
                  <a:ext cx="5684779" cy="6484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800" i="1" dirty="0" smtClean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1</a:t>
                  </a:r>
                  <a:r>
                    <a:rPr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</a:t>
                  </a:r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 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GPｺﾞｼｯｸM" panose="020B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GPｺﾞｼｯｸM" panose="020B0600000000000000" pitchFamily="50" charset="-128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GPｺﾞｼｯｸM" panose="020B0600000000000000" pitchFamily="50" charset="-128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ij</m:t>
                          </m:r>
                        </m:sub>
                      </m:sSub>
                      <m:r>
                        <a:rPr lang="en-US" altLang="ja-JP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ja-JP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−1)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1)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j</m:t>
                          </m:r>
                        </m:sub>
                      </m:sSub>
                    </m:oMath>
                  </a14:m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</a:t>
                  </a:r>
                  <a:r>
                    <a:rPr kumimoji="1" lang="ja-JP" altLang="en-US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≠</a:t>
                  </a:r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0</a:t>
                  </a:r>
                  <a:endParaRPr kumimoji="1" lang="en-US" altLang="ja-JP" sz="2800" b="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HGPｺﾞｼｯｸM" panose="020B0600000000000000" pitchFamily="50" charset="-128"/>
                  </a:endParaRPr>
                </a:p>
              </p:txBody>
            </p:sp>
          </mc:Choice>
          <mc:Fallback xmlns="">
            <p:sp>
              <p:nvSpPr>
                <p:cNvPr id="10" name="テキスト ボックス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1400" y="1784035"/>
                  <a:ext cx="5684779" cy="648447"/>
                </a:xfrm>
                <a:prstGeom prst="rect">
                  <a:avLst/>
                </a:prstGeom>
                <a:blipFill>
                  <a:blip r:embed="rId5"/>
                  <a:stretch>
                    <a:fillRect l="-2144" t="-10680" b="-970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テキスト ボックス 10"/>
            <p:cNvSpPr txBox="1"/>
            <p:nvPr/>
          </p:nvSpPr>
          <p:spPr>
            <a:xfrm>
              <a:off x="4541400" y="2536127"/>
              <a:ext cx="43927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800" i="1" dirty="0">
                  <a:latin typeface="Times New Roman" panose="02020603050405020304" pitchFamily="18" charset="0"/>
                  <a:ea typeface="HGPｺﾞｼｯｸM" panose="020B0600000000000000" pitchFamily="50" charset="-128"/>
                </a:rPr>
                <a:t>0</a:t>
              </a:r>
              <a:r>
                <a:rPr lang="en-US" altLang="ja-JP" sz="2800" i="1" dirty="0" smtClean="0">
                  <a:latin typeface="Times New Roman" panose="02020603050405020304" pitchFamily="18" charset="0"/>
                  <a:ea typeface="HGPｺﾞｼｯｸM" panose="020B0600000000000000" pitchFamily="50" charset="-128"/>
                </a:rPr>
                <a:t> </a:t>
              </a:r>
              <a:r>
                <a:rPr kumimoji="1" lang="en-US" altLang="ja-JP" sz="2800" i="1" dirty="0" smtClean="0">
                  <a:latin typeface="Times New Roman" panose="02020603050405020304" pitchFamily="18" charset="0"/>
                  <a:ea typeface="HGPｺﾞｼｯｸM" panose="020B0600000000000000" pitchFamily="50" charset="-128"/>
                </a:rPr>
                <a:t>  otherwise</a:t>
              </a:r>
              <a:endParaRPr kumimoji="1" lang="en-US" altLang="ja-JP" sz="2800" b="0" i="1" dirty="0" smtClean="0">
                <a:latin typeface="Times New Roman" panose="02020603050405020304" pitchFamily="18" charset="0"/>
                <a:ea typeface="HGPｺﾞｼｯｸM" panose="020B0600000000000000" pitchFamily="50" charset="-128"/>
              </a:endParaRPr>
            </a:p>
          </p:txBody>
        </p:sp>
      </p:grpSp>
      <p:grpSp>
        <p:nvGrpSpPr>
          <p:cNvPr id="12" name="グループ化 11"/>
          <p:cNvGrpSpPr/>
          <p:nvPr/>
        </p:nvGrpSpPr>
        <p:grpSpPr>
          <a:xfrm>
            <a:off x="1246540" y="3489044"/>
            <a:ext cx="9110524" cy="1455840"/>
            <a:chOff x="1115655" y="1663040"/>
            <a:chExt cx="9110524" cy="14999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/>
                <p:cNvSpPr txBox="1"/>
                <p:nvPr/>
              </p:nvSpPr>
              <p:spPr>
                <a:xfrm>
                  <a:off x="1115655" y="2073914"/>
                  <a:ext cx="3603368" cy="8111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ja-JP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𝑟𝑖𝑔h𝑡</m:t>
                                      </m:r>
                                    </m:e>
                                    <m:sub>
                                      <m: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kumimoji="1" lang="en-US" altLang="ja-JP" sz="3200" i="1" dirty="0" smtClean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=</a:t>
                  </a:r>
                  <a:endParaRPr kumimoji="1" lang="ja-JP" altLang="en-US" sz="3200" i="1" dirty="0">
                    <a:latin typeface="Times New Roman" panose="02020603050405020304" pitchFamily="18" charset="0"/>
                    <a:ea typeface="HGPｺﾞｼｯｸM" panose="020B0600000000000000" pitchFamily="50" charset="-128"/>
                  </a:endParaRPr>
                </a:p>
              </p:txBody>
            </p:sp>
          </mc:Choice>
          <mc:Fallback xmlns="">
            <p:sp>
              <p:nvSpPr>
                <p:cNvPr id="13" name="テキスト ボックス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655" y="2073914"/>
                  <a:ext cx="3603368" cy="811188"/>
                </a:xfrm>
                <a:prstGeom prst="rect">
                  <a:avLst/>
                </a:prstGeom>
                <a:blipFill>
                  <a:blip r:embed="rId6"/>
                  <a:stretch>
                    <a:fillRect t="-6977" b="-232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左中かっこ 13"/>
            <p:cNvSpPr/>
            <p:nvPr/>
          </p:nvSpPr>
          <p:spPr>
            <a:xfrm>
              <a:off x="4021281" y="1663040"/>
              <a:ext cx="627529" cy="1499953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i="1">
                <a:latin typeface="Times New Roman" panose="02020603050405020304" pitchFamily="18" charset="0"/>
                <a:ea typeface="HGPｺﾞｼｯｸM" panose="020B0600000000000000" pitchFamily="50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/>
                <p:cNvSpPr txBox="1"/>
                <p:nvPr/>
              </p:nvSpPr>
              <p:spPr>
                <a:xfrm>
                  <a:off x="4541400" y="1784035"/>
                  <a:ext cx="5684779" cy="6460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800" i="1" dirty="0" smtClean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1</a:t>
                  </a:r>
                  <a:r>
                    <a:rPr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</a:t>
                  </a:r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 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GPｺﾞｼｯｸM" panose="020B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GPｺﾞｼｯｸM" panose="020B0600000000000000" pitchFamily="50" charset="-128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GPｺﾞｼｯｸM" panose="020B0600000000000000" pitchFamily="50" charset="-128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ij</m:t>
                          </m:r>
                        </m:sub>
                      </m:sSub>
                      <m:r>
                        <a:rPr lang="en-US" altLang="ja-JP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ja-JP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−1)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ja-JP" sz="2800" b="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j</m:t>
                          </m:r>
                          <m:r>
                            <a:rPr lang="en-US" altLang="ja-JP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altLang="ja-JP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US" altLang="ja-JP" sz="2800" b="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)</m:t>
                          </m:r>
                        </m:sub>
                      </m:sSub>
                    </m:oMath>
                  </a14:m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</a:t>
                  </a:r>
                  <a:r>
                    <a:rPr kumimoji="1" lang="ja-JP" altLang="en-US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≠</a:t>
                  </a:r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0</a:t>
                  </a:r>
                  <a:endParaRPr kumimoji="1" lang="en-US" altLang="ja-JP" sz="2800" b="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HGPｺﾞｼｯｸM" panose="020B0600000000000000" pitchFamily="50" charset="-128"/>
                  </a:endParaRPr>
                </a:p>
              </p:txBody>
            </p:sp>
          </mc:Choice>
          <mc:Fallback xmlns="">
            <p:sp>
              <p:nvSpPr>
                <p:cNvPr id="15" name="テキスト ボックス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1400" y="1784035"/>
                  <a:ext cx="5684779" cy="646096"/>
                </a:xfrm>
                <a:prstGeom prst="rect">
                  <a:avLst/>
                </a:prstGeom>
                <a:blipFill>
                  <a:blip r:embed="rId7"/>
                  <a:stretch>
                    <a:fillRect l="-2144" t="-10784" b="-1078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テキスト ボックス 15"/>
            <p:cNvSpPr txBox="1"/>
            <p:nvPr/>
          </p:nvSpPr>
          <p:spPr>
            <a:xfrm>
              <a:off x="4541400" y="2536127"/>
              <a:ext cx="43927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800" i="1" dirty="0">
                  <a:latin typeface="Times New Roman" panose="02020603050405020304" pitchFamily="18" charset="0"/>
                  <a:ea typeface="HGPｺﾞｼｯｸM" panose="020B0600000000000000" pitchFamily="50" charset="-128"/>
                </a:rPr>
                <a:t>0</a:t>
              </a:r>
              <a:r>
                <a:rPr lang="en-US" altLang="ja-JP" sz="2800" i="1" dirty="0" smtClean="0">
                  <a:latin typeface="Times New Roman" panose="02020603050405020304" pitchFamily="18" charset="0"/>
                  <a:ea typeface="HGPｺﾞｼｯｸM" panose="020B0600000000000000" pitchFamily="50" charset="-128"/>
                </a:rPr>
                <a:t> </a:t>
              </a:r>
              <a:r>
                <a:rPr kumimoji="1" lang="en-US" altLang="ja-JP" sz="2800" i="1" dirty="0" smtClean="0">
                  <a:latin typeface="Times New Roman" panose="02020603050405020304" pitchFamily="18" charset="0"/>
                  <a:ea typeface="HGPｺﾞｼｯｸM" panose="020B0600000000000000" pitchFamily="50" charset="-128"/>
                </a:rPr>
                <a:t>  otherwise</a:t>
              </a:r>
              <a:endParaRPr kumimoji="1" lang="en-US" altLang="ja-JP" sz="2800" b="0" i="1" dirty="0" smtClean="0">
                <a:latin typeface="Times New Roman" panose="02020603050405020304" pitchFamily="18" charset="0"/>
                <a:ea typeface="HGPｺﾞｼｯｸM" panose="020B0600000000000000" pitchFamily="50" charset="-128"/>
              </a:endParaRPr>
            </a:p>
          </p:txBody>
        </p:sp>
      </p:grpSp>
      <p:grpSp>
        <p:nvGrpSpPr>
          <p:cNvPr id="17" name="グループ化 16"/>
          <p:cNvGrpSpPr/>
          <p:nvPr/>
        </p:nvGrpSpPr>
        <p:grpSpPr>
          <a:xfrm>
            <a:off x="1707716" y="5071353"/>
            <a:ext cx="8649348" cy="1455840"/>
            <a:chOff x="1576831" y="1663040"/>
            <a:chExt cx="8649348" cy="14999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/>
                <p:cNvSpPr txBox="1"/>
                <p:nvPr/>
              </p:nvSpPr>
              <p:spPr>
                <a:xfrm>
                  <a:off x="1576831" y="2090638"/>
                  <a:ext cx="3603368" cy="8111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ja-JP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𝑙𝑒𝑓𝑡</m:t>
                                      </m:r>
                                    </m:e>
                                    <m:sub>
                                      <m: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kumimoji="1" lang="en-US" altLang="ja-JP" sz="3200" i="1" dirty="0" smtClean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=</a:t>
                  </a:r>
                  <a:endParaRPr kumimoji="1" lang="ja-JP" altLang="en-US" sz="3200" i="1" dirty="0">
                    <a:latin typeface="Times New Roman" panose="02020603050405020304" pitchFamily="18" charset="0"/>
                    <a:ea typeface="HGPｺﾞｼｯｸM" panose="020B0600000000000000" pitchFamily="50" charset="-128"/>
                  </a:endParaRPr>
                </a:p>
              </p:txBody>
            </p:sp>
          </mc:Choice>
          <mc:Fallback xmlns="">
            <p:sp>
              <p:nvSpPr>
                <p:cNvPr id="18" name="テキスト ボックス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6831" y="2090638"/>
                  <a:ext cx="3603368" cy="811188"/>
                </a:xfrm>
                <a:prstGeom prst="rect">
                  <a:avLst/>
                </a:prstGeom>
                <a:blipFill>
                  <a:blip r:embed="rId8"/>
                  <a:stretch>
                    <a:fillRect t="-6977" b="-232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左中かっこ 18"/>
            <p:cNvSpPr/>
            <p:nvPr/>
          </p:nvSpPr>
          <p:spPr>
            <a:xfrm>
              <a:off x="4021281" y="1663040"/>
              <a:ext cx="627529" cy="1499953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i="1">
                <a:latin typeface="Times New Roman" panose="02020603050405020304" pitchFamily="18" charset="0"/>
                <a:ea typeface="HGPｺﾞｼｯｸM" panose="020B0600000000000000" pitchFamily="50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/>
                <p:cNvSpPr txBox="1"/>
                <p:nvPr/>
              </p:nvSpPr>
              <p:spPr>
                <a:xfrm>
                  <a:off x="4541400" y="1784035"/>
                  <a:ext cx="5684779" cy="6484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800" i="1" dirty="0" smtClean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1</a:t>
                  </a:r>
                  <a:r>
                    <a:rPr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</a:t>
                  </a:r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 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GPｺﾞｼｯｸM" panose="020B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GPｺﾞｼｯｸM" panose="020B0600000000000000" pitchFamily="50" charset="-128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GPｺﾞｼｯｸM" panose="020B0600000000000000" pitchFamily="50" charset="-128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ij</m:t>
                          </m:r>
                        </m:sub>
                      </m:sSub>
                      <m:r>
                        <a:rPr lang="en-US" altLang="ja-JP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ja-JP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−1)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ja-JP" sz="2800" b="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j</m:t>
                          </m:r>
                          <m:r>
                            <m:rPr>
                              <m:nor/>
                            </m:rPr>
                            <a:rPr lang="en-US" altLang="ja-JP" sz="2800" b="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+1)</m:t>
                          </m:r>
                        </m:sub>
                      </m:sSub>
                    </m:oMath>
                  </a14:m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</a:t>
                  </a:r>
                  <a:r>
                    <a:rPr kumimoji="1" lang="ja-JP" altLang="en-US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≠</a:t>
                  </a:r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0</a:t>
                  </a:r>
                  <a:endParaRPr kumimoji="1" lang="en-US" altLang="ja-JP" sz="2800" b="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HGPｺﾞｼｯｸM" panose="020B0600000000000000" pitchFamily="50" charset="-128"/>
                  </a:endParaRPr>
                </a:p>
              </p:txBody>
            </p:sp>
          </mc:Choice>
          <mc:Fallback xmlns="">
            <p:sp>
              <p:nvSpPr>
                <p:cNvPr id="20" name="テキスト ボックス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1400" y="1784035"/>
                  <a:ext cx="5684779" cy="648447"/>
                </a:xfrm>
                <a:prstGeom prst="rect">
                  <a:avLst/>
                </a:prstGeom>
                <a:blipFill>
                  <a:blip r:embed="rId9"/>
                  <a:stretch>
                    <a:fillRect l="-2144" t="-9709" b="-970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テキスト ボックス 20"/>
            <p:cNvSpPr txBox="1"/>
            <p:nvPr/>
          </p:nvSpPr>
          <p:spPr>
            <a:xfrm>
              <a:off x="4541400" y="2536127"/>
              <a:ext cx="43927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800" i="1" dirty="0">
                  <a:latin typeface="Times New Roman" panose="02020603050405020304" pitchFamily="18" charset="0"/>
                  <a:ea typeface="HGPｺﾞｼｯｸM" panose="020B0600000000000000" pitchFamily="50" charset="-128"/>
                </a:rPr>
                <a:t>0</a:t>
              </a:r>
              <a:r>
                <a:rPr lang="en-US" altLang="ja-JP" sz="2800" i="1" dirty="0" smtClean="0">
                  <a:latin typeface="Times New Roman" panose="02020603050405020304" pitchFamily="18" charset="0"/>
                  <a:ea typeface="HGPｺﾞｼｯｸM" panose="020B0600000000000000" pitchFamily="50" charset="-128"/>
                </a:rPr>
                <a:t> </a:t>
              </a:r>
              <a:r>
                <a:rPr kumimoji="1" lang="en-US" altLang="ja-JP" sz="2800" i="1" dirty="0" smtClean="0">
                  <a:latin typeface="Times New Roman" panose="02020603050405020304" pitchFamily="18" charset="0"/>
                  <a:ea typeface="HGPｺﾞｼｯｸM" panose="020B0600000000000000" pitchFamily="50" charset="-128"/>
                </a:rPr>
                <a:t>  otherwise</a:t>
              </a:r>
              <a:endParaRPr kumimoji="1" lang="en-US" altLang="ja-JP" sz="2800" b="0" i="1" dirty="0" smtClean="0">
                <a:latin typeface="Times New Roman" panose="02020603050405020304" pitchFamily="18" charset="0"/>
                <a:ea typeface="HGPｺﾞｼｯｸM" panose="020B06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8318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対象者</a:t>
            </a:r>
            <a:r>
              <a:rPr lang="en-US" altLang="ja-JP" dirty="0"/>
              <a:t>(Positive)</a:t>
            </a:r>
            <a:r>
              <a:rPr lang="ja-JP" altLang="en-US" dirty="0"/>
              <a:t>のモデル化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434286" y="5979886"/>
            <a:ext cx="206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非対象者も同様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3015009" y="2602837"/>
                <a:ext cx="476635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4400" dirty="0" smtClean="0"/>
                  <a:t>P(t):=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kumimoji="1" lang="en-US" altLang="ja-JP" sz="4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  <m:sup/>
                      <m:e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𝑃𝑛</m:t>
                        </m:r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009" y="2602837"/>
                <a:ext cx="4766356" cy="769441"/>
              </a:xfrm>
              <a:prstGeom prst="rect">
                <a:avLst/>
              </a:prstGeom>
              <a:blipFill>
                <a:blip r:embed="rId2"/>
                <a:stretch>
                  <a:fillRect l="-5250" t="-15873" b="-380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/>
          <p:cNvSpPr txBox="1"/>
          <p:nvPr/>
        </p:nvSpPr>
        <p:spPr>
          <a:xfrm>
            <a:off x="5952564" y="3822762"/>
            <a:ext cx="3119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P:</a:t>
            </a:r>
            <a:r>
              <a:rPr kumimoji="1" lang="ja-JP" altLang="en-US" sz="2400" dirty="0" smtClean="0"/>
              <a:t>対象者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2506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 smtClean="0"/>
              <a:t>瞬間的な計算量</a:t>
            </a:r>
            <a:r>
              <a:rPr lang="en-US" altLang="ja-JP" sz="3600" dirty="0" smtClean="0"/>
              <a:t>(</a:t>
            </a:r>
            <a:r>
              <a:rPr lang="en-US" altLang="ja-JP" sz="3600" dirty="0" err="1" smtClean="0"/>
              <a:t>RTin</a:t>
            </a:r>
            <a:r>
              <a:rPr lang="ja-JP" altLang="en-US" sz="3600" dirty="0" smtClean="0"/>
              <a:t>量</a:t>
            </a:r>
            <a:r>
              <a:rPr lang="en-US" altLang="ja-JP" sz="3600" dirty="0" smtClean="0"/>
              <a:t>)</a:t>
            </a:r>
            <a:r>
              <a:rPr lang="ja-JP" altLang="en-US" sz="3600" dirty="0" smtClean="0"/>
              <a:t>のモデル化</a:t>
            </a:r>
            <a:endParaRPr kumimoji="1" lang="ja-JP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2978786" y="-51209"/>
                <a:ext cx="8657255" cy="11762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kumimoji="1" lang="ja-JP" alt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𝑅𝑇</m:t>
                          </m:r>
                        </m:sub>
                        <m:sup/>
                        <m:e>
                          <m:r>
                            <a:rPr lang="ja-JP" alt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𝐴𝑅𝑇𝑛</m:t>
                          </m:r>
                          <m: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ja-JP" alt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</m:rPr>
                                    <a:rPr lang="ja-JP" altLang="en-US" sz="28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ja-JP" altLang="en-US" sz="28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ja-JP" alt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𝑉𝑆𝑆𝑛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))</m:t>
                                  </m:r>
                                </m:e>
                              </m:nary>
                              <m:r>
                                <a:rPr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ja-JP" alt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</m:rPr>
                                    <a:rPr lang="ja-JP" altLang="en-US" sz="28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ja-JP" altLang="en-US" sz="28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ja-JP" alt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𝑉𝑆𝑆𝑛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))</m:t>
                                  </m:r>
                                </m:e>
                              </m:nary>
                            </m:e>
                          </m:d>
                          <m:r>
                            <m:rPr>
                              <m:nor/>
                            </m:rPr>
                            <a:rPr lang="ja-JP" altLang="en-US" sz="2800" dirty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kumimoji="1" lang="ja-JP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786" y="-51209"/>
                <a:ext cx="8657255" cy="11762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/>
          <p:cNvSpPr txBox="1"/>
          <p:nvPr/>
        </p:nvSpPr>
        <p:spPr>
          <a:xfrm>
            <a:off x="10551546" y="2803070"/>
            <a:ext cx="1604507" cy="467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solidFill>
                  <a:srgbClr val="FF0000"/>
                </a:solidFill>
              </a:rPr>
              <a:t>RT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:</a:t>
            </a:r>
            <a:r>
              <a:rPr kumimoji="1" lang="ja-JP" altLang="en-US" sz="2400" dirty="0" smtClean="0">
                <a:solidFill>
                  <a:srgbClr val="FF0000"/>
                </a:solidFill>
              </a:rPr>
              <a:t>ルータ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/>
              <p:cNvSpPr/>
              <p:nvPr/>
            </p:nvSpPr>
            <p:spPr>
              <a:xfrm>
                <a:off x="1037069" y="3468565"/>
                <a:ext cx="13893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dirty="0" smtClean="0">
                    <a:solidFill>
                      <a:srgbClr val="FF0000"/>
                    </a:solidFill>
                  </a:rPr>
                  <a:t>VSS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正方形/長方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069" y="3468565"/>
                <a:ext cx="1389355" cy="369332"/>
              </a:xfrm>
              <a:prstGeom prst="rect">
                <a:avLst/>
              </a:prstGeom>
              <a:blipFill>
                <a:blip r:embed="rId3"/>
                <a:stretch>
                  <a:fillRect l="-3509" t="-8197" r="-1316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左中かっこ 16"/>
          <p:cNvSpPr/>
          <p:nvPr/>
        </p:nvSpPr>
        <p:spPr>
          <a:xfrm>
            <a:off x="2698463" y="3216486"/>
            <a:ext cx="905435" cy="843393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258757" y="3360844"/>
            <a:ext cx="2348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solidFill>
                  <a:srgbClr val="FF0000"/>
                </a:solidFill>
              </a:rPr>
              <a:t>n</a:t>
            </a:r>
            <a:r>
              <a:rPr kumimoji="1" lang="ja-JP" altLang="en-US" sz="1600" dirty="0" smtClean="0">
                <a:solidFill>
                  <a:srgbClr val="FF0000"/>
                </a:solidFill>
              </a:rPr>
              <a:t>番目の</a:t>
            </a:r>
            <a:r>
              <a:rPr lang="en-US" altLang="ja-JP" sz="1600" dirty="0" smtClean="0">
                <a:solidFill>
                  <a:srgbClr val="FF0000"/>
                </a:solidFill>
              </a:rPr>
              <a:t>VSS</a:t>
            </a:r>
            <a:r>
              <a:rPr lang="ja-JP" altLang="en-US" sz="1600" dirty="0" smtClean="0">
                <a:solidFill>
                  <a:srgbClr val="FF0000"/>
                </a:solidFill>
              </a:rPr>
              <a:t>にセンシングされる数を返す関数</a:t>
            </a:r>
            <a:endParaRPr lang="en-US" altLang="ja-JP" sz="1600" dirty="0" smtClean="0">
              <a:solidFill>
                <a:srgbClr val="FF0000"/>
              </a:solidFill>
            </a:endParaRPr>
          </a:p>
        </p:txBody>
      </p:sp>
      <p:sp>
        <p:nvSpPr>
          <p:cNvPr id="19" name="右矢印 18"/>
          <p:cNvSpPr/>
          <p:nvPr/>
        </p:nvSpPr>
        <p:spPr>
          <a:xfrm>
            <a:off x="5607511" y="3468566"/>
            <a:ext cx="421342" cy="369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0" name="左中かっこ 19"/>
          <p:cNvSpPr/>
          <p:nvPr/>
        </p:nvSpPr>
        <p:spPr>
          <a:xfrm>
            <a:off x="6373993" y="3128019"/>
            <a:ext cx="627529" cy="1050427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6687757" y="2969866"/>
                <a:ext cx="3863789" cy="1163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ja-JP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RT</m:t>
                          </m:r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𝐶𝑛𝑑𝑖𝑟</m:t>
                              </m:r>
                              <m:r>
                                <a:rPr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𝐶𝑛</m:t>
                          </m:r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kumimoji="1" lang="en-US" altLang="ja-JP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ja-JP" sz="2400" b="0" dirty="0" smtClean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757" y="2969866"/>
                <a:ext cx="3863789" cy="11637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左中かっこ 23"/>
          <p:cNvSpPr/>
          <p:nvPr/>
        </p:nvSpPr>
        <p:spPr>
          <a:xfrm>
            <a:off x="2793723" y="4482910"/>
            <a:ext cx="905435" cy="2056119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475041" y="4772305"/>
            <a:ext cx="23487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n</a:t>
            </a:r>
            <a:r>
              <a:rPr kumimoji="1" lang="ja-JP" altLang="en-US" sz="1600" dirty="0" smtClean="0"/>
              <a:t>番目の</a:t>
            </a:r>
            <a:r>
              <a:rPr kumimoji="1" lang="en-US" altLang="ja-JP" sz="1600" dirty="0" smtClean="0"/>
              <a:t>RT</a:t>
            </a:r>
            <a:r>
              <a:rPr lang="ja-JP" altLang="en-US" sz="1600" dirty="0" smtClean="0"/>
              <a:t>のアクセス可能圏に</a:t>
            </a:r>
            <a:r>
              <a:rPr lang="en-US" altLang="ja-JP" sz="1600" dirty="0" smtClean="0"/>
              <a:t>P</a:t>
            </a:r>
            <a:r>
              <a:rPr lang="ja-JP" altLang="en-US" sz="1600" dirty="0" smtClean="0"/>
              <a:t>がいれば１を返す関数</a:t>
            </a:r>
            <a:endParaRPr lang="en-US" altLang="ja-JP" sz="1600" dirty="0" smtClean="0"/>
          </a:p>
          <a:p>
            <a:endParaRPr lang="en-US" altLang="ja-JP" sz="1600" dirty="0" smtClean="0"/>
          </a:p>
          <a:p>
            <a:r>
              <a:rPr lang="ja-JP" altLang="en-US" sz="1600" dirty="0" smtClean="0"/>
              <a:t>いなければ</a:t>
            </a:r>
            <a:r>
              <a:rPr lang="en-US" altLang="ja-JP" sz="1600" dirty="0" smtClean="0"/>
              <a:t>0</a:t>
            </a:r>
            <a:r>
              <a:rPr lang="ja-JP" altLang="en-US" sz="1600" dirty="0" smtClean="0"/>
              <a:t>を返す</a:t>
            </a:r>
            <a:endParaRPr lang="en-US" altLang="ja-JP" sz="1600" dirty="0" smtClean="0"/>
          </a:p>
          <a:p>
            <a:endParaRPr kumimoji="1" lang="ja-JP" altLang="en-US" sz="1600" dirty="0"/>
          </a:p>
        </p:txBody>
      </p:sp>
      <p:sp>
        <p:nvSpPr>
          <p:cNvPr id="26" name="右矢印 25"/>
          <p:cNvSpPr/>
          <p:nvPr/>
        </p:nvSpPr>
        <p:spPr>
          <a:xfrm>
            <a:off x="2277121" y="5957395"/>
            <a:ext cx="421342" cy="369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2837657" y="4905641"/>
            <a:ext cx="8516150" cy="1421086"/>
            <a:chOff x="4913841" y="4905641"/>
            <a:chExt cx="6481808" cy="14210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正方形/長方形 22"/>
                <p:cNvSpPr/>
                <p:nvPr/>
              </p:nvSpPr>
              <p:spPr>
                <a:xfrm>
                  <a:off x="4913841" y="5301507"/>
                  <a:ext cx="2069008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ja-JP" altLang="en-US" sz="320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altLang="ja-JP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𝐴𝑛</m:t>
                            </m:r>
                          </m:e>
                        </m:d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3200" i="1" dirty="0">
                    <a:latin typeface="Times New Roman" panose="02020603050405020304" pitchFamily="18" charset="0"/>
                    <a:ea typeface="HGPｺﾞｼｯｸM" panose="020B0600000000000000" pitchFamily="50" charset="-128"/>
                  </a:endParaRPr>
                </a:p>
              </p:txBody>
            </p:sp>
          </mc:Choice>
          <mc:Fallback xmlns="">
            <p:sp>
              <p:nvSpPr>
                <p:cNvPr id="23" name="正方形/長方形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3841" y="5301507"/>
                  <a:ext cx="2069008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左中かっこ 26"/>
            <p:cNvSpPr/>
            <p:nvPr/>
          </p:nvSpPr>
          <p:spPr>
            <a:xfrm>
              <a:off x="6993648" y="4905641"/>
              <a:ext cx="627529" cy="1421086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2000" i="1">
                <a:latin typeface="Times New Roman" panose="02020603050405020304" pitchFamily="18" charset="0"/>
                <a:ea typeface="HGPｺﾞｼｯｸM" panose="020B0600000000000000" pitchFamily="50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テキスト ボックス 27"/>
                <p:cNvSpPr txBox="1"/>
                <p:nvPr/>
              </p:nvSpPr>
              <p:spPr>
                <a:xfrm>
                  <a:off x="7416264" y="5048505"/>
                  <a:ext cx="3979385" cy="578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2800" i="1" dirty="0" smtClean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1  If </a:t>
                  </a:r>
                  <a14:m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Pre>
                            <m:sPre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sPre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 </m:t>
                      </m:r>
                    </m:oMath>
                  </a14:m>
                  <a:endParaRPr kumimoji="1" lang="en-US" altLang="ja-JP" sz="2800" b="0" i="1" dirty="0" smtClean="0">
                    <a:latin typeface="Times New Roman" panose="02020603050405020304" pitchFamily="18" charset="0"/>
                    <a:ea typeface="HGPｺﾞｼｯｸM" panose="020B0600000000000000" pitchFamily="50" charset="-128"/>
                  </a:endParaRPr>
                </a:p>
              </p:txBody>
            </p:sp>
          </mc:Choice>
          <mc:Fallback xmlns="">
            <p:sp>
              <p:nvSpPr>
                <p:cNvPr id="28" name="テキスト ボックス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264" y="5048505"/>
                  <a:ext cx="3979385" cy="57868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448" t="-6316" b="-2315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テキスト ボックス 28"/>
            <p:cNvSpPr txBox="1"/>
            <p:nvPr/>
          </p:nvSpPr>
          <p:spPr>
            <a:xfrm>
              <a:off x="7416264" y="5616430"/>
              <a:ext cx="21351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i="1" dirty="0" smtClean="0">
                  <a:latin typeface="Times New Roman" panose="02020603050405020304" pitchFamily="18" charset="0"/>
                  <a:ea typeface="HGPｺﾞｼｯｸM" panose="020B0600000000000000" pitchFamily="50" charset="-128"/>
                </a:rPr>
                <a:t>0  otherwise</a:t>
              </a:r>
              <a:endParaRPr kumimoji="1" lang="en-US" altLang="ja-JP" sz="2800" b="0" i="1" dirty="0" smtClean="0">
                <a:latin typeface="Times New Roman" panose="02020603050405020304" pitchFamily="18" charset="0"/>
                <a:ea typeface="HGPｺﾞｼｯｸM" panose="020B0600000000000000" pitchFamily="50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684170" y="1595508"/>
                <a:ext cx="4476227" cy="6949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ja-JP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1" lang="en-US" altLang="ja-JP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ja-JP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/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ja-JP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ja-JP" alt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d>
                                    <m:dPr>
                                      <m:ctrlPr>
                                        <a:rPr lang="en-US" altLang="ja-JP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altLang="ja-JP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f>
                                    <m:f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))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d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ja-JP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ja-JP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70" y="1595508"/>
                <a:ext cx="4476227" cy="6949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正方形/長方形 29"/>
              <p:cNvSpPr/>
              <p:nvPr/>
            </p:nvSpPr>
            <p:spPr>
              <a:xfrm>
                <a:off x="693360" y="2549589"/>
                <a:ext cx="3715248" cy="7987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𝑅𝐶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正方形/長方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60" y="2549589"/>
                <a:ext cx="3715248" cy="7987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5466563" y="1595508"/>
                <a:ext cx="3321387" cy="6949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ja-JP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1" lang="en-US" altLang="ja-JP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ja-JP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))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  <m:d>
                                        <m:d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</m:den>
                              </m:f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563" y="1595508"/>
                <a:ext cx="3321387" cy="69493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002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445485" y="4307454"/>
            <a:ext cx="7768566" cy="1780368"/>
            <a:chOff x="1597967" y="3621798"/>
            <a:chExt cx="7768566" cy="17803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テキスト ボックス 2"/>
                <p:cNvSpPr txBox="1"/>
                <p:nvPr/>
              </p:nvSpPr>
              <p:spPr>
                <a:xfrm>
                  <a:off x="1597967" y="4212701"/>
                  <a:ext cx="1694438" cy="59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𝐴𝑛</m:t>
                            </m:r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b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3600" i="1" dirty="0">
                    <a:latin typeface="HGPｺﾞｼｯｸM" panose="020B0600000000000000" pitchFamily="50" charset="-128"/>
                    <a:ea typeface="HGPｺﾞｼｯｸM" panose="020B0600000000000000" pitchFamily="50" charset="-128"/>
                  </a:endParaRPr>
                </a:p>
              </p:txBody>
            </p:sp>
          </mc:Choice>
          <mc:Fallback xmlns="">
            <p:sp>
              <p:nvSpPr>
                <p:cNvPr id="3" name="テキスト ボックス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7967" y="4212701"/>
                  <a:ext cx="1694438" cy="59856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02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左中かっこ 3"/>
            <p:cNvSpPr/>
            <p:nvPr/>
          </p:nvSpPr>
          <p:spPr>
            <a:xfrm>
              <a:off x="4096871" y="3621798"/>
              <a:ext cx="627529" cy="1780368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i="1">
                <a:latin typeface="HGPｺﾞｼｯｸM" panose="020B0600000000000000" pitchFamily="50" charset="-128"/>
                <a:ea typeface="HGPｺﾞｼｯｸM" panose="020B0600000000000000" pitchFamily="50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/>
                <p:cNvSpPr txBox="1"/>
                <p:nvPr/>
              </p:nvSpPr>
              <p:spPr>
                <a:xfrm>
                  <a:off x="4596789" y="3794116"/>
                  <a:ext cx="4657569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2800" i="1" dirty="0" smtClean="0">
                      <a:latin typeface="HGPｺﾞｼｯｸM" panose="020B0600000000000000" pitchFamily="50" charset="-128"/>
                      <a:ea typeface="HGPｺﾞｼｯｸM" panose="020B0600000000000000" pitchFamily="50" charset="-128"/>
                    </a:rPr>
                    <a:t>1   if  </a:t>
                  </a:r>
                  <a14:m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a14:m>
                  <a:r>
                    <a:rPr kumimoji="1" lang="en-US" altLang="ja-JP" sz="2800" b="0" i="1" dirty="0" smtClean="0">
                      <a:latin typeface="HGPｺﾞｼｯｸM" panose="020B0600000000000000" pitchFamily="50" charset="-128"/>
                      <a:ea typeface="HGPｺﾞｼｯｸM" panose="020B0600000000000000" pitchFamily="50" charset="-128"/>
                    </a:rPr>
                    <a:t> and</a:t>
                  </a:r>
                  <a:br>
                    <a:rPr kumimoji="1" lang="en-US" altLang="ja-JP" sz="2800" b="0" i="1" dirty="0" smtClean="0">
                      <a:latin typeface="HGPｺﾞｼｯｸM" panose="020B0600000000000000" pitchFamily="50" charset="-128"/>
                      <a:ea typeface="HGPｺﾞｼｯｸM" panose="020B0600000000000000" pitchFamily="50" charset="-128"/>
                    </a:rPr>
                  </a:br>
                  <a:r>
                    <a:rPr kumimoji="1" lang="en-US" altLang="ja-JP" sz="2800" b="0" i="1" dirty="0" smtClean="0">
                      <a:latin typeface="HGPｺﾞｼｯｸM" panose="020B0600000000000000" pitchFamily="50" charset="-128"/>
                      <a:ea typeface="HGPｺﾞｼｯｸM" panose="020B0600000000000000" pitchFamily="50" charset="-128"/>
                    </a:rPr>
                    <a:t>      </a:t>
                  </a:r>
                  <a:r>
                    <a:rPr lang="ja-JP" altLang="en-US" sz="2800" i="1" dirty="0">
                      <a:latin typeface="HGPｺﾞｼｯｸM" panose="020B0600000000000000" pitchFamily="50" charset="-128"/>
                      <a:ea typeface="HGPｺﾞｼｯｸM" panose="020B0600000000000000" pitchFamily="50" charset="-128"/>
                    </a:rPr>
                    <a:t> </a:t>
                  </a:r>
                  <a:r>
                    <a:rPr lang="ja-JP" altLang="en-US" sz="2800" i="1" dirty="0" smtClean="0">
                      <a:latin typeface="HGPｺﾞｼｯｸM" panose="020B0600000000000000" pitchFamily="50" charset="-128"/>
                      <a:ea typeface="HGPｺﾞｼｯｸM" panose="020B0600000000000000" pitchFamily="50" charset="-128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a14:m>
                  <a:endParaRPr kumimoji="1" lang="en-US" altLang="ja-JP" sz="2800" b="0" i="1" dirty="0" smtClean="0">
                    <a:latin typeface="HGPｺﾞｼｯｸM" panose="020B0600000000000000" pitchFamily="50" charset="-128"/>
                    <a:ea typeface="HGPｺﾞｼｯｸM" panose="020B0600000000000000" pitchFamily="50" charset="-128"/>
                  </a:endParaRPr>
                </a:p>
              </p:txBody>
            </p:sp>
          </mc:Choice>
          <mc:Fallback xmlns="">
            <p:sp>
              <p:nvSpPr>
                <p:cNvPr id="34" name="テキスト ボックス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6789" y="3794116"/>
                  <a:ext cx="4657569" cy="95410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618" t="-8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テキスト ボックス 5"/>
            <p:cNvSpPr txBox="1"/>
            <p:nvPr/>
          </p:nvSpPr>
          <p:spPr>
            <a:xfrm>
              <a:off x="4596789" y="4781850"/>
              <a:ext cx="47697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i="1" dirty="0" smtClean="0">
                  <a:latin typeface="HGPｺﾞｼｯｸM" panose="020B0600000000000000" pitchFamily="50" charset="-128"/>
                  <a:ea typeface="HGPｺﾞｼｯｸM" panose="020B0600000000000000" pitchFamily="50" charset="-128"/>
                </a:rPr>
                <a:t>0   otherwise</a:t>
              </a:r>
              <a:endParaRPr kumimoji="1" lang="en-US" altLang="ja-JP" sz="2800" b="0" i="1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5619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/>
          <p:cNvGrpSpPr/>
          <p:nvPr/>
        </p:nvGrpSpPr>
        <p:grpSpPr>
          <a:xfrm>
            <a:off x="76758" y="335684"/>
            <a:ext cx="11615370" cy="5883714"/>
            <a:chOff x="76758" y="335684"/>
            <a:chExt cx="11615370" cy="5883714"/>
          </a:xfrm>
        </p:grpSpPr>
        <p:grpSp>
          <p:nvGrpSpPr>
            <p:cNvPr id="11" name="グループ化 10"/>
            <p:cNvGrpSpPr/>
            <p:nvPr/>
          </p:nvGrpSpPr>
          <p:grpSpPr>
            <a:xfrm>
              <a:off x="236302" y="335684"/>
              <a:ext cx="11455826" cy="5883714"/>
              <a:chOff x="236302" y="335684"/>
              <a:chExt cx="11455826" cy="5883714"/>
            </a:xfrm>
          </p:grpSpPr>
          <p:cxnSp>
            <p:nvCxnSpPr>
              <p:cNvPr id="3" name="直線コネクタ 2"/>
              <p:cNvCxnSpPr/>
              <p:nvPr/>
            </p:nvCxnSpPr>
            <p:spPr>
              <a:xfrm>
                <a:off x="414528" y="1207008"/>
                <a:ext cx="1111910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直線コネクタ 3"/>
              <p:cNvCxnSpPr/>
              <p:nvPr/>
            </p:nvCxnSpPr>
            <p:spPr>
              <a:xfrm>
                <a:off x="438912" y="2718816"/>
                <a:ext cx="1125321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テキスト ボックス 38"/>
              <p:cNvSpPr txBox="1"/>
              <p:nvPr/>
            </p:nvSpPr>
            <p:spPr>
              <a:xfrm>
                <a:off x="316992" y="837676"/>
                <a:ext cx="29486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 smtClean="0"/>
                  <a:t>パブリックネットワーク</a:t>
                </a:r>
                <a:endParaRPr kumimoji="1" lang="ja-JP" altLang="en-US" dirty="0"/>
              </a:p>
            </p:txBody>
          </p:sp>
          <p:grpSp>
            <p:nvGrpSpPr>
              <p:cNvPr id="44" name="グループ化 43"/>
              <p:cNvGrpSpPr/>
              <p:nvPr/>
            </p:nvGrpSpPr>
            <p:grpSpPr>
              <a:xfrm>
                <a:off x="5280115" y="335684"/>
                <a:ext cx="1387930" cy="833278"/>
                <a:chOff x="5712354" y="2150072"/>
                <a:chExt cx="4050771" cy="2431980"/>
              </a:xfrm>
            </p:grpSpPr>
            <p:pic>
              <p:nvPicPr>
                <p:cNvPr id="45" name="Picture 8" descr="サーバのイラスト（1台）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87042" y="2150072"/>
                  <a:ext cx="1714500" cy="17145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6" name="Picture 6" descr="雲のイラスト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57768"/>
                <a:stretch/>
              </p:blipFill>
              <p:spPr bwMode="auto">
                <a:xfrm>
                  <a:off x="5712354" y="2871327"/>
                  <a:ext cx="4050771" cy="17107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cxnSp>
            <p:nvCxnSpPr>
              <p:cNvPr id="95" name="直線矢印コネクタ 94"/>
              <p:cNvCxnSpPr/>
              <p:nvPr/>
            </p:nvCxnSpPr>
            <p:spPr>
              <a:xfrm flipH="1" flipV="1">
                <a:off x="6907121" y="1288448"/>
                <a:ext cx="4428903" cy="2361540"/>
              </a:xfrm>
              <a:prstGeom prst="straightConnector1">
                <a:avLst/>
              </a:prstGeom>
              <a:ln w="76200" cmpd="sng"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直線矢印コネクタ 97"/>
              <p:cNvCxnSpPr/>
              <p:nvPr/>
            </p:nvCxnSpPr>
            <p:spPr>
              <a:xfrm flipH="1" flipV="1">
                <a:off x="6464600" y="1268620"/>
                <a:ext cx="2856939" cy="2381369"/>
              </a:xfrm>
              <a:prstGeom prst="straightConnector1">
                <a:avLst/>
              </a:prstGeom>
              <a:ln w="76200" cmpd="sng"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直線矢印コネクタ 98"/>
              <p:cNvCxnSpPr/>
              <p:nvPr/>
            </p:nvCxnSpPr>
            <p:spPr>
              <a:xfrm flipH="1" flipV="1">
                <a:off x="6034774" y="1274982"/>
                <a:ext cx="1951405" cy="2375006"/>
              </a:xfrm>
              <a:prstGeom prst="straightConnector1">
                <a:avLst/>
              </a:prstGeom>
              <a:ln w="76200" cmpd="sng"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直線矢印コネクタ 100"/>
              <p:cNvCxnSpPr/>
              <p:nvPr/>
            </p:nvCxnSpPr>
            <p:spPr>
              <a:xfrm flipV="1">
                <a:off x="5663923" y="1257431"/>
                <a:ext cx="106566" cy="2392557"/>
              </a:xfrm>
              <a:prstGeom prst="straightConnector1">
                <a:avLst/>
              </a:prstGeom>
              <a:ln w="76200" cmpd="sng"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直線矢印コネクタ 102"/>
              <p:cNvCxnSpPr/>
              <p:nvPr/>
            </p:nvCxnSpPr>
            <p:spPr>
              <a:xfrm flipV="1">
                <a:off x="2921006" y="1274982"/>
                <a:ext cx="2386812" cy="2375007"/>
              </a:xfrm>
              <a:prstGeom prst="straightConnector1">
                <a:avLst/>
              </a:prstGeom>
              <a:ln w="76200" cmpd="sng"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直線コネクタ 111"/>
              <p:cNvCxnSpPr/>
              <p:nvPr/>
            </p:nvCxnSpPr>
            <p:spPr>
              <a:xfrm>
                <a:off x="316992" y="4303776"/>
                <a:ext cx="1136294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直線コネクタ 112"/>
              <p:cNvCxnSpPr/>
              <p:nvPr/>
            </p:nvCxnSpPr>
            <p:spPr>
              <a:xfrm>
                <a:off x="609600" y="5815584"/>
                <a:ext cx="1098499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5" name="テキスト ボックス 114"/>
              <p:cNvSpPr txBox="1"/>
              <p:nvPr/>
            </p:nvSpPr>
            <p:spPr>
              <a:xfrm>
                <a:off x="276704" y="5850066"/>
                <a:ext cx="25968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 smtClean="0"/>
                  <a:t>サービス有効</a:t>
                </a:r>
                <a:r>
                  <a:rPr lang="ja-JP" altLang="en-US" dirty="0"/>
                  <a:t>範囲</a:t>
                </a:r>
                <a:endParaRPr kumimoji="1" lang="ja-JP" altLang="en-US" dirty="0"/>
              </a:p>
            </p:txBody>
          </p:sp>
          <p:grpSp>
            <p:nvGrpSpPr>
              <p:cNvPr id="116" name="グループ化 115"/>
              <p:cNvGrpSpPr/>
              <p:nvPr/>
            </p:nvGrpSpPr>
            <p:grpSpPr>
              <a:xfrm>
                <a:off x="2466845" y="4960375"/>
                <a:ext cx="715900" cy="810016"/>
                <a:chOff x="1332577" y="3645685"/>
                <a:chExt cx="1337471" cy="1513301"/>
              </a:xfrm>
            </p:grpSpPr>
            <p:pic>
              <p:nvPicPr>
                <p:cNvPr id="117" name="Picture 2" descr="サーバのイラスト（1台）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96870" y="3645685"/>
                  <a:ext cx="973178" cy="97317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8" name="Picture 4" descr="ドーム形の防犯カメラのイラスト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32577" y="4222658"/>
                  <a:ext cx="936328" cy="93632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20" name="グループ化 119"/>
              <p:cNvGrpSpPr/>
              <p:nvPr/>
            </p:nvGrpSpPr>
            <p:grpSpPr>
              <a:xfrm>
                <a:off x="3917693" y="4960375"/>
                <a:ext cx="715900" cy="810016"/>
                <a:chOff x="1332577" y="3645685"/>
                <a:chExt cx="1337471" cy="1513301"/>
              </a:xfrm>
            </p:grpSpPr>
            <p:pic>
              <p:nvPicPr>
                <p:cNvPr id="121" name="Picture 2" descr="サーバのイラスト（1台）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96870" y="3645685"/>
                  <a:ext cx="973178" cy="97317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2" name="Picture 4" descr="ドーム形の防犯カメラのイラスト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32577" y="4222658"/>
                  <a:ext cx="936328" cy="93632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24" name="グループ化 123"/>
              <p:cNvGrpSpPr/>
              <p:nvPr/>
            </p:nvGrpSpPr>
            <p:grpSpPr>
              <a:xfrm>
                <a:off x="5443721" y="4960375"/>
                <a:ext cx="715900" cy="810016"/>
                <a:chOff x="1332577" y="3645685"/>
                <a:chExt cx="1337471" cy="1513301"/>
              </a:xfrm>
            </p:grpSpPr>
            <p:pic>
              <p:nvPicPr>
                <p:cNvPr id="125" name="Picture 2" descr="サーバのイラスト（1台）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96870" y="3645685"/>
                  <a:ext cx="973178" cy="97317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6" name="Picture 4" descr="ドーム形の防犯カメラのイラスト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32577" y="4222658"/>
                  <a:ext cx="936328" cy="93632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28" name="グループ化 127"/>
              <p:cNvGrpSpPr/>
              <p:nvPr/>
            </p:nvGrpSpPr>
            <p:grpSpPr>
              <a:xfrm>
                <a:off x="6589769" y="4960375"/>
                <a:ext cx="715900" cy="810016"/>
                <a:chOff x="1332577" y="3645685"/>
                <a:chExt cx="1337471" cy="1513301"/>
              </a:xfrm>
            </p:grpSpPr>
            <p:pic>
              <p:nvPicPr>
                <p:cNvPr id="129" name="Picture 2" descr="サーバのイラスト（1台）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96870" y="3645685"/>
                  <a:ext cx="973178" cy="97317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0" name="Picture 4" descr="ドーム形の防犯カメラのイラスト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32577" y="4222658"/>
                  <a:ext cx="936328" cy="93632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32" name="グループ化 131"/>
              <p:cNvGrpSpPr/>
              <p:nvPr/>
            </p:nvGrpSpPr>
            <p:grpSpPr>
              <a:xfrm>
                <a:off x="7773157" y="4960375"/>
                <a:ext cx="715900" cy="810016"/>
                <a:chOff x="1332577" y="3645685"/>
                <a:chExt cx="1337471" cy="1513301"/>
              </a:xfrm>
            </p:grpSpPr>
            <p:pic>
              <p:nvPicPr>
                <p:cNvPr id="133" name="Picture 2" descr="サーバのイラスト（1台）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96870" y="3645685"/>
                  <a:ext cx="973178" cy="97317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4" name="Picture 4" descr="ドーム形の防犯カメラのイラスト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32577" y="4222658"/>
                  <a:ext cx="936328" cy="93632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36" name="グループ化 135"/>
              <p:cNvGrpSpPr/>
              <p:nvPr/>
            </p:nvGrpSpPr>
            <p:grpSpPr>
              <a:xfrm>
                <a:off x="9028169" y="4960375"/>
                <a:ext cx="715900" cy="810016"/>
                <a:chOff x="1332577" y="3645685"/>
                <a:chExt cx="1337471" cy="1513301"/>
              </a:xfrm>
            </p:grpSpPr>
            <p:pic>
              <p:nvPicPr>
                <p:cNvPr id="137" name="Picture 2" descr="サーバのイラスト（1台）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96870" y="3645685"/>
                  <a:ext cx="973178" cy="97317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8" name="Picture 4" descr="ドーム形の防犯カメラのイラスト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32577" y="4222658"/>
                  <a:ext cx="936328" cy="93632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40" name="グループ化 139"/>
              <p:cNvGrpSpPr/>
              <p:nvPr/>
            </p:nvGrpSpPr>
            <p:grpSpPr>
              <a:xfrm>
                <a:off x="9966953" y="4960375"/>
                <a:ext cx="715900" cy="810016"/>
                <a:chOff x="1332577" y="3645685"/>
                <a:chExt cx="1337471" cy="1513301"/>
              </a:xfrm>
            </p:grpSpPr>
            <p:pic>
              <p:nvPicPr>
                <p:cNvPr id="141" name="Picture 2" descr="サーバのイラスト（1台）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96870" y="3645685"/>
                  <a:ext cx="973178" cy="97317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2" name="Picture 4" descr="ドーム形の防犯カメラのイラスト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32577" y="4222658"/>
                  <a:ext cx="936328" cy="93632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44" name="グループ化 143"/>
              <p:cNvGrpSpPr/>
              <p:nvPr/>
            </p:nvGrpSpPr>
            <p:grpSpPr>
              <a:xfrm>
                <a:off x="10883798" y="4960375"/>
                <a:ext cx="715900" cy="810016"/>
                <a:chOff x="1332577" y="3645685"/>
                <a:chExt cx="1337471" cy="1513301"/>
              </a:xfrm>
            </p:grpSpPr>
            <p:pic>
              <p:nvPicPr>
                <p:cNvPr id="145" name="Picture 2" descr="サーバのイラスト（1台）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96870" y="3645685"/>
                  <a:ext cx="973178" cy="97317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6" name="Picture 4" descr="ドーム形の防犯カメラのイラスト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32577" y="4222658"/>
                  <a:ext cx="936328" cy="93632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48" name="Picture 2" descr="Wi-Fi無線ルーターのイラスト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83652" y="3574662"/>
                <a:ext cx="699093" cy="6990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9" name="Picture 2" descr="Wi-Fi無線ルーターのイラスト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99638" y="3574662"/>
                <a:ext cx="699093" cy="6990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0" name="Picture 2" descr="Wi-Fi無線ルーターのイラスト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76218" y="3574662"/>
                <a:ext cx="699093" cy="6990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1" name="Picture 2" descr="Wi-Fi無線ルーターのイラスト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44976" y="3574662"/>
                <a:ext cx="699093" cy="6990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2" name="Picture 2" descr="Wi-Fi無線ルーターのイラスト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993035" y="3574662"/>
                <a:ext cx="699093" cy="6990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54" name="直線矢印コネクタ 153"/>
              <p:cNvCxnSpPr>
                <a:endCxn id="148" idx="2"/>
              </p:cNvCxnSpPr>
              <p:nvPr/>
            </p:nvCxnSpPr>
            <p:spPr>
              <a:xfrm flipH="1" flipV="1">
                <a:off x="2833199" y="4273755"/>
                <a:ext cx="80803" cy="889433"/>
              </a:xfrm>
              <a:prstGeom prst="straightConnector1">
                <a:avLst/>
              </a:prstGeom>
              <a:ln w="76200" cmpd="sng"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直線矢印コネクタ 154"/>
              <p:cNvCxnSpPr/>
              <p:nvPr/>
            </p:nvCxnSpPr>
            <p:spPr>
              <a:xfrm flipH="1" flipV="1">
                <a:off x="3149313" y="4303776"/>
                <a:ext cx="1223827" cy="847033"/>
              </a:xfrm>
              <a:prstGeom prst="straightConnector1">
                <a:avLst/>
              </a:prstGeom>
              <a:ln w="76200" cmpd="sng"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直線矢印コネクタ 155"/>
              <p:cNvCxnSpPr>
                <a:endCxn id="149" idx="2"/>
              </p:cNvCxnSpPr>
              <p:nvPr/>
            </p:nvCxnSpPr>
            <p:spPr>
              <a:xfrm flipH="1" flipV="1">
                <a:off x="5749185" y="4273755"/>
                <a:ext cx="72769" cy="765812"/>
              </a:xfrm>
              <a:prstGeom prst="straightConnector1">
                <a:avLst/>
              </a:prstGeom>
              <a:ln w="76200" cmpd="sng"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直線矢印コネクタ 156"/>
              <p:cNvCxnSpPr/>
              <p:nvPr/>
            </p:nvCxnSpPr>
            <p:spPr>
              <a:xfrm flipH="1" flipV="1">
                <a:off x="5914029" y="4376222"/>
                <a:ext cx="1101143" cy="716939"/>
              </a:xfrm>
              <a:prstGeom prst="straightConnector1">
                <a:avLst/>
              </a:prstGeom>
              <a:ln w="76200" cmpd="sng"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直線矢印コネクタ 157"/>
              <p:cNvCxnSpPr/>
              <p:nvPr/>
            </p:nvCxnSpPr>
            <p:spPr>
              <a:xfrm flipH="1" flipV="1">
                <a:off x="7975334" y="4423263"/>
                <a:ext cx="334073" cy="669898"/>
              </a:xfrm>
              <a:prstGeom prst="straightConnector1">
                <a:avLst/>
              </a:prstGeom>
              <a:ln w="76200" cmpd="sng"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直線矢印コネクタ 158"/>
              <p:cNvCxnSpPr/>
              <p:nvPr/>
            </p:nvCxnSpPr>
            <p:spPr>
              <a:xfrm flipH="1" flipV="1">
                <a:off x="9449219" y="4376222"/>
                <a:ext cx="29898" cy="743836"/>
              </a:xfrm>
              <a:prstGeom prst="straightConnector1">
                <a:avLst/>
              </a:prstGeom>
              <a:ln w="76200" cmpd="sng"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直線矢印コネクタ 159"/>
              <p:cNvCxnSpPr/>
              <p:nvPr/>
            </p:nvCxnSpPr>
            <p:spPr>
              <a:xfrm flipV="1">
                <a:off x="10478175" y="4348970"/>
                <a:ext cx="600616" cy="771088"/>
              </a:xfrm>
              <a:prstGeom prst="straightConnector1">
                <a:avLst/>
              </a:prstGeom>
              <a:ln w="76200" cmpd="sng"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直線矢印コネクタ 160"/>
              <p:cNvCxnSpPr/>
              <p:nvPr/>
            </p:nvCxnSpPr>
            <p:spPr>
              <a:xfrm flipH="1" flipV="1">
                <a:off x="11250159" y="4230624"/>
                <a:ext cx="80803" cy="889433"/>
              </a:xfrm>
              <a:prstGeom prst="straightConnector1">
                <a:avLst/>
              </a:prstGeom>
              <a:ln w="76200" cmpd="sng"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テキスト ボックス 65"/>
              <p:cNvSpPr txBox="1"/>
              <p:nvPr/>
            </p:nvSpPr>
            <p:spPr>
              <a:xfrm>
                <a:off x="236302" y="5420783"/>
                <a:ext cx="25968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 smtClean="0"/>
                  <a:t>ネットワークカメラ</a:t>
                </a:r>
                <a:endParaRPr kumimoji="1" lang="ja-JP" altLang="en-US" dirty="0"/>
              </a:p>
            </p:txBody>
          </p:sp>
          <p:sp>
            <p:nvSpPr>
              <p:cNvPr id="5" name="テキスト ボックス 4"/>
              <p:cNvSpPr txBox="1"/>
              <p:nvPr/>
            </p:nvSpPr>
            <p:spPr>
              <a:xfrm>
                <a:off x="6035121" y="567231"/>
                <a:ext cx="1338411" cy="36708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 smtClean="0"/>
                  <a:t>計算ノード</a:t>
                </a:r>
                <a:endParaRPr kumimoji="1" lang="ja-JP" altLang="en-US" dirty="0"/>
              </a:p>
            </p:txBody>
          </p:sp>
        </p:grpSp>
        <p:sp>
          <p:nvSpPr>
            <p:cNvPr id="75" name="テキスト ボックス 74"/>
            <p:cNvSpPr txBox="1"/>
            <p:nvPr/>
          </p:nvSpPr>
          <p:spPr>
            <a:xfrm>
              <a:off x="76758" y="3619399"/>
              <a:ext cx="25968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 smtClean="0"/>
                <a:t>無線アクセスポイント</a:t>
              </a:r>
              <a:endParaRPr lang="en-US" altLang="ja-JP" dirty="0" smtClean="0"/>
            </a:p>
            <a:p>
              <a:pPr algn="ctr"/>
              <a:r>
                <a:rPr lang="ja-JP" altLang="en-US" dirty="0"/>
                <a:t>機能</a:t>
              </a:r>
              <a:r>
                <a:rPr lang="ja-JP" altLang="en-US" dirty="0" smtClean="0"/>
                <a:t>を持つルータ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0696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/>
          <p:cNvCxnSpPr/>
          <p:nvPr/>
        </p:nvCxnSpPr>
        <p:spPr>
          <a:xfrm>
            <a:off x="414528" y="1207008"/>
            <a:ext cx="111191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コネクタ 3"/>
          <p:cNvCxnSpPr/>
          <p:nvPr/>
        </p:nvCxnSpPr>
        <p:spPr>
          <a:xfrm>
            <a:off x="438912" y="2718816"/>
            <a:ext cx="11253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316992" y="837676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パブリックネット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16992" y="2349483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エッジ</a:t>
            </a:r>
            <a:endParaRPr kumimoji="1" lang="ja-JP" altLang="en-US" dirty="0"/>
          </a:p>
        </p:txBody>
      </p:sp>
      <p:grpSp>
        <p:nvGrpSpPr>
          <p:cNvPr id="44" name="グループ化 43"/>
          <p:cNvGrpSpPr/>
          <p:nvPr/>
        </p:nvGrpSpPr>
        <p:grpSpPr>
          <a:xfrm>
            <a:off x="5280115" y="335684"/>
            <a:ext cx="1387930" cy="833278"/>
            <a:chOff x="5712354" y="2150072"/>
            <a:chExt cx="4050771" cy="2431980"/>
          </a:xfrm>
        </p:grpSpPr>
        <p:pic>
          <p:nvPicPr>
            <p:cNvPr id="45" name="Picture 8" descr="サーバのイラスト（1台）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7042" y="2150072"/>
              <a:ext cx="1714500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6" descr="雲のイラスト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7768"/>
            <a:stretch/>
          </p:blipFill>
          <p:spPr bwMode="auto">
            <a:xfrm>
              <a:off x="5712354" y="2871327"/>
              <a:ext cx="4050771" cy="1710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1" name="Picture 8" descr="サーバのイラスト（1台）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994" y="1948828"/>
            <a:ext cx="684132" cy="68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8" descr="サーバのイラスト（1台）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340" y="1948828"/>
            <a:ext cx="684132" cy="68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8" descr="サーバのイラスト（1台）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023" y="1948828"/>
            <a:ext cx="684132" cy="68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直線矢印コネクタ 78"/>
          <p:cNvCxnSpPr/>
          <p:nvPr/>
        </p:nvCxnSpPr>
        <p:spPr>
          <a:xfrm flipV="1">
            <a:off x="2921006" y="2632960"/>
            <a:ext cx="439925" cy="1017029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矢印コネクタ 80"/>
          <p:cNvCxnSpPr/>
          <p:nvPr/>
        </p:nvCxnSpPr>
        <p:spPr>
          <a:xfrm flipH="1" flipV="1">
            <a:off x="3887385" y="2632960"/>
            <a:ext cx="1877073" cy="998399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矢印コネクタ 82"/>
          <p:cNvCxnSpPr/>
          <p:nvPr/>
        </p:nvCxnSpPr>
        <p:spPr>
          <a:xfrm flipV="1">
            <a:off x="7889989" y="2632960"/>
            <a:ext cx="439925" cy="1017029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線矢印コネクタ 91"/>
          <p:cNvCxnSpPr>
            <a:endCxn id="93" idx="2"/>
          </p:cNvCxnSpPr>
          <p:nvPr/>
        </p:nvCxnSpPr>
        <p:spPr>
          <a:xfrm flipH="1" flipV="1">
            <a:off x="8616406" y="2632960"/>
            <a:ext cx="720690" cy="1138463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線矢印コネクタ 95"/>
          <p:cNvCxnSpPr/>
          <p:nvPr/>
        </p:nvCxnSpPr>
        <p:spPr>
          <a:xfrm flipH="1" flipV="1">
            <a:off x="11053982" y="2658598"/>
            <a:ext cx="22021" cy="1088371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/>
          <p:nvPr/>
        </p:nvCxnSpPr>
        <p:spPr>
          <a:xfrm flipV="1">
            <a:off x="3592513" y="1131830"/>
            <a:ext cx="1807125" cy="970020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線矢印コネクタ 97"/>
          <p:cNvCxnSpPr/>
          <p:nvPr/>
        </p:nvCxnSpPr>
        <p:spPr>
          <a:xfrm flipH="1" flipV="1">
            <a:off x="6140626" y="1113420"/>
            <a:ext cx="2485750" cy="988430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/>
          <p:nvPr/>
        </p:nvCxnSpPr>
        <p:spPr>
          <a:xfrm flipH="1" flipV="1">
            <a:off x="6473952" y="1092983"/>
            <a:ext cx="4313209" cy="946263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楕円 99"/>
          <p:cNvSpPr/>
          <p:nvPr/>
        </p:nvSpPr>
        <p:spPr>
          <a:xfrm>
            <a:off x="3601245" y="2043822"/>
            <a:ext cx="1068997" cy="61567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計算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1" name="楕円 100"/>
          <p:cNvSpPr/>
          <p:nvPr/>
        </p:nvSpPr>
        <p:spPr>
          <a:xfrm>
            <a:off x="8626376" y="2043822"/>
            <a:ext cx="1068997" cy="61567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計算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2" name="楕円 101"/>
          <p:cNvSpPr/>
          <p:nvPr/>
        </p:nvSpPr>
        <p:spPr>
          <a:xfrm>
            <a:off x="10900873" y="2043822"/>
            <a:ext cx="1068997" cy="61567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計算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3" name="直線コネクタ 102"/>
          <p:cNvCxnSpPr/>
          <p:nvPr/>
        </p:nvCxnSpPr>
        <p:spPr>
          <a:xfrm>
            <a:off x="316992" y="4303776"/>
            <a:ext cx="113629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/>
          <p:nvPr/>
        </p:nvCxnSpPr>
        <p:spPr>
          <a:xfrm>
            <a:off x="609600" y="5815584"/>
            <a:ext cx="109849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テキスト ボックス 104"/>
          <p:cNvSpPr txBox="1"/>
          <p:nvPr/>
        </p:nvSpPr>
        <p:spPr>
          <a:xfrm>
            <a:off x="316992" y="3979638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サービス有効</a:t>
            </a:r>
            <a:r>
              <a:rPr lang="ja-JP" altLang="en-US" dirty="0"/>
              <a:t>範囲</a:t>
            </a:r>
            <a:endParaRPr kumimoji="1" lang="ja-JP" altLang="en-US" dirty="0"/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316992" y="5463488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サービス有効</a:t>
            </a:r>
            <a:r>
              <a:rPr lang="ja-JP" altLang="en-US" dirty="0"/>
              <a:t>範囲</a:t>
            </a:r>
            <a:endParaRPr kumimoji="1" lang="ja-JP" altLang="en-US" dirty="0"/>
          </a:p>
        </p:txBody>
      </p:sp>
      <p:grpSp>
        <p:nvGrpSpPr>
          <p:cNvPr id="107" name="グループ化 106"/>
          <p:cNvGrpSpPr/>
          <p:nvPr/>
        </p:nvGrpSpPr>
        <p:grpSpPr>
          <a:xfrm>
            <a:off x="2466845" y="4960375"/>
            <a:ext cx="894086" cy="810016"/>
            <a:chOff x="1332577" y="3645685"/>
            <a:chExt cx="1670364" cy="1513301"/>
          </a:xfrm>
        </p:grpSpPr>
        <p:pic>
          <p:nvPicPr>
            <p:cNvPr id="108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" name="楕円 109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11" name="グループ化 110"/>
          <p:cNvGrpSpPr/>
          <p:nvPr/>
        </p:nvGrpSpPr>
        <p:grpSpPr>
          <a:xfrm>
            <a:off x="3917693" y="4960375"/>
            <a:ext cx="894086" cy="810016"/>
            <a:chOff x="1332577" y="3645685"/>
            <a:chExt cx="1670364" cy="1513301"/>
          </a:xfrm>
        </p:grpSpPr>
        <p:pic>
          <p:nvPicPr>
            <p:cNvPr id="112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4" name="楕円 113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15" name="グループ化 114"/>
          <p:cNvGrpSpPr/>
          <p:nvPr/>
        </p:nvGrpSpPr>
        <p:grpSpPr>
          <a:xfrm>
            <a:off x="5443721" y="4960375"/>
            <a:ext cx="894086" cy="810016"/>
            <a:chOff x="1332577" y="3645685"/>
            <a:chExt cx="1670364" cy="1513301"/>
          </a:xfrm>
        </p:grpSpPr>
        <p:pic>
          <p:nvPicPr>
            <p:cNvPr id="116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7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8" name="楕円 117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19" name="グループ化 118"/>
          <p:cNvGrpSpPr/>
          <p:nvPr/>
        </p:nvGrpSpPr>
        <p:grpSpPr>
          <a:xfrm>
            <a:off x="6589769" y="4960375"/>
            <a:ext cx="894086" cy="810016"/>
            <a:chOff x="1332577" y="3645685"/>
            <a:chExt cx="1670364" cy="1513301"/>
          </a:xfrm>
        </p:grpSpPr>
        <p:pic>
          <p:nvPicPr>
            <p:cNvPr id="120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1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2" name="楕円 121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23" name="グループ化 122"/>
          <p:cNvGrpSpPr/>
          <p:nvPr/>
        </p:nvGrpSpPr>
        <p:grpSpPr>
          <a:xfrm>
            <a:off x="7773157" y="4960375"/>
            <a:ext cx="894086" cy="810016"/>
            <a:chOff x="1332577" y="3645685"/>
            <a:chExt cx="1670364" cy="1513301"/>
          </a:xfrm>
        </p:grpSpPr>
        <p:pic>
          <p:nvPicPr>
            <p:cNvPr id="124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5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6" name="楕円 125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27" name="グループ化 126"/>
          <p:cNvGrpSpPr/>
          <p:nvPr/>
        </p:nvGrpSpPr>
        <p:grpSpPr>
          <a:xfrm>
            <a:off x="9028169" y="4960375"/>
            <a:ext cx="894086" cy="810016"/>
            <a:chOff x="1332577" y="3645685"/>
            <a:chExt cx="1670364" cy="1513301"/>
          </a:xfrm>
        </p:grpSpPr>
        <p:pic>
          <p:nvPicPr>
            <p:cNvPr id="128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0" name="楕円 129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31" name="グループ化 130"/>
          <p:cNvGrpSpPr/>
          <p:nvPr/>
        </p:nvGrpSpPr>
        <p:grpSpPr>
          <a:xfrm>
            <a:off x="9966953" y="4960375"/>
            <a:ext cx="894086" cy="810016"/>
            <a:chOff x="1332577" y="3645685"/>
            <a:chExt cx="1670364" cy="1513301"/>
          </a:xfrm>
        </p:grpSpPr>
        <p:pic>
          <p:nvPicPr>
            <p:cNvPr id="132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4" name="楕円 133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35" name="グループ化 134"/>
          <p:cNvGrpSpPr/>
          <p:nvPr/>
        </p:nvGrpSpPr>
        <p:grpSpPr>
          <a:xfrm>
            <a:off x="10883798" y="4960375"/>
            <a:ext cx="894086" cy="810016"/>
            <a:chOff x="1332577" y="3645685"/>
            <a:chExt cx="1670364" cy="1513301"/>
          </a:xfrm>
        </p:grpSpPr>
        <p:pic>
          <p:nvPicPr>
            <p:cNvPr id="136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7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8" name="楕円 137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pic>
        <p:nvPicPr>
          <p:cNvPr id="139" name="Picture 2" descr="Wi-Fi無線ルーター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52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2" descr="Wi-Fi無線ルーター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638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2" descr="Wi-Fi無線ルーター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218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" name="Picture 2" descr="Wi-Fi無線ルーター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4976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" name="Picture 2" descr="Wi-Fi無線ルーター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035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テキスト ボックス 143"/>
          <p:cNvSpPr txBox="1"/>
          <p:nvPr/>
        </p:nvSpPr>
        <p:spPr>
          <a:xfrm>
            <a:off x="757031" y="3292856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VSS</a:t>
            </a:r>
            <a:r>
              <a:rPr lang="ja-JP" altLang="en-US" dirty="0" smtClean="0"/>
              <a:t>情報提供サーバ</a:t>
            </a:r>
            <a:endParaRPr kumimoji="1" lang="ja-JP" altLang="en-US" dirty="0"/>
          </a:p>
        </p:txBody>
      </p:sp>
      <p:cxnSp>
        <p:nvCxnSpPr>
          <p:cNvPr id="145" name="直線矢印コネクタ 144"/>
          <p:cNvCxnSpPr>
            <a:endCxn id="139" idx="2"/>
          </p:cNvCxnSpPr>
          <p:nvPr/>
        </p:nvCxnSpPr>
        <p:spPr>
          <a:xfrm flipH="1" flipV="1">
            <a:off x="2833199" y="4273755"/>
            <a:ext cx="80803" cy="889433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直線矢印コネクタ 145"/>
          <p:cNvCxnSpPr/>
          <p:nvPr/>
        </p:nvCxnSpPr>
        <p:spPr>
          <a:xfrm flipH="1" flipV="1">
            <a:off x="3149313" y="4303776"/>
            <a:ext cx="1223827" cy="847033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直線矢印コネクタ 146"/>
          <p:cNvCxnSpPr>
            <a:endCxn id="140" idx="2"/>
          </p:cNvCxnSpPr>
          <p:nvPr/>
        </p:nvCxnSpPr>
        <p:spPr>
          <a:xfrm flipH="1" flipV="1">
            <a:off x="5749185" y="4273755"/>
            <a:ext cx="72769" cy="765812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直線矢印コネクタ 147"/>
          <p:cNvCxnSpPr/>
          <p:nvPr/>
        </p:nvCxnSpPr>
        <p:spPr>
          <a:xfrm flipH="1" flipV="1">
            <a:off x="5914029" y="4376222"/>
            <a:ext cx="1101143" cy="716939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線矢印コネクタ 148"/>
          <p:cNvCxnSpPr/>
          <p:nvPr/>
        </p:nvCxnSpPr>
        <p:spPr>
          <a:xfrm flipH="1" flipV="1">
            <a:off x="7975334" y="4423263"/>
            <a:ext cx="334073" cy="669898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線矢印コネクタ 149"/>
          <p:cNvCxnSpPr/>
          <p:nvPr/>
        </p:nvCxnSpPr>
        <p:spPr>
          <a:xfrm flipH="1" flipV="1">
            <a:off x="9449219" y="4376222"/>
            <a:ext cx="29898" cy="743836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線矢印コネクタ 150"/>
          <p:cNvCxnSpPr/>
          <p:nvPr/>
        </p:nvCxnSpPr>
        <p:spPr>
          <a:xfrm flipV="1">
            <a:off x="10478175" y="4348970"/>
            <a:ext cx="600616" cy="771088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直線矢印コネクタ 151"/>
          <p:cNvCxnSpPr/>
          <p:nvPr/>
        </p:nvCxnSpPr>
        <p:spPr>
          <a:xfrm flipH="1" flipV="1">
            <a:off x="11250159" y="4230624"/>
            <a:ext cx="80803" cy="889433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4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316992" y="335684"/>
            <a:ext cx="11460892" cy="5497136"/>
            <a:chOff x="316992" y="335684"/>
            <a:chExt cx="11460892" cy="5497136"/>
          </a:xfrm>
        </p:grpSpPr>
        <p:cxnSp>
          <p:nvCxnSpPr>
            <p:cNvPr id="3" name="直線コネクタ 2"/>
            <p:cNvCxnSpPr/>
            <p:nvPr/>
          </p:nvCxnSpPr>
          <p:spPr>
            <a:xfrm>
              <a:off x="414528" y="1207008"/>
              <a:ext cx="1111910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直線コネクタ 3"/>
            <p:cNvCxnSpPr/>
            <p:nvPr/>
          </p:nvCxnSpPr>
          <p:spPr>
            <a:xfrm>
              <a:off x="438912" y="2718816"/>
              <a:ext cx="112532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線コネクタ 4"/>
            <p:cNvCxnSpPr/>
            <p:nvPr/>
          </p:nvCxnSpPr>
          <p:spPr>
            <a:xfrm>
              <a:off x="316992" y="4303776"/>
              <a:ext cx="1136294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>
              <a:off x="609600" y="5815584"/>
              <a:ext cx="109849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テキスト ボックス 38"/>
            <p:cNvSpPr txBox="1"/>
            <p:nvPr/>
          </p:nvSpPr>
          <p:spPr>
            <a:xfrm>
              <a:off x="316992" y="837676"/>
              <a:ext cx="2596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パブリックネット</a:t>
              </a:r>
              <a:endParaRPr kumimoji="1" lang="ja-JP" altLang="en-US" dirty="0"/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316992" y="2349483"/>
              <a:ext cx="2596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エッジ</a:t>
              </a:r>
              <a:endParaRPr kumimoji="1" lang="ja-JP" altLang="en-US" dirty="0"/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316992" y="3979638"/>
              <a:ext cx="2596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サービス有効</a:t>
              </a:r>
              <a:r>
                <a:rPr lang="ja-JP" altLang="en-US" dirty="0"/>
                <a:t>範囲</a:t>
              </a:r>
              <a:endParaRPr kumimoji="1" lang="ja-JP" altLang="en-US" dirty="0"/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316992" y="5463488"/>
              <a:ext cx="2596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サービス有効</a:t>
              </a:r>
              <a:r>
                <a:rPr lang="ja-JP" altLang="en-US" dirty="0"/>
                <a:t>範囲</a:t>
              </a:r>
              <a:endParaRPr kumimoji="1" lang="ja-JP" altLang="en-US" dirty="0"/>
            </a:p>
          </p:txBody>
        </p:sp>
        <p:grpSp>
          <p:nvGrpSpPr>
            <p:cNvPr id="44" name="グループ化 43"/>
            <p:cNvGrpSpPr/>
            <p:nvPr/>
          </p:nvGrpSpPr>
          <p:grpSpPr>
            <a:xfrm>
              <a:off x="5280115" y="335684"/>
              <a:ext cx="1387930" cy="833278"/>
              <a:chOff x="5712354" y="2150072"/>
              <a:chExt cx="4050771" cy="2431980"/>
            </a:xfrm>
          </p:grpSpPr>
          <p:pic>
            <p:nvPicPr>
              <p:cNvPr id="45" name="Picture 8" descr="サーバのイラスト（1台）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87042" y="2150072"/>
                <a:ext cx="1714500" cy="1714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6" descr="雲のイラスト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7768"/>
              <a:stretch/>
            </p:blipFill>
            <p:spPr bwMode="auto">
              <a:xfrm>
                <a:off x="5712354" y="2871327"/>
                <a:ext cx="4050771" cy="17107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7" name="グループ化 46"/>
            <p:cNvGrpSpPr/>
            <p:nvPr/>
          </p:nvGrpSpPr>
          <p:grpSpPr>
            <a:xfrm>
              <a:off x="2466845" y="4960375"/>
              <a:ext cx="894086" cy="810016"/>
              <a:chOff x="1332577" y="3645685"/>
              <a:chExt cx="1670364" cy="1513301"/>
            </a:xfrm>
          </p:grpSpPr>
          <p:pic>
            <p:nvPicPr>
              <p:cNvPr id="48" name="Picture 2" descr="サーバのイラスト（1台）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6870" y="3645685"/>
                <a:ext cx="973178" cy="973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4" descr="ドーム形の防犯カメラのイラスト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577" y="4222658"/>
                <a:ext cx="936328" cy="936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0" name="楕円 49"/>
              <p:cNvSpPr/>
              <p:nvPr/>
            </p:nvSpPr>
            <p:spPr>
              <a:xfrm>
                <a:off x="1909726" y="4094046"/>
                <a:ext cx="1093215" cy="62837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900" dirty="0"/>
                  <a:t>VSS</a:t>
                </a:r>
                <a:endParaRPr kumimoji="1" lang="ja-JP" altLang="en-US" sz="2400" dirty="0"/>
              </a:p>
            </p:txBody>
          </p:sp>
        </p:grpSp>
        <p:grpSp>
          <p:nvGrpSpPr>
            <p:cNvPr id="51" name="グループ化 50"/>
            <p:cNvGrpSpPr/>
            <p:nvPr/>
          </p:nvGrpSpPr>
          <p:grpSpPr>
            <a:xfrm>
              <a:off x="3917693" y="4960375"/>
              <a:ext cx="894086" cy="810016"/>
              <a:chOff x="1332577" y="3645685"/>
              <a:chExt cx="1670364" cy="1513301"/>
            </a:xfrm>
          </p:grpSpPr>
          <p:pic>
            <p:nvPicPr>
              <p:cNvPr id="52" name="Picture 2" descr="サーバのイラスト（1台）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6870" y="3645685"/>
                <a:ext cx="973178" cy="973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4" descr="ドーム形の防犯カメラのイラスト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577" y="4222658"/>
                <a:ext cx="936328" cy="936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4" name="楕円 53"/>
              <p:cNvSpPr/>
              <p:nvPr/>
            </p:nvSpPr>
            <p:spPr>
              <a:xfrm>
                <a:off x="1909726" y="4094046"/>
                <a:ext cx="1093215" cy="62837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900" dirty="0"/>
                  <a:t>VSS</a:t>
                </a:r>
                <a:endParaRPr kumimoji="1" lang="ja-JP" altLang="en-US" sz="2400" dirty="0"/>
              </a:p>
            </p:txBody>
          </p:sp>
        </p:grpSp>
        <p:grpSp>
          <p:nvGrpSpPr>
            <p:cNvPr id="55" name="グループ化 54"/>
            <p:cNvGrpSpPr/>
            <p:nvPr/>
          </p:nvGrpSpPr>
          <p:grpSpPr>
            <a:xfrm>
              <a:off x="5443721" y="4960375"/>
              <a:ext cx="894086" cy="810016"/>
              <a:chOff x="1332577" y="3645685"/>
              <a:chExt cx="1670364" cy="1513301"/>
            </a:xfrm>
          </p:grpSpPr>
          <p:pic>
            <p:nvPicPr>
              <p:cNvPr id="56" name="Picture 2" descr="サーバのイラスト（1台）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6870" y="3645685"/>
                <a:ext cx="973178" cy="973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7" name="Picture 4" descr="ドーム形の防犯カメラのイラスト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577" y="4222658"/>
                <a:ext cx="936328" cy="936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" name="楕円 57"/>
              <p:cNvSpPr/>
              <p:nvPr/>
            </p:nvSpPr>
            <p:spPr>
              <a:xfrm>
                <a:off x="1909726" y="4094046"/>
                <a:ext cx="1093215" cy="62837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900" dirty="0"/>
                  <a:t>VSS</a:t>
                </a:r>
                <a:endParaRPr kumimoji="1" lang="ja-JP" altLang="en-US" sz="2400" dirty="0"/>
              </a:p>
            </p:txBody>
          </p:sp>
        </p:grpSp>
        <p:grpSp>
          <p:nvGrpSpPr>
            <p:cNvPr id="59" name="グループ化 58"/>
            <p:cNvGrpSpPr/>
            <p:nvPr/>
          </p:nvGrpSpPr>
          <p:grpSpPr>
            <a:xfrm>
              <a:off x="6589769" y="4960375"/>
              <a:ext cx="894086" cy="810016"/>
              <a:chOff x="1332577" y="3645685"/>
              <a:chExt cx="1670364" cy="1513301"/>
            </a:xfrm>
          </p:grpSpPr>
          <p:pic>
            <p:nvPicPr>
              <p:cNvPr id="60" name="Picture 2" descr="サーバのイラスト（1台）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6870" y="3645685"/>
                <a:ext cx="973178" cy="973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" name="Picture 4" descr="ドーム形の防犯カメラのイラスト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577" y="4222658"/>
                <a:ext cx="936328" cy="936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2" name="楕円 61"/>
              <p:cNvSpPr/>
              <p:nvPr/>
            </p:nvSpPr>
            <p:spPr>
              <a:xfrm>
                <a:off x="1909726" y="4094046"/>
                <a:ext cx="1093215" cy="62837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900" dirty="0"/>
                  <a:t>VSS</a:t>
                </a:r>
                <a:endParaRPr kumimoji="1" lang="ja-JP" altLang="en-US" sz="2400" dirty="0"/>
              </a:p>
            </p:txBody>
          </p:sp>
        </p:grpSp>
        <p:grpSp>
          <p:nvGrpSpPr>
            <p:cNvPr id="63" name="グループ化 62"/>
            <p:cNvGrpSpPr/>
            <p:nvPr/>
          </p:nvGrpSpPr>
          <p:grpSpPr>
            <a:xfrm>
              <a:off x="7773157" y="4960375"/>
              <a:ext cx="894086" cy="810016"/>
              <a:chOff x="1332577" y="3645685"/>
              <a:chExt cx="1670364" cy="1513301"/>
            </a:xfrm>
          </p:grpSpPr>
          <p:pic>
            <p:nvPicPr>
              <p:cNvPr id="64" name="Picture 2" descr="サーバのイラスト（1台）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6870" y="3645685"/>
                <a:ext cx="973178" cy="973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5" name="Picture 4" descr="ドーム形の防犯カメラのイラスト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577" y="4222658"/>
                <a:ext cx="936328" cy="936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6" name="楕円 65"/>
              <p:cNvSpPr/>
              <p:nvPr/>
            </p:nvSpPr>
            <p:spPr>
              <a:xfrm>
                <a:off x="1909726" y="4094046"/>
                <a:ext cx="1093215" cy="62837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900" dirty="0"/>
                  <a:t>VSS</a:t>
                </a:r>
                <a:endParaRPr kumimoji="1" lang="ja-JP" altLang="en-US" sz="2400" dirty="0"/>
              </a:p>
            </p:txBody>
          </p:sp>
        </p:grpSp>
        <p:grpSp>
          <p:nvGrpSpPr>
            <p:cNvPr id="67" name="グループ化 66"/>
            <p:cNvGrpSpPr/>
            <p:nvPr/>
          </p:nvGrpSpPr>
          <p:grpSpPr>
            <a:xfrm>
              <a:off x="9028169" y="4960375"/>
              <a:ext cx="894086" cy="810016"/>
              <a:chOff x="1332577" y="3645685"/>
              <a:chExt cx="1670364" cy="1513301"/>
            </a:xfrm>
          </p:grpSpPr>
          <p:pic>
            <p:nvPicPr>
              <p:cNvPr id="68" name="Picture 2" descr="サーバのイラスト（1台）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6870" y="3645685"/>
                <a:ext cx="973178" cy="973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9" name="Picture 4" descr="ドーム形の防犯カメラのイラスト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577" y="4222658"/>
                <a:ext cx="936328" cy="936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0" name="楕円 69"/>
              <p:cNvSpPr/>
              <p:nvPr/>
            </p:nvSpPr>
            <p:spPr>
              <a:xfrm>
                <a:off x="1909726" y="4094046"/>
                <a:ext cx="1093215" cy="62837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900" dirty="0"/>
                  <a:t>VSS</a:t>
                </a:r>
                <a:endParaRPr kumimoji="1" lang="ja-JP" altLang="en-US" sz="2400" dirty="0"/>
              </a:p>
            </p:txBody>
          </p:sp>
        </p:grpSp>
        <p:grpSp>
          <p:nvGrpSpPr>
            <p:cNvPr id="71" name="グループ化 70"/>
            <p:cNvGrpSpPr/>
            <p:nvPr/>
          </p:nvGrpSpPr>
          <p:grpSpPr>
            <a:xfrm>
              <a:off x="9966953" y="4960375"/>
              <a:ext cx="894086" cy="810016"/>
              <a:chOff x="1332577" y="3645685"/>
              <a:chExt cx="1670364" cy="1513301"/>
            </a:xfrm>
          </p:grpSpPr>
          <p:pic>
            <p:nvPicPr>
              <p:cNvPr id="72" name="Picture 2" descr="サーバのイラスト（1台）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6870" y="3645685"/>
                <a:ext cx="973178" cy="973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3" name="Picture 4" descr="ドーム形の防犯カメラのイラスト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577" y="4222658"/>
                <a:ext cx="936328" cy="936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4" name="楕円 73"/>
              <p:cNvSpPr/>
              <p:nvPr/>
            </p:nvSpPr>
            <p:spPr>
              <a:xfrm>
                <a:off x="1909726" y="4094046"/>
                <a:ext cx="1093215" cy="62837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900" dirty="0"/>
                  <a:t>VSS</a:t>
                </a:r>
                <a:endParaRPr kumimoji="1" lang="ja-JP" altLang="en-US" sz="2400" dirty="0"/>
              </a:p>
            </p:txBody>
          </p:sp>
        </p:grpSp>
        <p:grpSp>
          <p:nvGrpSpPr>
            <p:cNvPr id="75" name="グループ化 74"/>
            <p:cNvGrpSpPr/>
            <p:nvPr/>
          </p:nvGrpSpPr>
          <p:grpSpPr>
            <a:xfrm>
              <a:off x="10883798" y="4960375"/>
              <a:ext cx="894086" cy="810016"/>
              <a:chOff x="1332577" y="3645685"/>
              <a:chExt cx="1670364" cy="1513301"/>
            </a:xfrm>
          </p:grpSpPr>
          <p:pic>
            <p:nvPicPr>
              <p:cNvPr id="76" name="Picture 2" descr="サーバのイラスト（1台）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6870" y="3645685"/>
                <a:ext cx="973178" cy="973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7" name="Picture 4" descr="ドーム形の防犯カメラのイラスト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577" y="4222658"/>
                <a:ext cx="936328" cy="936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8" name="楕円 77"/>
              <p:cNvSpPr/>
              <p:nvPr/>
            </p:nvSpPr>
            <p:spPr>
              <a:xfrm>
                <a:off x="1909726" y="4094046"/>
                <a:ext cx="1093215" cy="62837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900" dirty="0"/>
                  <a:t>VSS</a:t>
                </a:r>
                <a:endParaRPr kumimoji="1" lang="ja-JP" altLang="en-US" sz="2400" dirty="0"/>
              </a:p>
            </p:txBody>
          </p:sp>
        </p:grpSp>
        <p:pic>
          <p:nvPicPr>
            <p:cNvPr id="1026" name="Picture 2" descr="Wi-Fi無線ルーター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652" y="3574662"/>
              <a:ext cx="699093" cy="699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2" descr="Wi-Fi無線ルーター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9638" y="3574662"/>
              <a:ext cx="699093" cy="699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2" descr="Wi-Fi無線ルーター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6218" y="3574662"/>
              <a:ext cx="699093" cy="699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2" descr="Wi-Fi無線ルーター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4976" y="3574662"/>
              <a:ext cx="699093" cy="699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2" descr="Wi-Fi無線ルーター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93035" y="3574662"/>
              <a:ext cx="699093" cy="699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2" descr="スマホの二台持ちのイラスト（男性）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3942" y="1820212"/>
              <a:ext cx="876008" cy="876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1" name="直線矢印コネクタ 80"/>
            <p:cNvCxnSpPr/>
            <p:nvPr/>
          </p:nvCxnSpPr>
          <p:spPr>
            <a:xfrm flipV="1">
              <a:off x="9366511" y="2696220"/>
              <a:ext cx="439925" cy="1017029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線矢印コネクタ 81"/>
            <p:cNvCxnSpPr/>
            <p:nvPr/>
          </p:nvCxnSpPr>
          <p:spPr>
            <a:xfrm flipH="1" flipV="1">
              <a:off x="10275880" y="2707519"/>
              <a:ext cx="1014681" cy="1028326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楕円 82"/>
            <p:cNvSpPr/>
            <p:nvPr/>
          </p:nvSpPr>
          <p:spPr>
            <a:xfrm>
              <a:off x="10443306" y="2080543"/>
              <a:ext cx="1068997" cy="61567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計算</a:t>
              </a:r>
              <a:endParaRPr kumimoji="1" lang="ja-JP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92" name="直線矢印コネクタ 91"/>
            <p:cNvCxnSpPr/>
            <p:nvPr/>
          </p:nvCxnSpPr>
          <p:spPr>
            <a:xfrm flipH="1" flipV="1">
              <a:off x="6337807" y="1069957"/>
              <a:ext cx="3639334" cy="1176675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テキスト ボックス 94"/>
            <p:cNvSpPr txBox="1"/>
            <p:nvPr/>
          </p:nvSpPr>
          <p:spPr>
            <a:xfrm>
              <a:off x="757031" y="3292856"/>
              <a:ext cx="2596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VSS</a:t>
              </a:r>
              <a:r>
                <a:rPr lang="ja-JP" altLang="en-US" dirty="0" smtClean="0"/>
                <a:t>情報提供サーバ</a:t>
              </a:r>
              <a:endParaRPr kumimoji="1" lang="ja-JP" altLang="en-US" dirty="0"/>
            </a:p>
          </p:txBody>
        </p:sp>
        <p:cxnSp>
          <p:nvCxnSpPr>
            <p:cNvPr id="96" name="直線矢印コネクタ 95"/>
            <p:cNvCxnSpPr>
              <a:endCxn id="1026" idx="2"/>
            </p:cNvCxnSpPr>
            <p:nvPr/>
          </p:nvCxnSpPr>
          <p:spPr>
            <a:xfrm flipH="1" flipV="1">
              <a:off x="2833199" y="4273755"/>
              <a:ext cx="80803" cy="889433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線矢印コネクタ 96"/>
            <p:cNvCxnSpPr/>
            <p:nvPr/>
          </p:nvCxnSpPr>
          <p:spPr>
            <a:xfrm flipH="1" flipV="1">
              <a:off x="3149313" y="4303776"/>
              <a:ext cx="1223827" cy="847033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線矢印コネクタ 97"/>
            <p:cNvCxnSpPr>
              <a:endCxn id="85" idx="2"/>
            </p:cNvCxnSpPr>
            <p:nvPr/>
          </p:nvCxnSpPr>
          <p:spPr>
            <a:xfrm flipH="1" flipV="1">
              <a:off x="5749185" y="4273755"/>
              <a:ext cx="72769" cy="765812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線矢印コネクタ 98"/>
            <p:cNvCxnSpPr/>
            <p:nvPr/>
          </p:nvCxnSpPr>
          <p:spPr>
            <a:xfrm flipH="1" flipV="1">
              <a:off x="5914029" y="4376222"/>
              <a:ext cx="1101143" cy="716939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線矢印コネクタ 99"/>
            <p:cNvCxnSpPr/>
            <p:nvPr/>
          </p:nvCxnSpPr>
          <p:spPr>
            <a:xfrm flipH="1" flipV="1">
              <a:off x="7975334" y="4423263"/>
              <a:ext cx="334073" cy="669898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直線矢印コネクタ 100"/>
            <p:cNvCxnSpPr/>
            <p:nvPr/>
          </p:nvCxnSpPr>
          <p:spPr>
            <a:xfrm flipH="1" flipV="1">
              <a:off x="9449219" y="4376222"/>
              <a:ext cx="29898" cy="743836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線矢印コネクタ 101"/>
            <p:cNvCxnSpPr/>
            <p:nvPr/>
          </p:nvCxnSpPr>
          <p:spPr>
            <a:xfrm flipV="1">
              <a:off x="10478175" y="4348970"/>
              <a:ext cx="600616" cy="771088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線矢印コネクタ 102"/>
            <p:cNvCxnSpPr/>
            <p:nvPr/>
          </p:nvCxnSpPr>
          <p:spPr>
            <a:xfrm flipH="1" flipV="1">
              <a:off x="11250159" y="4230624"/>
              <a:ext cx="80803" cy="889433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893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76758" y="335684"/>
            <a:ext cx="11615370" cy="5883714"/>
            <a:chOff x="76758" y="335684"/>
            <a:chExt cx="11615370" cy="5883714"/>
          </a:xfrm>
        </p:grpSpPr>
        <p:cxnSp>
          <p:nvCxnSpPr>
            <p:cNvPr id="3" name="直線コネクタ 2"/>
            <p:cNvCxnSpPr/>
            <p:nvPr/>
          </p:nvCxnSpPr>
          <p:spPr>
            <a:xfrm>
              <a:off x="414528" y="1207008"/>
              <a:ext cx="1111910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直線コネクタ 3"/>
            <p:cNvCxnSpPr/>
            <p:nvPr/>
          </p:nvCxnSpPr>
          <p:spPr>
            <a:xfrm>
              <a:off x="438912" y="2718816"/>
              <a:ext cx="112532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テキスト ボックス 38"/>
            <p:cNvSpPr txBox="1"/>
            <p:nvPr/>
          </p:nvSpPr>
          <p:spPr>
            <a:xfrm>
              <a:off x="316992" y="837676"/>
              <a:ext cx="2948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パブリックネットワーク</a:t>
              </a:r>
              <a:endParaRPr kumimoji="1" lang="ja-JP" altLang="en-US" dirty="0"/>
            </a:p>
          </p:txBody>
        </p:sp>
        <p:grpSp>
          <p:nvGrpSpPr>
            <p:cNvPr id="44" name="グループ化 43"/>
            <p:cNvGrpSpPr/>
            <p:nvPr/>
          </p:nvGrpSpPr>
          <p:grpSpPr>
            <a:xfrm>
              <a:off x="5280115" y="335684"/>
              <a:ext cx="1387930" cy="833278"/>
              <a:chOff x="5712354" y="2150072"/>
              <a:chExt cx="4050771" cy="2431980"/>
            </a:xfrm>
          </p:grpSpPr>
          <p:pic>
            <p:nvPicPr>
              <p:cNvPr id="45" name="Picture 8" descr="サーバのイラスト（1台）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87042" y="2150072"/>
                <a:ext cx="1714500" cy="1714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6" descr="雲のイラスト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7768"/>
              <a:stretch/>
            </p:blipFill>
            <p:spPr bwMode="auto">
              <a:xfrm>
                <a:off x="5712354" y="2871327"/>
                <a:ext cx="4050771" cy="17107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12" name="直線コネクタ 111"/>
            <p:cNvCxnSpPr/>
            <p:nvPr/>
          </p:nvCxnSpPr>
          <p:spPr>
            <a:xfrm>
              <a:off x="316992" y="4303776"/>
              <a:ext cx="1136294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線コネクタ 112"/>
            <p:cNvCxnSpPr/>
            <p:nvPr/>
          </p:nvCxnSpPr>
          <p:spPr>
            <a:xfrm>
              <a:off x="609600" y="5815584"/>
              <a:ext cx="109849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テキスト ボックス 114"/>
            <p:cNvSpPr txBox="1"/>
            <p:nvPr/>
          </p:nvSpPr>
          <p:spPr>
            <a:xfrm>
              <a:off x="276704" y="5850066"/>
              <a:ext cx="2596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サービス有効</a:t>
              </a:r>
              <a:r>
                <a:rPr lang="ja-JP" altLang="en-US" dirty="0"/>
                <a:t>範囲</a:t>
              </a:r>
              <a:endParaRPr kumimoji="1" lang="ja-JP" altLang="en-US" dirty="0"/>
            </a:p>
          </p:txBody>
        </p:sp>
        <p:grpSp>
          <p:nvGrpSpPr>
            <p:cNvPr id="116" name="グループ化 115"/>
            <p:cNvGrpSpPr/>
            <p:nvPr/>
          </p:nvGrpSpPr>
          <p:grpSpPr>
            <a:xfrm>
              <a:off x="2466845" y="4960375"/>
              <a:ext cx="715900" cy="810016"/>
              <a:chOff x="1332577" y="3645685"/>
              <a:chExt cx="1337471" cy="1513301"/>
            </a:xfrm>
          </p:grpSpPr>
          <p:pic>
            <p:nvPicPr>
              <p:cNvPr id="117" name="Picture 2" descr="サーバのイラスト（1台）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6870" y="3645685"/>
                <a:ext cx="973178" cy="973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8" name="Picture 4" descr="ドーム形の防犯カメラのイラスト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577" y="4222658"/>
                <a:ext cx="936328" cy="936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0" name="グループ化 119"/>
            <p:cNvGrpSpPr/>
            <p:nvPr/>
          </p:nvGrpSpPr>
          <p:grpSpPr>
            <a:xfrm>
              <a:off x="3917693" y="4960375"/>
              <a:ext cx="715900" cy="810016"/>
              <a:chOff x="1332577" y="3645685"/>
              <a:chExt cx="1337471" cy="1513301"/>
            </a:xfrm>
          </p:grpSpPr>
          <p:pic>
            <p:nvPicPr>
              <p:cNvPr id="121" name="Picture 2" descr="サーバのイラスト（1台）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6870" y="3645685"/>
                <a:ext cx="973178" cy="973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2" name="Picture 4" descr="ドーム形の防犯カメラのイラスト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577" y="4222658"/>
                <a:ext cx="936328" cy="936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4" name="グループ化 123"/>
            <p:cNvGrpSpPr/>
            <p:nvPr/>
          </p:nvGrpSpPr>
          <p:grpSpPr>
            <a:xfrm>
              <a:off x="5443721" y="4960375"/>
              <a:ext cx="715900" cy="810016"/>
              <a:chOff x="1332577" y="3645685"/>
              <a:chExt cx="1337471" cy="1513301"/>
            </a:xfrm>
          </p:grpSpPr>
          <p:pic>
            <p:nvPicPr>
              <p:cNvPr id="125" name="Picture 2" descr="サーバのイラスト（1台）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6870" y="3645685"/>
                <a:ext cx="973178" cy="973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6" name="Picture 4" descr="ドーム形の防犯カメラのイラスト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577" y="4222658"/>
                <a:ext cx="936328" cy="936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8" name="グループ化 127"/>
            <p:cNvGrpSpPr/>
            <p:nvPr/>
          </p:nvGrpSpPr>
          <p:grpSpPr>
            <a:xfrm>
              <a:off x="6589769" y="4960375"/>
              <a:ext cx="715900" cy="810016"/>
              <a:chOff x="1332577" y="3645685"/>
              <a:chExt cx="1337471" cy="1513301"/>
            </a:xfrm>
          </p:grpSpPr>
          <p:pic>
            <p:nvPicPr>
              <p:cNvPr id="129" name="Picture 2" descr="サーバのイラスト（1台）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6870" y="3645685"/>
                <a:ext cx="973178" cy="973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0" name="Picture 4" descr="ドーム形の防犯カメラのイラスト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577" y="4222658"/>
                <a:ext cx="936328" cy="936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2" name="グループ化 131"/>
            <p:cNvGrpSpPr/>
            <p:nvPr/>
          </p:nvGrpSpPr>
          <p:grpSpPr>
            <a:xfrm>
              <a:off x="7773157" y="4960375"/>
              <a:ext cx="715900" cy="810016"/>
              <a:chOff x="1332577" y="3645685"/>
              <a:chExt cx="1337471" cy="1513301"/>
            </a:xfrm>
          </p:grpSpPr>
          <p:pic>
            <p:nvPicPr>
              <p:cNvPr id="133" name="Picture 2" descr="サーバのイラスト（1台）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6870" y="3645685"/>
                <a:ext cx="973178" cy="973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4" name="Picture 4" descr="ドーム形の防犯カメラのイラスト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577" y="4222658"/>
                <a:ext cx="936328" cy="936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6" name="グループ化 135"/>
            <p:cNvGrpSpPr/>
            <p:nvPr/>
          </p:nvGrpSpPr>
          <p:grpSpPr>
            <a:xfrm>
              <a:off x="9028169" y="4960375"/>
              <a:ext cx="715900" cy="810016"/>
              <a:chOff x="1332577" y="3645685"/>
              <a:chExt cx="1337471" cy="1513301"/>
            </a:xfrm>
          </p:grpSpPr>
          <p:pic>
            <p:nvPicPr>
              <p:cNvPr id="137" name="Picture 2" descr="サーバのイラスト（1台）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6870" y="3645685"/>
                <a:ext cx="973178" cy="973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8" name="Picture 4" descr="ドーム形の防犯カメラのイラスト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577" y="4222658"/>
                <a:ext cx="936328" cy="936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0" name="グループ化 139"/>
            <p:cNvGrpSpPr/>
            <p:nvPr/>
          </p:nvGrpSpPr>
          <p:grpSpPr>
            <a:xfrm>
              <a:off x="9966953" y="4960375"/>
              <a:ext cx="715900" cy="810016"/>
              <a:chOff x="1332577" y="3645685"/>
              <a:chExt cx="1337471" cy="1513301"/>
            </a:xfrm>
          </p:grpSpPr>
          <p:pic>
            <p:nvPicPr>
              <p:cNvPr id="141" name="Picture 2" descr="サーバのイラスト（1台）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6870" y="3645685"/>
                <a:ext cx="973178" cy="973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2" name="Picture 4" descr="ドーム形の防犯カメラのイラスト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577" y="4222658"/>
                <a:ext cx="936328" cy="936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4" name="グループ化 143"/>
            <p:cNvGrpSpPr/>
            <p:nvPr/>
          </p:nvGrpSpPr>
          <p:grpSpPr>
            <a:xfrm>
              <a:off x="10883798" y="4960375"/>
              <a:ext cx="715900" cy="810016"/>
              <a:chOff x="1332577" y="3645685"/>
              <a:chExt cx="1337471" cy="1513301"/>
            </a:xfrm>
          </p:grpSpPr>
          <p:pic>
            <p:nvPicPr>
              <p:cNvPr id="145" name="Picture 2" descr="サーバのイラスト（1台）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6870" y="3645685"/>
                <a:ext cx="973178" cy="973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6" name="Picture 4" descr="ドーム形の防犯カメラのイラスト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577" y="4222658"/>
                <a:ext cx="936328" cy="936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48" name="Picture 2" descr="Wi-Fi無線ルーター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652" y="3574662"/>
              <a:ext cx="699093" cy="699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9" name="Picture 2" descr="Wi-Fi無線ルーター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9638" y="3574662"/>
              <a:ext cx="699093" cy="699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0" name="Picture 2" descr="Wi-Fi無線ルーター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6218" y="3574662"/>
              <a:ext cx="699093" cy="699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1" name="Picture 2" descr="Wi-Fi無線ルーター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4976" y="3574662"/>
              <a:ext cx="699093" cy="699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2" name="Picture 2" descr="Wi-Fi無線ルーター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93035" y="3574662"/>
              <a:ext cx="699093" cy="699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54" name="直線矢印コネクタ 153"/>
            <p:cNvCxnSpPr>
              <a:endCxn id="148" idx="2"/>
            </p:cNvCxnSpPr>
            <p:nvPr/>
          </p:nvCxnSpPr>
          <p:spPr>
            <a:xfrm flipH="1" flipV="1">
              <a:off x="2833199" y="4273755"/>
              <a:ext cx="80803" cy="889433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直線矢印コネクタ 154"/>
            <p:cNvCxnSpPr/>
            <p:nvPr/>
          </p:nvCxnSpPr>
          <p:spPr>
            <a:xfrm flipH="1" flipV="1">
              <a:off x="3149313" y="4303776"/>
              <a:ext cx="1223827" cy="847033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直線矢印コネクタ 155"/>
            <p:cNvCxnSpPr>
              <a:endCxn id="149" idx="2"/>
            </p:cNvCxnSpPr>
            <p:nvPr/>
          </p:nvCxnSpPr>
          <p:spPr>
            <a:xfrm flipH="1" flipV="1">
              <a:off x="5749185" y="4273755"/>
              <a:ext cx="72769" cy="765812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直線矢印コネクタ 156"/>
            <p:cNvCxnSpPr/>
            <p:nvPr/>
          </p:nvCxnSpPr>
          <p:spPr>
            <a:xfrm flipH="1" flipV="1">
              <a:off x="5914029" y="4376222"/>
              <a:ext cx="1101143" cy="716939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直線矢印コネクタ 157"/>
            <p:cNvCxnSpPr/>
            <p:nvPr/>
          </p:nvCxnSpPr>
          <p:spPr>
            <a:xfrm flipH="1" flipV="1">
              <a:off x="7975334" y="4423263"/>
              <a:ext cx="334073" cy="669898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直線矢印コネクタ 158"/>
            <p:cNvCxnSpPr/>
            <p:nvPr/>
          </p:nvCxnSpPr>
          <p:spPr>
            <a:xfrm flipH="1" flipV="1">
              <a:off x="9449219" y="4376222"/>
              <a:ext cx="29898" cy="743836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直線矢印コネクタ 159"/>
            <p:cNvCxnSpPr/>
            <p:nvPr/>
          </p:nvCxnSpPr>
          <p:spPr>
            <a:xfrm flipV="1">
              <a:off x="10478175" y="4348970"/>
              <a:ext cx="600616" cy="771088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直線矢印コネクタ 160"/>
            <p:cNvCxnSpPr/>
            <p:nvPr/>
          </p:nvCxnSpPr>
          <p:spPr>
            <a:xfrm flipH="1" flipV="1">
              <a:off x="11250159" y="4230624"/>
              <a:ext cx="80803" cy="889433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テキスト ボックス 65"/>
            <p:cNvSpPr txBox="1"/>
            <p:nvPr/>
          </p:nvSpPr>
          <p:spPr>
            <a:xfrm>
              <a:off x="236302" y="5420783"/>
              <a:ext cx="2596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ネットワークカメラ</a:t>
              </a:r>
              <a:endParaRPr kumimoji="1" lang="ja-JP" altLang="en-US" dirty="0"/>
            </a:p>
          </p:txBody>
        </p:sp>
        <p:sp>
          <p:nvSpPr>
            <p:cNvPr id="67" name="テキスト ボックス 66"/>
            <p:cNvSpPr txBox="1"/>
            <p:nvPr/>
          </p:nvSpPr>
          <p:spPr>
            <a:xfrm>
              <a:off x="76758" y="3619399"/>
              <a:ext cx="25968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 smtClean="0"/>
                <a:t>無線アクセスポイント</a:t>
              </a:r>
              <a:endParaRPr lang="en-US" altLang="ja-JP" dirty="0" smtClean="0"/>
            </a:p>
            <a:p>
              <a:pPr algn="ctr"/>
              <a:r>
                <a:rPr lang="ja-JP" altLang="en-US" dirty="0"/>
                <a:t>機能</a:t>
              </a:r>
              <a:r>
                <a:rPr lang="ja-JP" altLang="en-US" dirty="0" smtClean="0"/>
                <a:t>を持つルータ</a:t>
              </a:r>
              <a:endParaRPr kumimoji="1" lang="ja-JP" altLang="en-US" dirty="0"/>
            </a:p>
          </p:txBody>
        </p:sp>
        <p:cxnSp>
          <p:nvCxnSpPr>
            <p:cNvPr id="58" name="直線矢印コネクタ 57"/>
            <p:cNvCxnSpPr/>
            <p:nvPr/>
          </p:nvCxnSpPr>
          <p:spPr>
            <a:xfrm flipV="1">
              <a:off x="9366511" y="2696220"/>
              <a:ext cx="439925" cy="1017029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矢印コネクタ 58"/>
            <p:cNvCxnSpPr/>
            <p:nvPr/>
          </p:nvCxnSpPr>
          <p:spPr>
            <a:xfrm flipH="1" flipV="1">
              <a:off x="10275880" y="2707519"/>
              <a:ext cx="1014681" cy="1028326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テキスト ボックス 59"/>
            <p:cNvSpPr txBox="1"/>
            <p:nvPr/>
          </p:nvSpPr>
          <p:spPr>
            <a:xfrm>
              <a:off x="8189843" y="2292910"/>
              <a:ext cx="1507531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 smtClean="0"/>
                <a:t>LPLC</a:t>
              </a:r>
              <a:r>
                <a:rPr kumimoji="1" lang="ja-JP" altLang="en-US" dirty="0" smtClean="0"/>
                <a:t>ノード</a:t>
              </a:r>
              <a:endParaRPr kumimoji="1" lang="ja-JP" altLang="en-US" dirty="0"/>
            </a:p>
          </p:txBody>
        </p:sp>
        <p:cxnSp>
          <p:nvCxnSpPr>
            <p:cNvPr id="61" name="直線矢印コネクタ 60"/>
            <p:cNvCxnSpPr/>
            <p:nvPr/>
          </p:nvCxnSpPr>
          <p:spPr>
            <a:xfrm flipH="1" flipV="1">
              <a:off x="6337807" y="1069957"/>
              <a:ext cx="3639334" cy="1176675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57" name="Picture 2" descr="スマホの二台持ちのイラスト（男性）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3942" y="1820212"/>
              <a:ext cx="876008" cy="876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525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フィールドのモデル化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サービス有効範囲を</a:t>
            </a:r>
            <a:r>
              <a:rPr kumimoji="1" lang="en-US" altLang="ja-JP" dirty="0" smtClean="0"/>
              <a:t>n(m)*m(m)</a:t>
            </a:r>
            <a:r>
              <a:rPr kumimoji="1" lang="ja-JP" altLang="en-US" dirty="0" smtClean="0"/>
              <a:t>の長方形で内包する。</a:t>
            </a:r>
            <a:endParaRPr kumimoji="1" lang="en-US" altLang="ja-JP" dirty="0" smtClean="0"/>
          </a:p>
          <a:p>
            <a:r>
              <a:rPr lang="ja-JP" altLang="en-US" dirty="0" smtClean="0"/>
              <a:t>その長方形を内包するように</a:t>
            </a:r>
            <a:r>
              <a:rPr lang="en-US" altLang="ja-JP" dirty="0" smtClean="0"/>
              <a:t>x(m)*x(m)</a:t>
            </a:r>
            <a:r>
              <a:rPr lang="ja-JP" altLang="en-US" dirty="0" smtClean="0"/>
              <a:t>の正方形を敷き詰める。</a:t>
            </a:r>
            <a:endParaRPr lang="en-US" altLang="ja-JP" dirty="0" smtClean="0"/>
          </a:p>
          <a:p>
            <a:r>
              <a:rPr lang="ja-JP" altLang="en-US" dirty="0" smtClean="0"/>
              <a:t>それぞれの正方形は対象者がいる</a:t>
            </a:r>
            <a:r>
              <a:rPr lang="ja-JP" altLang="en-US" dirty="0"/>
              <a:t>総</a:t>
            </a:r>
            <a:r>
              <a:rPr lang="ja-JP" altLang="en-US" dirty="0" smtClean="0"/>
              <a:t>時間や非対象者のいる総時間、カメラの有無など多くの情報を持つ。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マス目の</a:t>
            </a:r>
            <a:r>
              <a:rPr lang="ja-JP" altLang="en-US" dirty="0" smtClean="0"/>
              <a:t>様々な</a:t>
            </a:r>
            <a:r>
              <a:rPr kumimoji="1" lang="ja-JP" altLang="en-US" dirty="0" smtClean="0"/>
              <a:t>値を行列に対応させることで数理モデルを構成していく。</a:t>
            </a:r>
            <a:endParaRPr kumimoji="1" lang="en-US" altLang="ja-JP" dirty="0" smtClean="0"/>
          </a:p>
          <a:p>
            <a:r>
              <a:rPr lang="ja-JP" altLang="en-US" dirty="0" smtClean="0"/>
              <a:t>この地図と結びついている行列をフィールドと呼ぶ。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36847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強い条件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マスの中は完璧に監視が行き届いている</a:t>
            </a:r>
            <a:endParaRPr kumimoji="1" lang="en-US" altLang="ja-JP" dirty="0" smtClean="0"/>
          </a:p>
          <a:p>
            <a:r>
              <a:rPr lang="ja-JP" altLang="en-US" dirty="0"/>
              <a:t>隣</a:t>
            </a:r>
            <a:r>
              <a:rPr lang="ja-JP" altLang="en-US" dirty="0" smtClean="0"/>
              <a:t>の</a:t>
            </a:r>
            <a:r>
              <a:rPr lang="ja-JP" altLang="en-US" dirty="0"/>
              <a:t>マス</a:t>
            </a:r>
            <a:r>
              <a:rPr lang="ja-JP" altLang="en-US" dirty="0" smtClean="0"/>
              <a:t>には絶対に干渉しない</a:t>
            </a:r>
            <a:endParaRPr lang="en-US" altLang="ja-JP" dirty="0" smtClean="0"/>
          </a:p>
          <a:p>
            <a:r>
              <a:rPr kumimoji="1" lang="ja-JP" altLang="en-US" dirty="0" smtClean="0"/>
              <a:t>二つのマスにまたがって存在するようなことは起こりえない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700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サービス有効範囲のモデル化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いる？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フィールドのマスの内、サービスが有効であるマスを１と表現する。</a:t>
            </a:r>
            <a:endParaRPr lang="en-US" altLang="ja-JP" dirty="0" smtClean="0"/>
          </a:p>
          <a:p>
            <a:r>
              <a:rPr kumimoji="1" lang="ja-JP" altLang="en-US" dirty="0" smtClean="0"/>
              <a:t>この行列を</a:t>
            </a:r>
            <a:r>
              <a:rPr lang="en-US" altLang="ja-JP" dirty="0"/>
              <a:t>F</a:t>
            </a:r>
            <a:r>
              <a:rPr kumimoji="1" lang="ja-JP" altLang="en-US" dirty="0" smtClean="0"/>
              <a:t>とする。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5158524" y="2264901"/>
          <a:ext cx="5040000" cy="43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="" xmlns:a16="http://schemas.microsoft.com/office/drawing/2014/main" val="2385125368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2599857777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4293876959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185903597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967980824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3107065488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1277420439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8448791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6399455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1364204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5672827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1368956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20574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106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カメラのモデル化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28918" y="3661712"/>
            <a:ext cx="108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Cn</a:t>
            </a:r>
            <a:r>
              <a:rPr kumimoji="1" lang="en-US" altLang="ja-JP" dirty="0" smtClean="0"/>
              <a:t>(t):=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617472" y="1690688"/>
              <a:ext cx="5040000" cy="432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="" xmlns:a16="http://schemas.microsoft.com/office/drawing/2014/main" val="84982627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="" xmlns:a16="http://schemas.microsoft.com/office/drawing/2014/main" val="312259711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="" xmlns:a16="http://schemas.microsoft.com/office/drawing/2014/main" val="2119792792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="" xmlns:a16="http://schemas.microsoft.com/office/drawing/2014/main" val="3054159046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="" xmlns:a16="http://schemas.microsoft.com/office/drawing/2014/main" val="133509870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="" xmlns:a16="http://schemas.microsoft.com/office/drawing/2014/main" val="2189793948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="" xmlns:a16="http://schemas.microsoft.com/office/drawing/2014/main" val="407385061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51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61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228219249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52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62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285879134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13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73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1414773290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14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74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3029169098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15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75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15514671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16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76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19575753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2257953"/>
                  </p:ext>
                </p:extLst>
              </p:nvPr>
            </p:nvGraphicFramePr>
            <p:xfrm>
              <a:off x="1617472" y="1690688"/>
              <a:ext cx="5040000" cy="432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84982627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12259711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119792792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054159046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33509870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189793948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407385061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847" r="-603390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847" r="-498319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695" t="-847" r="-402542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1695" t="-847" r="-302542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1695" t="-847" r="-202542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7479" t="-847" r="-100840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847" r="-1695" b="-50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219249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100000" r="-603390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100000" r="-498319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695" t="-100000" r="-402542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1695" t="-100000" r="-302542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1695" t="-100000" r="-202542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7479" t="-100000" r="-100840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100000" r="-1695" b="-3991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879134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201695" r="-603390" b="-3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201695" r="-1695" b="-30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4773290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301695" r="-603390" b="-2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301695" r="-1695" b="-20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9169098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398319" r="-603390" b="-1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398319" r="-1695" b="-1008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14671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502542" r="-60339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502542" r="-1695" b="-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757538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1" name="グループ化 10"/>
          <p:cNvGrpSpPr/>
          <p:nvPr/>
        </p:nvGrpSpPr>
        <p:grpSpPr>
          <a:xfrm>
            <a:off x="7244532" y="3429000"/>
            <a:ext cx="1713731" cy="835037"/>
            <a:chOff x="7244532" y="3429000"/>
            <a:chExt cx="1713731" cy="8350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/>
                <p:cNvSpPr txBox="1"/>
                <p:nvPr/>
              </p:nvSpPr>
              <p:spPr>
                <a:xfrm>
                  <a:off x="7244532" y="3682573"/>
                  <a:ext cx="1591056" cy="2993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𝑛𝑖𝑗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)=</m:t>
                        </m:r>
                      </m:oMath>
                    </m:oMathPara>
                  </a14:m>
                  <a:endParaRPr kumimoji="1" lang="en-US" altLang="ja-JP" b="0" dirty="0" smtClean="0"/>
                </a:p>
              </p:txBody>
            </p:sp>
          </mc:Choice>
          <mc:Fallback xmlns="">
            <p:sp>
              <p:nvSpPr>
                <p:cNvPr id="7" name="テキスト ボックス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4532" y="3682573"/>
                  <a:ext cx="1591056" cy="299313"/>
                </a:xfrm>
                <a:prstGeom prst="rect">
                  <a:avLst/>
                </a:prstGeom>
                <a:blipFill>
                  <a:blip r:embed="rId3"/>
                  <a:stretch>
                    <a:fillRect l="-4981" b="-265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左中かっこ 7"/>
            <p:cNvSpPr/>
            <p:nvPr/>
          </p:nvSpPr>
          <p:spPr>
            <a:xfrm>
              <a:off x="8234972" y="3429000"/>
              <a:ext cx="443164" cy="835037"/>
            </a:xfrm>
            <a:prstGeom prst="leftBrac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8553648" y="3497907"/>
              <a:ext cx="352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8553648" y="3866127"/>
              <a:ext cx="404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1</a:t>
              </a:r>
            </a:p>
          </p:txBody>
        </p:sp>
      </p:grpSp>
      <p:sp>
        <p:nvSpPr>
          <p:cNvPr id="3" name="テキスト ボックス 2"/>
          <p:cNvSpPr txBox="1"/>
          <p:nvPr/>
        </p:nvSpPr>
        <p:spPr>
          <a:xfrm>
            <a:off x="8835588" y="2166842"/>
            <a:ext cx="2904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ここはプライバシデータ生成能力として，</a:t>
            </a:r>
            <a:r>
              <a:rPr lang="en-US" altLang="ja-JP" dirty="0" smtClean="0"/>
              <a:t>0</a:t>
            </a:r>
            <a:r>
              <a:rPr lang="ja-JP" altLang="en-US" dirty="0" smtClean="0"/>
              <a:t>～</a:t>
            </a:r>
            <a:r>
              <a:rPr lang="en-US" altLang="ja-JP" dirty="0" smtClean="0"/>
              <a:t>1</a:t>
            </a:r>
            <a:r>
              <a:rPr lang="ja-JP" altLang="en-US" dirty="0" smtClean="0"/>
              <a:t>と連続量にしてもよい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046560" y="4557212"/>
            <a:ext cx="44873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またカメラには撮影方向がある，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 smtClean="0">
                <a:solidFill>
                  <a:srgbClr val="FF0000"/>
                </a:solidFill>
              </a:rPr>
              <a:t>以降それを</a:t>
            </a:r>
            <a:r>
              <a:rPr lang="en-US" altLang="ja-JP" dirty="0" err="1" smtClean="0">
                <a:solidFill>
                  <a:srgbClr val="FF0000"/>
                </a:solidFill>
              </a:rPr>
              <a:t>up,down,right,left</a:t>
            </a:r>
            <a:r>
              <a:rPr lang="ja-JP" altLang="en-US" dirty="0" smtClean="0">
                <a:solidFill>
                  <a:srgbClr val="FF0000"/>
                </a:solidFill>
              </a:rPr>
              <a:t>と表記する．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kumimoji="1" lang="ja-JP" altLang="en-US" dirty="0" smtClean="0">
                <a:solidFill>
                  <a:srgbClr val="FF0000"/>
                </a:solidFill>
              </a:rPr>
              <a:t>カメラ方向</a:t>
            </a:r>
            <a:r>
              <a:rPr lang="en-US" altLang="ja-JP" dirty="0" err="1" smtClean="0">
                <a:solidFill>
                  <a:srgbClr val="FF0000"/>
                </a:solidFill>
              </a:rPr>
              <a:t>Cdn</a:t>
            </a:r>
            <a:r>
              <a:rPr lang="en-US" altLang="ja-JP" dirty="0" smtClean="0">
                <a:solidFill>
                  <a:srgbClr val="FF0000"/>
                </a:solidFill>
              </a:rPr>
              <a:t>(t)</a:t>
            </a:r>
            <a:r>
              <a:rPr kumimoji="1" lang="ja-JP" altLang="en-US" dirty="0" smtClean="0">
                <a:solidFill>
                  <a:srgbClr val="FF0000"/>
                </a:solidFill>
              </a:rPr>
              <a:t>を撮影方向に応じて</a:t>
            </a:r>
            <a:r>
              <a:rPr kumimoji="1" lang="en-US" altLang="ja-JP" dirty="0" err="1" smtClean="0">
                <a:solidFill>
                  <a:srgbClr val="FF0000"/>
                </a:solidFill>
              </a:rPr>
              <a:t>up</a:t>
            </a:r>
            <a:r>
              <a:rPr kumimoji="1" lang="en-US" altLang="ja-JP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</a:t>
            </a:r>
            <a:r>
              <a:rPr kumimoji="1" lang="en-US" altLang="ja-JP" dirty="0" err="1" smtClean="0">
                <a:solidFill>
                  <a:srgbClr val="FF0000"/>
                </a:solidFill>
              </a:rPr>
              <a:t>down,right</a:t>
            </a:r>
            <a:r>
              <a:rPr kumimoji="1" lang="en-US" altLang="ja-JP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</a:t>
            </a:r>
            <a:r>
              <a:rPr kumimoji="1" lang="en-US" altLang="ja-JP" dirty="0" err="1" smtClean="0">
                <a:solidFill>
                  <a:srgbClr val="FF0000"/>
                </a:solidFill>
              </a:rPr>
              <a:t>left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と設定する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1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621</Words>
  <Application>Microsoft Office PowerPoint</Application>
  <PresentationFormat>ワイド画面</PresentationFormat>
  <Paragraphs>256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5" baseType="lpstr">
      <vt:lpstr>HGPｺﾞｼｯｸM</vt:lpstr>
      <vt:lpstr>游ゴシック</vt:lpstr>
      <vt:lpstr>游ゴシック Light</vt:lpstr>
      <vt:lpstr>Arial</vt:lpstr>
      <vt:lpstr>Cambria Math</vt:lpstr>
      <vt:lpstr>Times New Roman</vt:lpstr>
      <vt:lpstr>Wingdings</vt:lpstr>
      <vt:lpstr>Office テーマ</vt:lpstr>
      <vt:lpstr>数理モデルv5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フィールドのモデル化</vt:lpstr>
      <vt:lpstr>強い条件</vt:lpstr>
      <vt:lpstr>サービス有効範囲のモデル化(いる？)</vt:lpstr>
      <vt:lpstr>カメラのモデル化</vt:lpstr>
      <vt:lpstr>RTのモデル化</vt:lpstr>
      <vt:lpstr>VSS情報提供サーバ(RT)のモデル化</vt:lpstr>
      <vt:lpstr>対象者(Positive)のモデル化</vt:lpstr>
      <vt:lpstr>対象者(Positive)のモデル化</vt:lpstr>
      <vt:lpstr>PowerPoint プレゼンテーション</vt:lpstr>
      <vt:lpstr>対象者(Positive)のモデル化</vt:lpstr>
      <vt:lpstr>瞬間的な計算量(RTin量)のモデル化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数理モデルv5</dc:title>
  <dc:creator>tamura</dc:creator>
  <cp:lastModifiedBy>田村 崚</cp:lastModifiedBy>
  <cp:revision>18</cp:revision>
  <dcterms:created xsi:type="dcterms:W3CDTF">2019-02-14T07:56:51Z</dcterms:created>
  <dcterms:modified xsi:type="dcterms:W3CDTF">2019-02-24T21:13:25Z</dcterms:modified>
</cp:coreProperties>
</file>