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4" d="100"/>
          <a:sy n="54" d="100"/>
        </p:scale>
        <p:origin x="84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6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96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10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2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27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08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45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2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19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60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66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0.png"/><Relationship Id="rId7" Type="http://schemas.openxmlformats.org/officeDocument/2006/relationships/image" Target="../media/image17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数理モデル</a:t>
            </a:r>
            <a:r>
              <a:rPr kumimoji="1" lang="en-US" altLang="ja-JP" dirty="0" smtClean="0"/>
              <a:t>v5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LPLC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062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VSS</a:t>
            </a:r>
            <a:r>
              <a:rPr kumimoji="1" lang="ja-JP" altLang="en-US" dirty="0" smtClean="0"/>
              <a:t>情報提供サーバ</a:t>
            </a:r>
            <a:r>
              <a:rPr kumimoji="1" lang="en-US" altLang="ja-JP" dirty="0" smtClean="0"/>
              <a:t>(RT)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812921" y="5359294"/>
            <a:ext cx="352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自身の座標と</a:t>
            </a:r>
            <a:r>
              <a:rPr kumimoji="1" lang="en-US" altLang="ja-JP" dirty="0" smtClean="0"/>
              <a:t>AP</a:t>
            </a:r>
            <a:r>
              <a:rPr kumimoji="1" lang="ja-JP" altLang="en-US" dirty="0" smtClean="0"/>
              <a:t>可能圏も必要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62048" y="5795880"/>
            <a:ext cx="3424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RTn</a:t>
            </a:r>
            <a:r>
              <a:rPr kumimoji="1" lang="en-US" altLang="ja-JP" dirty="0" smtClean="0"/>
              <a:t>(t)</a:t>
            </a:r>
            <a:r>
              <a:rPr kumimoji="1" lang="ja-JP" altLang="en-US" dirty="0" smtClean="0"/>
              <a:t>の中身は，その</a:t>
            </a:r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からアクセスできるカメラの有効範囲の総和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13106" y="1423391"/>
            <a:ext cx="3963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(</a:t>
            </a:r>
            <a:r>
              <a:rPr kumimoji="1" lang="en-US" altLang="ja-JP" sz="4000" dirty="0" err="1" smtClean="0"/>
              <a:t>x,y,r</a:t>
            </a:r>
            <a:r>
              <a:rPr lang="en-US" altLang="ja-JP" sz="4000" dirty="0"/>
              <a:t>)</a:t>
            </a:r>
            <a:endParaRPr kumimoji="1" lang="ja-JP" altLang="en-US" sz="40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2281779" y="3621798"/>
            <a:ext cx="7084754" cy="1780368"/>
            <a:chOff x="2281779" y="3621798"/>
            <a:chExt cx="7084754" cy="1780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2281779" y="4212701"/>
                  <a:ext cx="1628138" cy="59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36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1779" y="4212701"/>
                  <a:ext cx="1628138" cy="59856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左中かっこ 8"/>
            <p:cNvSpPr/>
            <p:nvPr/>
          </p:nvSpPr>
          <p:spPr>
            <a:xfrm>
              <a:off x="4096871" y="3621798"/>
              <a:ext cx="627529" cy="1780368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   if 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and</a:t>
                  </a:r>
                  <a:b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</a:br>
                  <a: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    </a:t>
                  </a:r>
                  <a:r>
                    <a:rPr lang="ja-JP" altLang="en-US" sz="2800" i="1" dirty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lang="ja-JP" altLang="en-US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endParaRPr kumimoji="1" lang="en-US" altLang="ja-JP" sz="2800" b="0" i="1" dirty="0" smtClean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618" t="-76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テキスト ボックス 10"/>
            <p:cNvSpPr txBox="1"/>
            <p:nvPr/>
          </p:nvSpPr>
          <p:spPr>
            <a:xfrm>
              <a:off x="4596789" y="4781850"/>
              <a:ext cx="4769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 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528611" y="2549100"/>
            <a:ext cx="427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</a:t>
            </a:r>
            <a:r>
              <a:rPr kumimoji="1" lang="ja-JP" altLang="en-US" dirty="0" smtClean="0"/>
              <a:t>がマス数を表すので，</a:t>
            </a:r>
            <a:r>
              <a:rPr kumimoji="1" lang="en-US" altLang="ja-JP" dirty="0" smtClean="0"/>
              <a:t>m</a:t>
            </a:r>
            <a:r>
              <a:rPr kumimoji="1" lang="ja-JP" altLang="en-US" dirty="0" smtClean="0"/>
              <a:t>→</a:t>
            </a:r>
            <a:r>
              <a:rPr lang="ja-JP" altLang="en-US" dirty="0" smtClean="0"/>
              <a:t>マスが必要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31416" y="5017890"/>
            <a:ext cx="3352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アクセス可能圏はマンハッタン距離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8611" y="2858905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エッジモデルであれば</a:t>
            </a:r>
            <a:r>
              <a:rPr lang="ja-JP" altLang="en-US" dirty="0"/>
              <a:t>全</a:t>
            </a:r>
            <a:r>
              <a:rPr lang="ja-JP" altLang="en-US" dirty="0" smtClean="0"/>
              <a:t>てのサーバについて</a:t>
            </a:r>
            <a:r>
              <a:rPr lang="en-US" altLang="ja-JP" dirty="0" smtClean="0"/>
              <a:t>r</a:t>
            </a:r>
            <a:r>
              <a:rPr lang="ja-JP" altLang="en-US" dirty="0" smtClean="0"/>
              <a:t>→∞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49287" y="3141048"/>
            <a:ext cx="209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i,j</a:t>
            </a:r>
            <a:r>
              <a:rPr lang="ja-JP" altLang="en-US" dirty="0" smtClean="0"/>
              <a:t>はフィールド内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27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対象者</a:t>
            </a:r>
            <a:r>
              <a:rPr kumimoji="1" lang="en-US" altLang="ja-JP" dirty="0" smtClean="0"/>
              <a:t>(Positive)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6494" y="3661712"/>
            <a:ext cx="98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Pn</a:t>
            </a:r>
            <a:r>
              <a:rPr kumimoji="1" lang="en-US" altLang="ja-JP" dirty="0" smtClean="0"/>
              <a:t>(t):=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xmlns="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957575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6516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7" r="-60339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7" r="-498319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7" r="-4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847" r="-3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847" r="-2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847" r="-10084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847" r="-1695" b="-5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0000" r="-60339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000" r="-498319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0000" r="-4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100000" r="-3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100000" r="-2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100000" r="-10084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100000" r="-1695" b="-3991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1695" r="-603390" b="-3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201695" r="-1695" b="-3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01695" r="-60339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98319" r="-60339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98319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502542" r="-60339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5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グループ化 2"/>
          <p:cNvGrpSpPr/>
          <p:nvPr/>
        </p:nvGrpSpPr>
        <p:grpSpPr>
          <a:xfrm>
            <a:off x="7373119" y="3329092"/>
            <a:ext cx="1790418" cy="743876"/>
            <a:chOff x="7373119" y="3329092"/>
            <a:chExt cx="1790418" cy="7438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7373119" y="3551374"/>
                  <a:ext cx="1591056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𝑛𝑖𝑗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oMath>
                    </m:oMathPara>
                  </a14:m>
                  <a:endParaRPr kumimoji="1" lang="en-US" altLang="ja-JP" b="0" dirty="0" smtClean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119" y="3551374"/>
                  <a:ext cx="1591056" cy="299313"/>
                </a:xfrm>
                <a:prstGeom prst="rect">
                  <a:avLst/>
                </a:prstGeom>
                <a:blipFill>
                  <a:blip r:embed="rId3"/>
                  <a:stretch>
                    <a:fillRect l="-5364" t="-2041" b="-265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左中かっこ 7"/>
            <p:cNvSpPr/>
            <p:nvPr/>
          </p:nvSpPr>
          <p:spPr>
            <a:xfrm>
              <a:off x="8340890" y="3329092"/>
              <a:ext cx="443164" cy="74387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750350" y="3366708"/>
              <a:ext cx="34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750350" y="3703636"/>
              <a:ext cx="4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72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対象者</a:t>
            </a:r>
            <a:r>
              <a:rPr lang="en-US" altLang="ja-JP" dirty="0"/>
              <a:t>(Positive)</a:t>
            </a:r>
            <a:r>
              <a:rPr lang="ja-JP" altLang="en-US" dirty="0"/>
              <a:t>のモデル化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71170" y="799629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非対象者も同様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2234008" y="4542224"/>
            <a:ext cx="8649348" cy="1499953"/>
            <a:chOff x="1576831" y="1663040"/>
            <a:chExt cx="8649348" cy="1499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1576831" y="2090639"/>
                  <a:ext cx="3603368" cy="787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𝑢𝑝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32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=</a:t>
                  </a:r>
                  <a:endParaRPr kumimoji="1"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831" y="2090639"/>
                  <a:ext cx="3603368" cy="787331"/>
                </a:xfrm>
                <a:prstGeom prst="rect">
                  <a:avLst/>
                </a:prstGeom>
                <a:blipFill>
                  <a:blip r:embed="rId2"/>
                  <a:stretch>
                    <a:fillRect t="-6977" b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左中かっこ 9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</a:t>
                  </a:r>
                  <a:r>
                    <a:rPr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ij</m:t>
                          </m:r>
                        </m:sub>
                      </m:sSub>
                      <m:r>
                        <a:rPr lang="en-US" altLang="ja-JP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1)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ja-JP" altLang="en-US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≠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0</a:t>
                  </a:r>
                  <a:endParaRPr kumimoji="1" lang="en-US" altLang="ja-JP" sz="28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blipFill>
                  <a:blip r:embed="rId3"/>
                  <a:stretch>
                    <a:fillRect l="-2253" t="-10377" b="-66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テキスト ボックス 11"/>
            <p:cNvSpPr txBox="1"/>
            <p:nvPr/>
          </p:nvSpPr>
          <p:spPr>
            <a:xfrm>
              <a:off x="4541400" y="2536127"/>
              <a:ext cx="439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i="1" dirty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</a:t>
              </a:r>
              <a:r>
                <a:rPr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</a:t>
              </a:r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9570644" y="497472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r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ight,left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も同様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4109206" y="1902195"/>
            <a:ext cx="8835082" cy="1499953"/>
            <a:chOff x="334305" y="1663040"/>
            <a:chExt cx="8835082" cy="1499953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334305" y="2028297"/>
              <a:ext cx="40007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Pndown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19" name="左中かっこ 1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4"/>
                  <a:stretch>
                    <a:fillRect l="-2046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510949" y="1407875"/>
            <a:ext cx="8359085" cy="1499953"/>
            <a:chOff x="810302" y="1663040"/>
            <a:chExt cx="8359085" cy="1499953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810302" y="2028297"/>
              <a:ext cx="40007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Pnleft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24" name="左中かっこ 23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+1)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テキスト ボックス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5"/>
                  <a:stretch>
                    <a:fillRect l="-2046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テキスト ボックス 25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-695914" y="1308344"/>
            <a:ext cx="8686632" cy="1499953"/>
            <a:chOff x="482755" y="1663040"/>
            <a:chExt cx="8686632" cy="1499953"/>
          </a:xfrm>
        </p:grpSpPr>
        <p:sp>
          <p:nvSpPr>
            <p:cNvPr id="28" name="テキスト ボックス 27"/>
            <p:cNvSpPr txBox="1"/>
            <p:nvPr/>
          </p:nvSpPr>
          <p:spPr>
            <a:xfrm>
              <a:off x="482755" y="2028297"/>
              <a:ext cx="38522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Pnright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29" name="左中かっこ 2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テキスト ボックス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6"/>
                  <a:stretch>
                    <a:fillRect l="-2183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テキスト ボックス 30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2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対象者</a:t>
            </a:r>
            <a:r>
              <a:rPr lang="en-US" altLang="ja-JP" dirty="0"/>
              <a:t>(Positive)</a:t>
            </a:r>
            <a:r>
              <a:rPr lang="ja-JP" altLang="en-US" dirty="0"/>
              <a:t>のモデル化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34286" y="5979886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非対象者も同様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015009" y="2602837"/>
                <a:ext cx="47663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4400" dirty="0" smtClean="0"/>
                  <a:t>P(t):=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ja-JP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𝑃𝑛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009" y="2602837"/>
                <a:ext cx="4766356" cy="769441"/>
              </a:xfrm>
              <a:prstGeom prst="rect">
                <a:avLst/>
              </a:prstGeom>
              <a:blipFill>
                <a:blip r:embed="rId2"/>
                <a:stretch>
                  <a:fillRect l="-5250" t="-15873" b="-380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5952564" y="3822762"/>
            <a:ext cx="311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P:</a:t>
            </a:r>
            <a:r>
              <a:rPr kumimoji="1" lang="ja-JP" altLang="en-US" sz="2400" dirty="0" smtClean="0"/>
              <a:t>対象者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50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瞬間的な計算量</a:t>
            </a:r>
            <a:r>
              <a:rPr lang="en-US" altLang="ja-JP" sz="3600" dirty="0" smtClean="0"/>
              <a:t>(</a:t>
            </a:r>
            <a:r>
              <a:rPr lang="en-US" altLang="ja-JP" sz="3600" dirty="0" err="1" smtClean="0"/>
              <a:t>RTin</a:t>
            </a:r>
            <a:r>
              <a:rPr lang="ja-JP" altLang="en-US" sz="3600" dirty="0" smtClean="0"/>
              <a:t>量</a:t>
            </a:r>
            <a:r>
              <a:rPr lang="en-US" altLang="ja-JP" sz="3600" dirty="0" smtClean="0"/>
              <a:t>)</a:t>
            </a:r>
            <a:r>
              <a:rPr lang="ja-JP" altLang="en-US" sz="3600" dirty="0" smtClean="0"/>
              <a:t>のモデル化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978786" y="-51209"/>
                <a:ext cx="8657255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𝑅𝑇</m:t>
                          </m:r>
                        </m:sub>
                        <m:sup/>
                        <m:e>
                          <m:r>
                            <a:rPr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𝐴𝑅𝑇𝑛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𝑉𝑆𝑆𝑛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  <m: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𝑉𝑆𝑆𝑛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86" y="-51209"/>
                <a:ext cx="8657255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10551546" y="2803070"/>
            <a:ext cx="1604507" cy="46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RT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: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ルータ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1037069" y="3468565"/>
                <a:ext cx="1389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 smtClean="0">
                    <a:solidFill>
                      <a:srgbClr val="FF0000"/>
                    </a:solidFill>
                  </a:rPr>
                  <a:t>VSS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9" y="3468565"/>
                <a:ext cx="1389355" cy="369332"/>
              </a:xfrm>
              <a:prstGeom prst="rect">
                <a:avLst/>
              </a:prstGeom>
              <a:blipFill>
                <a:blip r:embed="rId3"/>
                <a:stretch>
                  <a:fillRect l="-3509" t="-8197" r="-131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中かっこ 16"/>
          <p:cNvSpPr/>
          <p:nvPr/>
        </p:nvSpPr>
        <p:spPr>
          <a:xfrm>
            <a:off x="2698463" y="3216486"/>
            <a:ext cx="905435" cy="843393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58757" y="3360844"/>
            <a:ext cx="2348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n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番目の</a:t>
            </a:r>
            <a:r>
              <a:rPr lang="en-US" altLang="ja-JP" sz="1600" dirty="0" smtClean="0">
                <a:solidFill>
                  <a:srgbClr val="FF0000"/>
                </a:solidFill>
              </a:rPr>
              <a:t>VSS</a:t>
            </a:r>
            <a:r>
              <a:rPr lang="ja-JP" altLang="en-US" sz="1600" dirty="0" smtClean="0">
                <a:solidFill>
                  <a:srgbClr val="FF0000"/>
                </a:solidFill>
              </a:rPr>
              <a:t>にセンシングされる数を返す関数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5607511" y="3468566"/>
            <a:ext cx="42134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左中かっこ 19"/>
          <p:cNvSpPr/>
          <p:nvPr/>
        </p:nvSpPr>
        <p:spPr>
          <a:xfrm>
            <a:off x="6373993" y="3128019"/>
            <a:ext cx="627529" cy="1050427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687757" y="2969866"/>
                <a:ext cx="3863789" cy="116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RT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𝐶𝑛𝑑𝑖𝑟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𝐶𝑛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ja-JP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2400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757" y="2969866"/>
                <a:ext cx="3863789" cy="1163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中かっこ 23"/>
          <p:cNvSpPr/>
          <p:nvPr/>
        </p:nvSpPr>
        <p:spPr>
          <a:xfrm>
            <a:off x="2793723" y="4482910"/>
            <a:ext cx="905435" cy="2056119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75041" y="4772305"/>
            <a:ext cx="2348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n</a:t>
            </a:r>
            <a:r>
              <a:rPr kumimoji="1" lang="ja-JP" altLang="en-US" sz="1600" dirty="0" smtClean="0"/>
              <a:t>番目の</a:t>
            </a:r>
            <a:r>
              <a:rPr kumimoji="1" lang="en-US" altLang="ja-JP" sz="1600" dirty="0" smtClean="0"/>
              <a:t>RT</a:t>
            </a:r>
            <a:r>
              <a:rPr lang="ja-JP" altLang="en-US" sz="1600" dirty="0" smtClean="0"/>
              <a:t>のアクセス可能圏に</a:t>
            </a:r>
            <a:r>
              <a:rPr lang="en-US" altLang="ja-JP" sz="1600" dirty="0" smtClean="0"/>
              <a:t>P</a:t>
            </a:r>
            <a:r>
              <a:rPr lang="ja-JP" altLang="en-US" sz="1600" dirty="0" smtClean="0"/>
              <a:t>がいれば１を返す関数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ja-JP" altLang="en-US" sz="1600" dirty="0" smtClean="0"/>
              <a:t>いなければ</a:t>
            </a:r>
            <a:r>
              <a:rPr lang="en-US" altLang="ja-JP" sz="1600" dirty="0" smtClean="0"/>
              <a:t>0</a:t>
            </a:r>
            <a:r>
              <a:rPr lang="ja-JP" altLang="en-US" sz="1600" dirty="0" smtClean="0"/>
              <a:t>を返す</a:t>
            </a:r>
            <a:endParaRPr lang="en-US" altLang="ja-JP" sz="1600" dirty="0" smtClean="0"/>
          </a:p>
          <a:p>
            <a:endParaRPr kumimoji="1" lang="ja-JP" altLang="en-US" sz="1600" dirty="0"/>
          </a:p>
        </p:txBody>
      </p:sp>
      <p:sp>
        <p:nvSpPr>
          <p:cNvPr id="26" name="右矢印 25"/>
          <p:cNvSpPr/>
          <p:nvPr/>
        </p:nvSpPr>
        <p:spPr>
          <a:xfrm>
            <a:off x="2277121" y="5957395"/>
            <a:ext cx="42134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2837657" y="4905641"/>
            <a:ext cx="8516150" cy="1421086"/>
            <a:chOff x="4913841" y="4905641"/>
            <a:chExt cx="6481808" cy="14210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正方形/長方形 22"/>
                <p:cNvSpPr/>
                <p:nvPr/>
              </p:nvSpPr>
              <p:spPr>
                <a:xfrm>
                  <a:off x="4913841" y="5301507"/>
                  <a:ext cx="206900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𝐴𝑛</m:t>
                            </m:r>
                          </m:e>
                        </m:d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23" name="正方形/長方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3841" y="5301507"/>
                  <a:ext cx="2069008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左中かっこ 26"/>
            <p:cNvSpPr/>
            <p:nvPr/>
          </p:nvSpPr>
          <p:spPr>
            <a:xfrm>
              <a:off x="6993648" y="4905641"/>
              <a:ext cx="627529" cy="1421086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7416264" y="5048505"/>
                  <a:ext cx="3979385" cy="57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  If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Pre>
                            <m:sPre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𝐴𝑛</m:t>
                              </m:r>
                            </m:e>
                          </m:sPre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</m:t>
                      </m:r>
                    </m:oMath>
                  </a14:m>
                  <a:endParaRPr kumimoji="1" lang="en-US" altLang="ja-JP" sz="2800" b="0" i="1" dirty="0" smtClean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264" y="5048505"/>
                  <a:ext cx="3979385" cy="57868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50" t="-6316" b="-231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テキスト ボックス 28"/>
            <p:cNvSpPr txBox="1"/>
            <p:nvPr/>
          </p:nvSpPr>
          <p:spPr>
            <a:xfrm>
              <a:off x="7416264" y="5616430"/>
              <a:ext cx="2135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2056190" y="1728080"/>
                <a:ext cx="5839455" cy="694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altLang="ja-JP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190" y="1728080"/>
                <a:ext cx="5839455" cy="6949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693360" y="2549589"/>
                <a:ext cx="3715248" cy="798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60" y="2549589"/>
                <a:ext cx="3715248" cy="7987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0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445485" y="4307454"/>
            <a:ext cx="7768566" cy="1780368"/>
            <a:chOff x="1597967" y="3621798"/>
            <a:chExt cx="7768566" cy="1780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1597967" y="4212701"/>
                  <a:ext cx="1694438" cy="59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𝐴𝑛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3600" i="1" dirty="0">
                    <a:latin typeface="HGPｺﾞｼｯｸM" panose="020B0600000000000000" pitchFamily="50" charset="-128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3" name="テキスト ボックス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967" y="4212701"/>
                  <a:ext cx="1694438" cy="59856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02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左中かっこ 3"/>
            <p:cNvSpPr/>
            <p:nvPr/>
          </p:nvSpPr>
          <p:spPr>
            <a:xfrm>
              <a:off x="4096871" y="3621798"/>
              <a:ext cx="627529" cy="1780368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1   if 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and</a:t>
                  </a:r>
                  <a:b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</a:br>
                  <a: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     </a:t>
                  </a:r>
                  <a:r>
                    <a:rPr lang="ja-JP" altLang="en-US" sz="2800" i="1" dirty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:r>
                    <a:rPr lang="ja-JP" altLang="en-US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endParaRPr kumimoji="1" lang="en-US" altLang="ja-JP" sz="2800" b="0" i="1" dirty="0" smtClean="0">
                    <a:latin typeface="HGPｺﾞｼｯｸM" panose="020B0600000000000000" pitchFamily="50" charset="-128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618" t="-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テキスト ボックス 5"/>
            <p:cNvSpPr txBox="1"/>
            <p:nvPr/>
          </p:nvSpPr>
          <p:spPr>
            <a:xfrm>
              <a:off x="4596789" y="4781850"/>
              <a:ext cx="4769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HGPｺﾞｼｯｸM" panose="020B0600000000000000" pitchFamily="50" charset="-128"/>
                  <a:ea typeface="HGPｺﾞｼｯｸM" panose="020B0600000000000000" pitchFamily="50" charset="-128"/>
                </a:rPr>
                <a:t>0   otherwise</a:t>
              </a:r>
              <a:endParaRPr kumimoji="1" lang="en-US" altLang="ja-JP" sz="2800" b="0" i="1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61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16992" y="335684"/>
            <a:ext cx="11460892" cy="5497136"/>
            <a:chOff x="316992" y="335684"/>
            <a:chExt cx="11460892" cy="5497136"/>
          </a:xfrm>
        </p:grpSpPr>
        <p:cxnSp>
          <p:nvCxnSpPr>
            <p:cNvPr id="3" name="直線コネクタ 2"/>
            <p:cNvCxnSpPr/>
            <p:nvPr/>
          </p:nvCxnSpPr>
          <p:spPr>
            <a:xfrm>
              <a:off x="414528" y="1207008"/>
              <a:ext cx="111191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コネクタ 3"/>
            <p:cNvCxnSpPr/>
            <p:nvPr/>
          </p:nvCxnSpPr>
          <p:spPr>
            <a:xfrm>
              <a:off x="438912" y="2718816"/>
              <a:ext cx="112532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テキスト ボックス 38"/>
            <p:cNvSpPr txBox="1"/>
            <p:nvPr/>
          </p:nvSpPr>
          <p:spPr>
            <a:xfrm>
              <a:off x="316992" y="837676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パブリックネット</a:t>
              </a:r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316992" y="2349483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エッジ</a:t>
              </a:r>
              <a:endParaRPr kumimoji="1" lang="ja-JP" altLang="en-US" dirty="0"/>
            </a:p>
          </p:txBody>
        </p:sp>
        <p:grpSp>
          <p:nvGrpSpPr>
            <p:cNvPr id="44" name="グループ化 43"/>
            <p:cNvGrpSpPr/>
            <p:nvPr/>
          </p:nvGrpSpPr>
          <p:grpSpPr>
            <a:xfrm>
              <a:off x="5280115" y="335684"/>
              <a:ext cx="1387930" cy="833278"/>
              <a:chOff x="5712354" y="2150072"/>
              <a:chExt cx="4050771" cy="2431980"/>
            </a:xfrm>
          </p:grpSpPr>
          <p:pic>
            <p:nvPicPr>
              <p:cNvPr id="45" name="Picture 8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7042" y="2150072"/>
                <a:ext cx="1714500" cy="1714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6" descr="雲のイラスト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7768"/>
              <a:stretch/>
            </p:blipFill>
            <p:spPr bwMode="auto">
              <a:xfrm>
                <a:off x="5712354" y="2871327"/>
                <a:ext cx="4050771" cy="1710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95" name="直線矢印コネクタ 94"/>
            <p:cNvCxnSpPr/>
            <p:nvPr/>
          </p:nvCxnSpPr>
          <p:spPr>
            <a:xfrm flipH="1" flipV="1">
              <a:off x="6373668" y="1022342"/>
              <a:ext cx="4962355" cy="262764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/>
            <p:nvPr/>
          </p:nvCxnSpPr>
          <p:spPr>
            <a:xfrm flipH="1" flipV="1">
              <a:off x="6337807" y="1170255"/>
              <a:ext cx="2983731" cy="24797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/>
            <p:nvPr/>
          </p:nvCxnSpPr>
          <p:spPr>
            <a:xfrm flipH="1" flipV="1">
              <a:off x="6159621" y="1022342"/>
              <a:ext cx="1826558" cy="262764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/>
            <p:nvPr/>
          </p:nvCxnSpPr>
          <p:spPr>
            <a:xfrm flipV="1">
              <a:off x="5663923" y="1022342"/>
              <a:ext cx="226811" cy="262764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/>
            <p:nvPr/>
          </p:nvCxnSpPr>
          <p:spPr>
            <a:xfrm flipV="1">
              <a:off x="2921006" y="923129"/>
              <a:ext cx="2583994" cy="2726859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楕円 109"/>
            <p:cNvSpPr/>
            <p:nvPr/>
          </p:nvSpPr>
          <p:spPr>
            <a:xfrm>
              <a:off x="6259475" y="337634"/>
              <a:ext cx="1068997" cy="61567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計算</a:t>
              </a:r>
              <a:endPara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2" name="直線コネクタ 111"/>
            <p:cNvCxnSpPr/>
            <p:nvPr/>
          </p:nvCxnSpPr>
          <p:spPr>
            <a:xfrm>
              <a:off x="316992" y="4303776"/>
              <a:ext cx="113629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609600" y="5815584"/>
              <a:ext cx="109849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テキスト ボックス 113"/>
            <p:cNvSpPr txBox="1"/>
            <p:nvPr/>
          </p:nvSpPr>
          <p:spPr>
            <a:xfrm>
              <a:off x="316992" y="3979638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サービス有効</a:t>
              </a:r>
              <a:r>
                <a:rPr lang="ja-JP" altLang="en-US" dirty="0"/>
                <a:t>範囲</a:t>
              </a:r>
              <a:endParaRPr kumimoji="1" lang="ja-JP" altLang="en-US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316992" y="5463488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サービス有効</a:t>
              </a:r>
              <a:r>
                <a:rPr lang="ja-JP" altLang="en-US" dirty="0"/>
                <a:t>範囲</a:t>
              </a:r>
              <a:endParaRPr kumimoji="1" lang="ja-JP" altLang="en-US" dirty="0"/>
            </a:p>
          </p:txBody>
        </p:sp>
        <p:grpSp>
          <p:nvGrpSpPr>
            <p:cNvPr id="116" name="グループ化 115"/>
            <p:cNvGrpSpPr/>
            <p:nvPr/>
          </p:nvGrpSpPr>
          <p:grpSpPr>
            <a:xfrm>
              <a:off x="2466845" y="4960375"/>
              <a:ext cx="894086" cy="810016"/>
              <a:chOff x="1332577" y="3645685"/>
              <a:chExt cx="1670364" cy="1513301"/>
            </a:xfrm>
          </p:grpSpPr>
          <p:pic>
            <p:nvPicPr>
              <p:cNvPr id="117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9" name="楕円 118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20" name="グループ化 119"/>
            <p:cNvGrpSpPr/>
            <p:nvPr/>
          </p:nvGrpSpPr>
          <p:grpSpPr>
            <a:xfrm>
              <a:off x="3917693" y="4960375"/>
              <a:ext cx="894086" cy="810016"/>
              <a:chOff x="1332577" y="3645685"/>
              <a:chExt cx="1670364" cy="1513301"/>
            </a:xfrm>
          </p:grpSpPr>
          <p:pic>
            <p:nvPicPr>
              <p:cNvPr id="121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楕円 122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24" name="グループ化 123"/>
            <p:cNvGrpSpPr/>
            <p:nvPr/>
          </p:nvGrpSpPr>
          <p:grpSpPr>
            <a:xfrm>
              <a:off x="5443721" y="4960375"/>
              <a:ext cx="894086" cy="810016"/>
              <a:chOff x="1332577" y="3645685"/>
              <a:chExt cx="1670364" cy="1513301"/>
            </a:xfrm>
          </p:grpSpPr>
          <p:pic>
            <p:nvPicPr>
              <p:cNvPr id="125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6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7" name="楕円 126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28" name="グループ化 127"/>
            <p:cNvGrpSpPr/>
            <p:nvPr/>
          </p:nvGrpSpPr>
          <p:grpSpPr>
            <a:xfrm>
              <a:off x="6589769" y="4960375"/>
              <a:ext cx="894086" cy="810016"/>
              <a:chOff x="1332577" y="3645685"/>
              <a:chExt cx="1670364" cy="1513301"/>
            </a:xfrm>
          </p:grpSpPr>
          <p:pic>
            <p:nvPicPr>
              <p:cNvPr id="129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0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1" name="楕円 130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32" name="グループ化 131"/>
            <p:cNvGrpSpPr/>
            <p:nvPr/>
          </p:nvGrpSpPr>
          <p:grpSpPr>
            <a:xfrm>
              <a:off x="7773157" y="4960375"/>
              <a:ext cx="894086" cy="810016"/>
              <a:chOff x="1332577" y="3645685"/>
              <a:chExt cx="1670364" cy="1513301"/>
            </a:xfrm>
          </p:grpSpPr>
          <p:pic>
            <p:nvPicPr>
              <p:cNvPr id="133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4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5" name="楕円 134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36" name="グループ化 135"/>
            <p:cNvGrpSpPr/>
            <p:nvPr/>
          </p:nvGrpSpPr>
          <p:grpSpPr>
            <a:xfrm>
              <a:off x="9028169" y="4960375"/>
              <a:ext cx="894086" cy="810016"/>
              <a:chOff x="1332577" y="3645685"/>
              <a:chExt cx="1670364" cy="1513301"/>
            </a:xfrm>
          </p:grpSpPr>
          <p:pic>
            <p:nvPicPr>
              <p:cNvPr id="137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9" name="楕円 138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40" name="グループ化 139"/>
            <p:cNvGrpSpPr/>
            <p:nvPr/>
          </p:nvGrpSpPr>
          <p:grpSpPr>
            <a:xfrm>
              <a:off x="9966953" y="4960375"/>
              <a:ext cx="894086" cy="810016"/>
              <a:chOff x="1332577" y="3645685"/>
              <a:chExt cx="1670364" cy="1513301"/>
            </a:xfrm>
          </p:grpSpPr>
          <p:pic>
            <p:nvPicPr>
              <p:cNvPr id="141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3" name="楕円 142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>
              <a:off x="10883798" y="4960375"/>
              <a:ext cx="894086" cy="810016"/>
              <a:chOff x="1332577" y="3645685"/>
              <a:chExt cx="1670364" cy="1513301"/>
            </a:xfrm>
          </p:grpSpPr>
          <p:pic>
            <p:nvPicPr>
              <p:cNvPr id="145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7" name="楕円 146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pic>
          <p:nvPicPr>
            <p:cNvPr id="148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652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638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6218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4976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3035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テキスト ボックス 152"/>
            <p:cNvSpPr txBox="1"/>
            <p:nvPr/>
          </p:nvSpPr>
          <p:spPr>
            <a:xfrm>
              <a:off x="757031" y="3292856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VSS</a:t>
              </a:r>
              <a:r>
                <a:rPr lang="ja-JP" altLang="en-US" dirty="0" smtClean="0"/>
                <a:t>情報提供サーバ</a:t>
              </a:r>
              <a:endParaRPr kumimoji="1" lang="ja-JP" altLang="en-US" dirty="0"/>
            </a:p>
          </p:txBody>
        </p:sp>
        <p:cxnSp>
          <p:nvCxnSpPr>
            <p:cNvPr id="154" name="直線矢印コネクタ 153"/>
            <p:cNvCxnSpPr>
              <a:endCxn id="148" idx="2"/>
            </p:cNvCxnSpPr>
            <p:nvPr/>
          </p:nvCxnSpPr>
          <p:spPr>
            <a:xfrm flipH="1" flipV="1">
              <a:off x="2833199" y="4273755"/>
              <a:ext cx="80803" cy="8894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線矢印コネクタ 154"/>
            <p:cNvCxnSpPr/>
            <p:nvPr/>
          </p:nvCxnSpPr>
          <p:spPr>
            <a:xfrm flipH="1" flipV="1">
              <a:off x="3149313" y="4303776"/>
              <a:ext cx="1223827" cy="8470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矢印コネクタ 155"/>
            <p:cNvCxnSpPr>
              <a:endCxn id="149" idx="2"/>
            </p:cNvCxnSpPr>
            <p:nvPr/>
          </p:nvCxnSpPr>
          <p:spPr>
            <a:xfrm flipH="1" flipV="1">
              <a:off x="5749185" y="4273755"/>
              <a:ext cx="72769" cy="765812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線矢印コネクタ 156"/>
            <p:cNvCxnSpPr/>
            <p:nvPr/>
          </p:nvCxnSpPr>
          <p:spPr>
            <a:xfrm flipH="1" flipV="1">
              <a:off x="5914029" y="4376222"/>
              <a:ext cx="1101143" cy="716939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矢印コネクタ 157"/>
            <p:cNvCxnSpPr/>
            <p:nvPr/>
          </p:nvCxnSpPr>
          <p:spPr>
            <a:xfrm flipH="1" flipV="1">
              <a:off x="7975334" y="4423263"/>
              <a:ext cx="334073" cy="669898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線矢印コネクタ 158"/>
            <p:cNvCxnSpPr/>
            <p:nvPr/>
          </p:nvCxnSpPr>
          <p:spPr>
            <a:xfrm flipH="1" flipV="1">
              <a:off x="9449219" y="4376222"/>
              <a:ext cx="29898" cy="74383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矢印コネクタ 159"/>
            <p:cNvCxnSpPr/>
            <p:nvPr/>
          </p:nvCxnSpPr>
          <p:spPr>
            <a:xfrm flipV="1">
              <a:off x="10478175" y="4348970"/>
              <a:ext cx="600616" cy="771088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線矢印コネクタ 160"/>
            <p:cNvCxnSpPr/>
            <p:nvPr/>
          </p:nvCxnSpPr>
          <p:spPr>
            <a:xfrm flipH="1" flipV="1">
              <a:off x="11250159" y="4230624"/>
              <a:ext cx="80803" cy="8894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69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414528" y="1207008"/>
            <a:ext cx="11119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438912" y="2718816"/>
            <a:ext cx="1125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16992" y="83767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6992" y="2349483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エッジ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5280115" y="335684"/>
            <a:ext cx="1387930" cy="833278"/>
            <a:chOff x="5712354" y="2150072"/>
            <a:chExt cx="4050771" cy="2431980"/>
          </a:xfrm>
        </p:grpSpPr>
        <p:pic>
          <p:nvPicPr>
            <p:cNvPr id="45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1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94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340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023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直線矢印コネクタ 78"/>
          <p:cNvCxnSpPr/>
          <p:nvPr/>
        </p:nvCxnSpPr>
        <p:spPr>
          <a:xfrm flipV="1">
            <a:off x="2921006" y="263296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 flipV="1">
            <a:off x="3887385" y="2632960"/>
            <a:ext cx="1877073" cy="99839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 flipV="1">
            <a:off x="7889989" y="263296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endCxn id="93" idx="2"/>
          </p:cNvCxnSpPr>
          <p:nvPr/>
        </p:nvCxnSpPr>
        <p:spPr>
          <a:xfrm flipH="1" flipV="1">
            <a:off x="8616406" y="2632960"/>
            <a:ext cx="720690" cy="113846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 flipV="1">
            <a:off x="11053982" y="2658598"/>
            <a:ext cx="22021" cy="1088371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V="1">
            <a:off x="3592513" y="1131830"/>
            <a:ext cx="1807125" cy="970020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 flipH="1" flipV="1">
            <a:off x="6140626" y="1113420"/>
            <a:ext cx="2485750" cy="988430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6473952" y="1092983"/>
            <a:ext cx="4313209" cy="94626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楕円 99"/>
          <p:cNvSpPr/>
          <p:nvPr/>
        </p:nvSpPr>
        <p:spPr>
          <a:xfrm>
            <a:off x="3601245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楕円 100"/>
          <p:cNvSpPr/>
          <p:nvPr/>
        </p:nvSpPr>
        <p:spPr>
          <a:xfrm>
            <a:off x="8626376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楕円 101"/>
          <p:cNvSpPr/>
          <p:nvPr/>
        </p:nvSpPr>
        <p:spPr>
          <a:xfrm>
            <a:off x="10900873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316992" y="4303776"/>
            <a:ext cx="11362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609600" y="5815584"/>
            <a:ext cx="10984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316992" y="397963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16992" y="546348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grpSp>
        <p:nvGrpSpPr>
          <p:cNvPr id="107" name="グループ化 106"/>
          <p:cNvGrpSpPr/>
          <p:nvPr/>
        </p:nvGrpSpPr>
        <p:grpSpPr>
          <a:xfrm>
            <a:off x="2466845" y="4960375"/>
            <a:ext cx="894086" cy="810016"/>
            <a:chOff x="1332577" y="3645685"/>
            <a:chExt cx="1670364" cy="1513301"/>
          </a:xfrm>
        </p:grpSpPr>
        <p:pic>
          <p:nvPicPr>
            <p:cNvPr id="10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楕円 10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1" name="グループ化 110"/>
          <p:cNvGrpSpPr/>
          <p:nvPr/>
        </p:nvGrpSpPr>
        <p:grpSpPr>
          <a:xfrm>
            <a:off x="3917693" y="4960375"/>
            <a:ext cx="894086" cy="810016"/>
            <a:chOff x="1332577" y="3645685"/>
            <a:chExt cx="1670364" cy="1513301"/>
          </a:xfrm>
        </p:grpSpPr>
        <p:pic>
          <p:nvPicPr>
            <p:cNvPr id="11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楕円 11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5" name="グループ化 114"/>
          <p:cNvGrpSpPr/>
          <p:nvPr/>
        </p:nvGrpSpPr>
        <p:grpSpPr>
          <a:xfrm>
            <a:off x="5443721" y="4960375"/>
            <a:ext cx="894086" cy="810016"/>
            <a:chOff x="1332577" y="3645685"/>
            <a:chExt cx="1670364" cy="1513301"/>
          </a:xfrm>
        </p:grpSpPr>
        <p:pic>
          <p:nvPicPr>
            <p:cNvPr id="11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" name="楕円 11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9" name="グループ化 118"/>
          <p:cNvGrpSpPr/>
          <p:nvPr/>
        </p:nvGrpSpPr>
        <p:grpSpPr>
          <a:xfrm>
            <a:off x="6589769" y="4960375"/>
            <a:ext cx="894086" cy="810016"/>
            <a:chOff x="1332577" y="3645685"/>
            <a:chExt cx="1670364" cy="1513301"/>
          </a:xfrm>
        </p:grpSpPr>
        <p:pic>
          <p:nvPicPr>
            <p:cNvPr id="120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楕円 121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3" name="グループ化 122"/>
          <p:cNvGrpSpPr/>
          <p:nvPr/>
        </p:nvGrpSpPr>
        <p:grpSpPr>
          <a:xfrm>
            <a:off x="7773157" y="4960375"/>
            <a:ext cx="894086" cy="810016"/>
            <a:chOff x="1332577" y="3645685"/>
            <a:chExt cx="1670364" cy="1513301"/>
          </a:xfrm>
        </p:grpSpPr>
        <p:pic>
          <p:nvPicPr>
            <p:cNvPr id="124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楕円 125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9028169" y="4960375"/>
            <a:ext cx="894086" cy="810016"/>
            <a:chOff x="1332577" y="3645685"/>
            <a:chExt cx="1670364" cy="1513301"/>
          </a:xfrm>
        </p:grpSpPr>
        <p:pic>
          <p:nvPicPr>
            <p:cNvPr id="12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楕円 12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9966953" y="4960375"/>
            <a:ext cx="894086" cy="810016"/>
            <a:chOff x="1332577" y="3645685"/>
            <a:chExt cx="1670364" cy="1513301"/>
          </a:xfrm>
        </p:grpSpPr>
        <p:pic>
          <p:nvPicPr>
            <p:cNvPr id="13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楕円 13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5" name="グループ化 134"/>
          <p:cNvGrpSpPr/>
          <p:nvPr/>
        </p:nvGrpSpPr>
        <p:grpSpPr>
          <a:xfrm>
            <a:off x="10883798" y="4960375"/>
            <a:ext cx="894086" cy="810016"/>
            <a:chOff x="1332577" y="3645685"/>
            <a:chExt cx="1670364" cy="1513301"/>
          </a:xfrm>
        </p:grpSpPr>
        <p:pic>
          <p:nvPicPr>
            <p:cNvPr id="13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楕円 13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pic>
        <p:nvPicPr>
          <p:cNvPr id="139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52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3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1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76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35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/>
          <p:cNvSpPr txBox="1"/>
          <p:nvPr/>
        </p:nvSpPr>
        <p:spPr>
          <a:xfrm>
            <a:off x="757031" y="329285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情報提供サーバ</a:t>
            </a:r>
            <a:endParaRPr kumimoji="1" lang="ja-JP" altLang="en-US" dirty="0"/>
          </a:p>
        </p:txBody>
      </p:sp>
      <p:cxnSp>
        <p:nvCxnSpPr>
          <p:cNvPr id="145" name="直線矢印コネクタ 144"/>
          <p:cNvCxnSpPr>
            <a:endCxn id="139" idx="2"/>
          </p:cNvCxnSpPr>
          <p:nvPr/>
        </p:nvCxnSpPr>
        <p:spPr>
          <a:xfrm flipH="1" flipV="1">
            <a:off x="2833199" y="4273755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矢印コネクタ 145"/>
          <p:cNvCxnSpPr/>
          <p:nvPr/>
        </p:nvCxnSpPr>
        <p:spPr>
          <a:xfrm flipH="1" flipV="1">
            <a:off x="3149313" y="4303776"/>
            <a:ext cx="1223827" cy="8470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>
            <a:endCxn id="140" idx="2"/>
          </p:cNvCxnSpPr>
          <p:nvPr/>
        </p:nvCxnSpPr>
        <p:spPr>
          <a:xfrm flipH="1" flipV="1">
            <a:off x="5749185" y="4273755"/>
            <a:ext cx="72769" cy="765812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矢印コネクタ 147"/>
          <p:cNvCxnSpPr/>
          <p:nvPr/>
        </p:nvCxnSpPr>
        <p:spPr>
          <a:xfrm flipH="1" flipV="1">
            <a:off x="5914029" y="4376222"/>
            <a:ext cx="1101143" cy="71693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/>
          <p:nvPr/>
        </p:nvCxnSpPr>
        <p:spPr>
          <a:xfrm flipH="1" flipV="1">
            <a:off x="7975334" y="4423263"/>
            <a:ext cx="334073" cy="66989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矢印コネクタ 149"/>
          <p:cNvCxnSpPr/>
          <p:nvPr/>
        </p:nvCxnSpPr>
        <p:spPr>
          <a:xfrm flipH="1" flipV="1">
            <a:off x="9449219" y="4376222"/>
            <a:ext cx="29898" cy="74383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/>
          <p:nvPr/>
        </p:nvCxnSpPr>
        <p:spPr>
          <a:xfrm flipV="1">
            <a:off x="10478175" y="4348970"/>
            <a:ext cx="600616" cy="77108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矢印コネクタ 151"/>
          <p:cNvCxnSpPr/>
          <p:nvPr/>
        </p:nvCxnSpPr>
        <p:spPr>
          <a:xfrm flipH="1" flipV="1">
            <a:off x="11250159" y="4230624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16992" y="335684"/>
            <a:ext cx="11460892" cy="5497136"/>
            <a:chOff x="316992" y="335684"/>
            <a:chExt cx="11460892" cy="5497136"/>
          </a:xfrm>
        </p:grpSpPr>
        <p:cxnSp>
          <p:nvCxnSpPr>
            <p:cNvPr id="3" name="直線コネクタ 2"/>
            <p:cNvCxnSpPr/>
            <p:nvPr/>
          </p:nvCxnSpPr>
          <p:spPr>
            <a:xfrm>
              <a:off x="414528" y="1207008"/>
              <a:ext cx="111191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コネクタ 3"/>
            <p:cNvCxnSpPr/>
            <p:nvPr/>
          </p:nvCxnSpPr>
          <p:spPr>
            <a:xfrm>
              <a:off x="438912" y="2718816"/>
              <a:ext cx="112532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>
              <a:off x="316992" y="4303776"/>
              <a:ext cx="113629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609600" y="5815584"/>
              <a:ext cx="109849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テキスト ボックス 38"/>
            <p:cNvSpPr txBox="1"/>
            <p:nvPr/>
          </p:nvSpPr>
          <p:spPr>
            <a:xfrm>
              <a:off x="316992" y="837676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パブリックネット</a:t>
              </a:r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316992" y="2349483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エッジ</a:t>
              </a:r>
              <a:endParaRPr kumimoji="1" lang="ja-JP" altLang="en-US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316992" y="3979638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サービス有効</a:t>
              </a:r>
              <a:r>
                <a:rPr lang="ja-JP" altLang="en-US" dirty="0"/>
                <a:t>範囲</a:t>
              </a:r>
              <a:endParaRPr kumimoji="1" lang="ja-JP" altLang="en-US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316992" y="5463488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サービス有効</a:t>
              </a:r>
              <a:r>
                <a:rPr lang="ja-JP" altLang="en-US" dirty="0"/>
                <a:t>範囲</a:t>
              </a:r>
              <a:endParaRPr kumimoji="1" lang="ja-JP" altLang="en-US" dirty="0"/>
            </a:p>
          </p:txBody>
        </p:sp>
        <p:grpSp>
          <p:nvGrpSpPr>
            <p:cNvPr id="44" name="グループ化 43"/>
            <p:cNvGrpSpPr/>
            <p:nvPr/>
          </p:nvGrpSpPr>
          <p:grpSpPr>
            <a:xfrm>
              <a:off x="5280115" y="335684"/>
              <a:ext cx="1387930" cy="833278"/>
              <a:chOff x="5712354" y="2150072"/>
              <a:chExt cx="4050771" cy="2431980"/>
            </a:xfrm>
          </p:grpSpPr>
          <p:pic>
            <p:nvPicPr>
              <p:cNvPr id="45" name="Picture 8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7042" y="2150072"/>
                <a:ext cx="1714500" cy="1714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6" descr="雲のイラスト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7768"/>
              <a:stretch/>
            </p:blipFill>
            <p:spPr bwMode="auto">
              <a:xfrm>
                <a:off x="5712354" y="2871327"/>
                <a:ext cx="4050771" cy="1710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7" name="グループ化 46"/>
            <p:cNvGrpSpPr/>
            <p:nvPr/>
          </p:nvGrpSpPr>
          <p:grpSpPr>
            <a:xfrm>
              <a:off x="2466845" y="4960375"/>
              <a:ext cx="894086" cy="810016"/>
              <a:chOff x="1332577" y="3645685"/>
              <a:chExt cx="1670364" cy="1513301"/>
            </a:xfrm>
          </p:grpSpPr>
          <p:pic>
            <p:nvPicPr>
              <p:cNvPr id="48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楕円 49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51" name="グループ化 50"/>
            <p:cNvGrpSpPr/>
            <p:nvPr/>
          </p:nvGrpSpPr>
          <p:grpSpPr>
            <a:xfrm>
              <a:off x="3917693" y="4960375"/>
              <a:ext cx="894086" cy="810016"/>
              <a:chOff x="1332577" y="3645685"/>
              <a:chExt cx="1670364" cy="1513301"/>
            </a:xfrm>
          </p:grpSpPr>
          <p:pic>
            <p:nvPicPr>
              <p:cNvPr id="52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楕円 53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5443721" y="4960375"/>
              <a:ext cx="894086" cy="810016"/>
              <a:chOff x="1332577" y="3645685"/>
              <a:chExt cx="1670364" cy="1513301"/>
            </a:xfrm>
          </p:grpSpPr>
          <p:pic>
            <p:nvPicPr>
              <p:cNvPr id="56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楕円 57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59" name="グループ化 58"/>
            <p:cNvGrpSpPr/>
            <p:nvPr/>
          </p:nvGrpSpPr>
          <p:grpSpPr>
            <a:xfrm>
              <a:off x="6589769" y="4960375"/>
              <a:ext cx="894086" cy="810016"/>
              <a:chOff x="1332577" y="3645685"/>
              <a:chExt cx="1670364" cy="1513301"/>
            </a:xfrm>
          </p:grpSpPr>
          <p:pic>
            <p:nvPicPr>
              <p:cNvPr id="60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楕円 61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63" name="グループ化 62"/>
            <p:cNvGrpSpPr/>
            <p:nvPr/>
          </p:nvGrpSpPr>
          <p:grpSpPr>
            <a:xfrm>
              <a:off x="7773157" y="4960375"/>
              <a:ext cx="894086" cy="810016"/>
              <a:chOff x="1332577" y="3645685"/>
              <a:chExt cx="1670364" cy="1513301"/>
            </a:xfrm>
          </p:grpSpPr>
          <p:pic>
            <p:nvPicPr>
              <p:cNvPr id="64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楕円 65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67" name="グループ化 66"/>
            <p:cNvGrpSpPr/>
            <p:nvPr/>
          </p:nvGrpSpPr>
          <p:grpSpPr>
            <a:xfrm>
              <a:off x="9028169" y="4960375"/>
              <a:ext cx="894086" cy="810016"/>
              <a:chOff x="1332577" y="3645685"/>
              <a:chExt cx="1670364" cy="1513301"/>
            </a:xfrm>
          </p:grpSpPr>
          <p:pic>
            <p:nvPicPr>
              <p:cNvPr id="68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楕円 69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71" name="グループ化 70"/>
            <p:cNvGrpSpPr/>
            <p:nvPr/>
          </p:nvGrpSpPr>
          <p:grpSpPr>
            <a:xfrm>
              <a:off x="9966953" y="4960375"/>
              <a:ext cx="894086" cy="810016"/>
              <a:chOff x="1332577" y="3645685"/>
              <a:chExt cx="1670364" cy="1513301"/>
            </a:xfrm>
          </p:grpSpPr>
          <p:pic>
            <p:nvPicPr>
              <p:cNvPr id="72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4" name="楕円 73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75" name="グループ化 74"/>
            <p:cNvGrpSpPr/>
            <p:nvPr/>
          </p:nvGrpSpPr>
          <p:grpSpPr>
            <a:xfrm>
              <a:off x="10883798" y="4960375"/>
              <a:ext cx="894086" cy="810016"/>
              <a:chOff x="1332577" y="3645685"/>
              <a:chExt cx="1670364" cy="1513301"/>
            </a:xfrm>
          </p:grpSpPr>
          <p:pic>
            <p:nvPicPr>
              <p:cNvPr id="76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楕円 77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pic>
          <p:nvPicPr>
            <p:cNvPr id="1026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652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638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6218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4976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3035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スマホの二台持ちのイラスト（男性）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3942" y="1820212"/>
              <a:ext cx="876008" cy="876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1" name="直線矢印コネクタ 80"/>
            <p:cNvCxnSpPr/>
            <p:nvPr/>
          </p:nvCxnSpPr>
          <p:spPr>
            <a:xfrm flipV="1">
              <a:off x="9366511" y="2696220"/>
              <a:ext cx="439925" cy="1017029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矢印コネクタ 81"/>
            <p:cNvCxnSpPr/>
            <p:nvPr/>
          </p:nvCxnSpPr>
          <p:spPr>
            <a:xfrm flipH="1" flipV="1">
              <a:off x="10275880" y="2707519"/>
              <a:ext cx="1014681" cy="102832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楕円 82"/>
            <p:cNvSpPr/>
            <p:nvPr/>
          </p:nvSpPr>
          <p:spPr>
            <a:xfrm>
              <a:off x="10443306" y="2080543"/>
              <a:ext cx="1068997" cy="61567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計算</a:t>
              </a:r>
              <a:endPara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92" name="直線矢印コネクタ 91"/>
            <p:cNvCxnSpPr/>
            <p:nvPr/>
          </p:nvCxnSpPr>
          <p:spPr>
            <a:xfrm flipH="1" flipV="1">
              <a:off x="6337807" y="1069957"/>
              <a:ext cx="3639334" cy="1176675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テキスト ボックス 94"/>
            <p:cNvSpPr txBox="1"/>
            <p:nvPr/>
          </p:nvSpPr>
          <p:spPr>
            <a:xfrm>
              <a:off x="757031" y="3292856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VSS</a:t>
              </a:r>
              <a:r>
                <a:rPr lang="ja-JP" altLang="en-US" dirty="0" smtClean="0"/>
                <a:t>情報提供サーバ</a:t>
              </a:r>
              <a:endParaRPr kumimoji="1" lang="ja-JP" altLang="en-US" dirty="0"/>
            </a:p>
          </p:txBody>
        </p:sp>
        <p:cxnSp>
          <p:nvCxnSpPr>
            <p:cNvPr id="96" name="直線矢印コネクタ 95"/>
            <p:cNvCxnSpPr>
              <a:endCxn id="1026" idx="2"/>
            </p:cNvCxnSpPr>
            <p:nvPr/>
          </p:nvCxnSpPr>
          <p:spPr>
            <a:xfrm flipH="1" flipV="1">
              <a:off x="2833199" y="4273755"/>
              <a:ext cx="80803" cy="8894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矢印コネクタ 96"/>
            <p:cNvCxnSpPr/>
            <p:nvPr/>
          </p:nvCxnSpPr>
          <p:spPr>
            <a:xfrm flipH="1" flipV="1">
              <a:off x="3149313" y="4303776"/>
              <a:ext cx="1223827" cy="8470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>
              <a:endCxn id="85" idx="2"/>
            </p:cNvCxnSpPr>
            <p:nvPr/>
          </p:nvCxnSpPr>
          <p:spPr>
            <a:xfrm flipH="1" flipV="1">
              <a:off x="5749185" y="4273755"/>
              <a:ext cx="72769" cy="765812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/>
            <p:nvPr/>
          </p:nvCxnSpPr>
          <p:spPr>
            <a:xfrm flipH="1" flipV="1">
              <a:off x="5914029" y="4376222"/>
              <a:ext cx="1101143" cy="716939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/>
            <p:nvPr/>
          </p:nvCxnSpPr>
          <p:spPr>
            <a:xfrm flipH="1" flipV="1">
              <a:off x="7975334" y="4423263"/>
              <a:ext cx="334073" cy="669898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/>
            <p:nvPr/>
          </p:nvCxnSpPr>
          <p:spPr>
            <a:xfrm flipH="1" flipV="1">
              <a:off x="9449219" y="4376222"/>
              <a:ext cx="29898" cy="74383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矢印コネクタ 101"/>
            <p:cNvCxnSpPr/>
            <p:nvPr/>
          </p:nvCxnSpPr>
          <p:spPr>
            <a:xfrm flipV="1">
              <a:off x="10478175" y="4348970"/>
              <a:ext cx="600616" cy="771088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/>
            <p:nvPr/>
          </p:nvCxnSpPr>
          <p:spPr>
            <a:xfrm flipH="1" flipV="1">
              <a:off x="11250159" y="4230624"/>
              <a:ext cx="80803" cy="8894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89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フィールドのモデル化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サービス有効範囲を</a:t>
            </a:r>
            <a:r>
              <a:rPr kumimoji="1" lang="en-US" altLang="ja-JP" dirty="0" smtClean="0"/>
              <a:t>n(m)*m(m)</a:t>
            </a:r>
            <a:r>
              <a:rPr kumimoji="1" lang="ja-JP" altLang="en-US" dirty="0" smtClean="0"/>
              <a:t>の長方形で内包する。</a:t>
            </a:r>
            <a:endParaRPr kumimoji="1" lang="en-US" altLang="ja-JP" dirty="0" smtClean="0"/>
          </a:p>
          <a:p>
            <a:r>
              <a:rPr lang="ja-JP" altLang="en-US" dirty="0" smtClean="0"/>
              <a:t>その長方形を内包するように</a:t>
            </a:r>
            <a:r>
              <a:rPr lang="en-US" altLang="ja-JP" dirty="0" smtClean="0"/>
              <a:t>x(m)*x(m)</a:t>
            </a:r>
            <a:r>
              <a:rPr lang="ja-JP" altLang="en-US" dirty="0" smtClean="0"/>
              <a:t>の正方形を敷き詰める。</a:t>
            </a:r>
            <a:endParaRPr lang="en-US" altLang="ja-JP" dirty="0" smtClean="0"/>
          </a:p>
          <a:p>
            <a:r>
              <a:rPr lang="ja-JP" altLang="en-US" dirty="0" smtClean="0"/>
              <a:t>それぞれの正方形は対象者がいる</a:t>
            </a:r>
            <a:r>
              <a:rPr lang="ja-JP" altLang="en-US" dirty="0"/>
              <a:t>総</a:t>
            </a:r>
            <a:r>
              <a:rPr lang="ja-JP" altLang="en-US" dirty="0" smtClean="0"/>
              <a:t>時間や非対象者のいる総時間、カメラの有無など多くの情報を持つ。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マス目の</a:t>
            </a:r>
            <a:r>
              <a:rPr lang="ja-JP" altLang="en-US" dirty="0" smtClean="0"/>
              <a:t>様々な</a:t>
            </a:r>
            <a:r>
              <a:rPr kumimoji="1" lang="ja-JP" altLang="en-US" dirty="0" smtClean="0"/>
              <a:t>値を行列に対応させることで数理モデルを構成していく。</a:t>
            </a:r>
            <a:endParaRPr kumimoji="1" lang="en-US" altLang="ja-JP" dirty="0" smtClean="0"/>
          </a:p>
          <a:p>
            <a:r>
              <a:rPr lang="ja-JP" altLang="en-US" dirty="0" smtClean="0"/>
              <a:t>この地図と結びついている行列をフィールドと呼ぶ。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684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強い条件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マスの中は完璧に監視が行き届いている</a:t>
            </a:r>
            <a:endParaRPr kumimoji="1" lang="en-US" altLang="ja-JP" dirty="0" smtClean="0"/>
          </a:p>
          <a:p>
            <a:r>
              <a:rPr lang="ja-JP" altLang="en-US" dirty="0"/>
              <a:t>隣</a:t>
            </a:r>
            <a:r>
              <a:rPr lang="ja-JP" altLang="en-US" dirty="0" smtClean="0"/>
              <a:t>の</a:t>
            </a:r>
            <a:r>
              <a:rPr lang="ja-JP" altLang="en-US" dirty="0"/>
              <a:t>マス</a:t>
            </a:r>
            <a:r>
              <a:rPr lang="ja-JP" altLang="en-US" dirty="0" smtClean="0"/>
              <a:t>には絶対に干渉しない</a:t>
            </a:r>
            <a:endParaRPr lang="en-US" altLang="ja-JP" dirty="0" smtClean="0"/>
          </a:p>
          <a:p>
            <a:r>
              <a:rPr kumimoji="1" lang="ja-JP" altLang="en-US" dirty="0" smtClean="0"/>
              <a:t>二つのマスにまたがって存在するようなことは起こりえない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700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サービス有効範囲のモデル化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いる？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フィールドのマスの内、サービスが有効であるマスを１と表現する。</a:t>
            </a:r>
            <a:endParaRPr lang="en-US" altLang="ja-JP" dirty="0" smtClean="0"/>
          </a:p>
          <a:p>
            <a:r>
              <a:rPr kumimoji="1" lang="ja-JP" altLang="en-US" dirty="0" smtClean="0"/>
              <a:t>この行列を</a:t>
            </a:r>
            <a:r>
              <a:rPr lang="en-US" altLang="ja-JP" dirty="0"/>
              <a:t>F</a:t>
            </a:r>
            <a:r>
              <a:rPr kumimoji="1" lang="ja-JP" altLang="en-US" dirty="0" smtClean="0"/>
              <a:t>とする。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5158524" y="2264901"/>
          <a:ext cx="504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23851253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5998577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2938769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8590359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967980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31070654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27742043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44879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9945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36420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67282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368956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0574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0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カメラのモデル化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8918" y="3661712"/>
            <a:ext cx="108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Cn</a:t>
            </a:r>
            <a:r>
              <a:rPr kumimoji="1" lang="en-US" altLang="ja-JP" dirty="0" smtClean="0"/>
              <a:t>(t):=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xmlns="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957575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257953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7" r="-60339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7" r="-498319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7" r="-4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847" r="-3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847" r="-2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847" r="-10084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847" r="-1695" b="-5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0000" r="-60339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000" r="-498319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0000" r="-4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100000" r="-3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100000" r="-2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100000" r="-10084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100000" r="-1695" b="-3991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1695" r="-603390" b="-3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201695" r="-1695" b="-3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01695" r="-60339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98319" r="-60339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98319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502542" r="-60339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5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グループ化 10"/>
          <p:cNvGrpSpPr/>
          <p:nvPr/>
        </p:nvGrpSpPr>
        <p:grpSpPr>
          <a:xfrm>
            <a:off x="7244532" y="3429000"/>
            <a:ext cx="1713731" cy="835037"/>
            <a:chOff x="7244532" y="3429000"/>
            <a:chExt cx="1713731" cy="835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7244532" y="3682573"/>
                  <a:ext cx="1591056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𝑛𝑖𝑗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oMath>
                    </m:oMathPara>
                  </a14:m>
                  <a:endParaRPr kumimoji="1" lang="en-US" altLang="ja-JP" b="0" dirty="0" smtClean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4532" y="3682573"/>
                  <a:ext cx="1591056" cy="299313"/>
                </a:xfrm>
                <a:prstGeom prst="rect">
                  <a:avLst/>
                </a:prstGeom>
                <a:blipFill>
                  <a:blip r:embed="rId3"/>
                  <a:stretch>
                    <a:fillRect l="-4981" b="-265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左中かっこ 7"/>
            <p:cNvSpPr/>
            <p:nvPr/>
          </p:nvSpPr>
          <p:spPr>
            <a:xfrm>
              <a:off x="8234972" y="3429000"/>
              <a:ext cx="443164" cy="835037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553648" y="3497907"/>
              <a:ext cx="352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553648" y="3866127"/>
              <a:ext cx="40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8835588" y="2166842"/>
            <a:ext cx="2904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ここはプライバシデータ生成能力として，</a:t>
            </a:r>
            <a:r>
              <a:rPr lang="en-US" altLang="ja-JP" dirty="0" smtClean="0"/>
              <a:t>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と連続量にしてもよい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46560" y="4557212"/>
            <a:ext cx="4487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またカメラには撮影方向がある，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以降それを</a:t>
            </a:r>
            <a:r>
              <a:rPr lang="en-US" altLang="ja-JP" dirty="0" err="1" smtClean="0">
                <a:solidFill>
                  <a:srgbClr val="FF0000"/>
                </a:solidFill>
              </a:rPr>
              <a:t>up,down,right,left</a:t>
            </a:r>
            <a:r>
              <a:rPr lang="ja-JP" altLang="en-US" dirty="0" smtClean="0">
                <a:solidFill>
                  <a:srgbClr val="FF0000"/>
                </a:solidFill>
              </a:rPr>
              <a:t>と表記する．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カメラ方向</a:t>
            </a:r>
            <a:r>
              <a:rPr lang="en-US" altLang="ja-JP" dirty="0" err="1" smtClean="0">
                <a:solidFill>
                  <a:srgbClr val="FF0000"/>
                </a:solidFill>
              </a:rPr>
              <a:t>Cdn</a:t>
            </a:r>
            <a:r>
              <a:rPr lang="en-US" altLang="ja-JP" dirty="0" smtClean="0">
                <a:solidFill>
                  <a:srgbClr val="FF0000"/>
                </a:solidFill>
              </a:rPr>
              <a:t>(t)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を撮影方向に応じて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up</a:t>
            </a:r>
            <a:r>
              <a:rPr kumimoji="1" lang="en-US" altLang="ja-JP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down,right</a:t>
            </a:r>
            <a:r>
              <a:rPr kumimoji="1" lang="en-US" altLang="ja-JP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left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と設定する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RT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65503" y="2511552"/>
                <a:ext cx="6092819" cy="84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ja-JP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ja-JP" sz="4400" dirty="0" smtClean="0"/>
                  <a:t>:=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ja-JP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ja-JP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e>
                          <m:sub>
                            <m:r>
                              <a:rPr lang="en-US" altLang="ja-JP" sz="4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503" y="2511552"/>
                <a:ext cx="6092819" cy="844014"/>
              </a:xfrm>
              <a:prstGeom prst="rect">
                <a:avLst/>
              </a:prstGeom>
              <a:blipFill>
                <a:blip r:embed="rId2"/>
                <a:stretch>
                  <a:fillRect t="-12319" b="-275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8575611" y="1588222"/>
            <a:ext cx="290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行列の足し算は定義済み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60694" y="4354375"/>
            <a:ext cx="404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に属するカメラの数はほぼ</a:t>
            </a:r>
            <a:r>
              <a:rPr lang="en-US" altLang="ja-JP" dirty="0" smtClean="0"/>
              <a:t>1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53118" y="3375443"/>
            <a:ext cx="404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Cn:n</a:t>
            </a:r>
            <a:r>
              <a:rPr lang="ja-JP" altLang="en-US" dirty="0" smtClean="0"/>
              <a:t>番目の</a:t>
            </a:r>
            <a:r>
              <a:rPr lang="en-US" altLang="ja-JP" dirty="0" smtClean="0"/>
              <a:t>VSS</a:t>
            </a:r>
            <a:r>
              <a:rPr lang="ja-JP" altLang="en-US" dirty="0" smtClean="0"/>
              <a:t>に属するカメラ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7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600</Words>
  <Application>Microsoft Office PowerPoint</Application>
  <PresentationFormat>ワイド画面</PresentationFormat>
  <Paragraphs>245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HGPｺﾞｼｯｸM</vt:lpstr>
      <vt:lpstr>游ゴシック</vt:lpstr>
      <vt:lpstr>游ゴシック Light</vt:lpstr>
      <vt:lpstr>Arial</vt:lpstr>
      <vt:lpstr>Cambria Math</vt:lpstr>
      <vt:lpstr>Times New Roman</vt:lpstr>
      <vt:lpstr>Wingdings</vt:lpstr>
      <vt:lpstr>Office テーマ</vt:lpstr>
      <vt:lpstr>数理モデルv5</vt:lpstr>
      <vt:lpstr>PowerPoint プレゼンテーション</vt:lpstr>
      <vt:lpstr>PowerPoint プレゼンテーション</vt:lpstr>
      <vt:lpstr>PowerPoint プレゼンテーション</vt:lpstr>
      <vt:lpstr>フィールドのモデル化</vt:lpstr>
      <vt:lpstr>強い条件</vt:lpstr>
      <vt:lpstr>サービス有効範囲のモデル化(いる？)</vt:lpstr>
      <vt:lpstr>カメラのモデル化</vt:lpstr>
      <vt:lpstr>RTのモデル化</vt:lpstr>
      <vt:lpstr>VSS情報提供サーバ(RT)のモデル化</vt:lpstr>
      <vt:lpstr>対象者(Positive)のモデル化</vt:lpstr>
      <vt:lpstr>対象者(Positive)のモデル化</vt:lpstr>
      <vt:lpstr>対象者(Positive)のモデル化</vt:lpstr>
      <vt:lpstr>瞬間的な計算量(RTin量)のモデル化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数理モデルv5</dc:title>
  <dc:creator>tamura</dc:creator>
  <cp:lastModifiedBy>田村 崚</cp:lastModifiedBy>
  <cp:revision>12</cp:revision>
  <dcterms:created xsi:type="dcterms:W3CDTF">2019-02-14T07:56:51Z</dcterms:created>
  <dcterms:modified xsi:type="dcterms:W3CDTF">2019-02-20T20:13:52Z</dcterms:modified>
</cp:coreProperties>
</file>