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304" r:id="rId3"/>
    <p:sldId id="267" r:id="rId4"/>
    <p:sldId id="331" r:id="rId5"/>
    <p:sldId id="313" r:id="rId6"/>
    <p:sldId id="271" r:id="rId7"/>
    <p:sldId id="312" r:id="rId8"/>
    <p:sldId id="288" r:id="rId9"/>
    <p:sldId id="320" r:id="rId10"/>
    <p:sldId id="314" r:id="rId11"/>
    <p:sldId id="283" r:id="rId12"/>
    <p:sldId id="289" r:id="rId13"/>
    <p:sldId id="291" r:id="rId14"/>
    <p:sldId id="292" r:id="rId15"/>
    <p:sldId id="270" r:id="rId16"/>
    <p:sldId id="315" r:id="rId17"/>
    <p:sldId id="311" r:id="rId18"/>
    <p:sldId id="287" r:id="rId19"/>
    <p:sldId id="316" r:id="rId20"/>
    <p:sldId id="319" r:id="rId21"/>
    <p:sldId id="317" r:id="rId22"/>
    <p:sldId id="318" r:id="rId23"/>
    <p:sldId id="327" r:id="rId24"/>
    <p:sldId id="297" r:id="rId25"/>
    <p:sldId id="298" r:id="rId26"/>
    <p:sldId id="305" r:id="rId27"/>
    <p:sldId id="294" r:id="rId28"/>
    <p:sldId id="299" r:id="rId29"/>
    <p:sldId id="269" r:id="rId30"/>
    <p:sldId id="286" r:id="rId31"/>
    <p:sldId id="300" r:id="rId32"/>
    <p:sldId id="329" r:id="rId33"/>
    <p:sldId id="275" r:id="rId34"/>
    <p:sldId id="259" r:id="rId35"/>
    <p:sldId id="261" r:id="rId36"/>
    <p:sldId id="263" r:id="rId37"/>
    <p:sldId id="296" r:id="rId38"/>
    <p:sldId id="266" r:id="rId39"/>
    <p:sldId id="280" r:id="rId40"/>
    <p:sldId id="268" r:id="rId41"/>
    <p:sldId id="272" r:id="rId42"/>
    <p:sldId id="282" r:id="rId43"/>
    <p:sldId id="295" r:id="rId44"/>
    <p:sldId id="281" r:id="rId45"/>
    <p:sldId id="285" r:id="rId46"/>
    <p:sldId id="309" r:id="rId47"/>
    <p:sldId id="273" r:id="rId48"/>
    <p:sldId id="328" r:id="rId49"/>
    <p:sldId id="321" r:id="rId50"/>
    <p:sldId id="322" r:id="rId51"/>
    <p:sldId id="323" r:id="rId52"/>
    <p:sldId id="324" r:id="rId53"/>
    <p:sldId id="325" r:id="rId54"/>
    <p:sldId id="326" r:id="rId5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FBF"/>
    <a:srgbClr val="FF6199"/>
    <a:srgbClr val="E1EEF3"/>
    <a:srgbClr val="EEDFF7"/>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05" autoAdjust="0"/>
    <p:restoredTop sz="84554" autoAdjust="0"/>
  </p:normalViewPr>
  <p:slideViewPr>
    <p:cSldViewPr snapToGrid="0">
      <p:cViewPr varScale="1">
        <p:scale>
          <a:sx n="75" d="100"/>
          <a:sy n="75" d="100"/>
        </p:scale>
        <p:origin x="756" y="6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52" d="100"/>
          <a:sy n="52" d="100"/>
        </p:scale>
        <p:origin x="-284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75B6E-FBDE-496F-92F6-F1E529FE7672}" type="datetimeFigureOut">
              <a:rPr kumimoji="1" lang="ja-JP" altLang="en-US" smtClean="0"/>
              <a:t>2019/3/5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E0A20F-C163-4C26-8BC7-886C7D7D7348}" type="slidenum">
              <a:rPr kumimoji="1" lang="ja-JP" altLang="en-US" smtClean="0"/>
              <a:t>‹#›</a:t>
            </a:fld>
            <a:endParaRPr kumimoji="1" lang="ja-JP" altLang="en-US"/>
          </a:p>
        </p:txBody>
      </p:sp>
    </p:spTree>
    <p:extLst>
      <p:ext uri="{BB962C8B-B14F-4D97-AF65-F5344CB8AC3E}">
        <p14:creationId xmlns:p14="http://schemas.microsoft.com/office/powerpoint/2010/main" val="201709503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述べてから</a:t>
            </a:r>
            <a:r>
              <a:rPr kumimoji="1" lang="en-US" altLang="ja-JP" dirty="0" smtClean="0"/>
              <a:t>2</a:t>
            </a:r>
            <a:r>
              <a:rPr kumimoji="1" lang="ja-JP" altLang="en-US" dirty="0" err="1" smtClean="0"/>
              <a:t>つの</a:t>
            </a:r>
            <a:r>
              <a:rPr kumimoji="1" lang="ja-JP" altLang="en-US" dirty="0" smtClean="0"/>
              <a:t>実験を行った結果を示す</a:t>
            </a:r>
            <a:endParaRPr kumimoji="1" lang="ja-JP" altLang="en-US" dirty="0"/>
          </a:p>
        </p:txBody>
      </p:sp>
      <p:sp>
        <p:nvSpPr>
          <p:cNvPr id="4" name="スライド番号プレースホルダー 3"/>
          <p:cNvSpPr>
            <a:spLocks noGrp="1"/>
          </p:cNvSpPr>
          <p:nvPr>
            <p:ph type="sldNum" sz="quarter" idx="10"/>
          </p:nvPr>
        </p:nvSpPr>
        <p:spPr/>
        <p:txBody>
          <a:bodyPr/>
          <a:lstStyle/>
          <a:p>
            <a:fld id="{02E0A20F-C163-4C26-8BC7-886C7D7D7348}" type="slidenum">
              <a:rPr kumimoji="1" lang="ja-JP" altLang="en-US" smtClean="0"/>
              <a:t>2</a:t>
            </a:fld>
            <a:endParaRPr kumimoji="1" lang="ja-JP" altLang="en-US"/>
          </a:p>
        </p:txBody>
      </p:sp>
    </p:spTree>
    <p:extLst>
      <p:ext uri="{BB962C8B-B14F-4D97-AF65-F5344CB8AC3E}">
        <p14:creationId xmlns:p14="http://schemas.microsoft.com/office/powerpoint/2010/main" val="3604772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サンプリング周期を</a:t>
            </a:r>
            <a:r>
              <a:rPr kumimoji="1" lang="en-US" altLang="ja-JP" dirty="0" smtClean="0"/>
              <a:t>S</a:t>
            </a:r>
            <a:r>
              <a:rPr kumimoji="1" lang="ja-JP" altLang="en-US" dirty="0" smtClean="0"/>
              <a:t>とおくと</a:t>
            </a:r>
            <a:r>
              <a:rPr kumimoji="1" lang="en-US" altLang="ja-JP" dirty="0" smtClean="0"/>
              <a:t>N-S</a:t>
            </a:r>
            <a:r>
              <a:rPr kumimoji="1" lang="ja-JP" altLang="en-US" dirty="0" smtClean="0"/>
              <a:t>個の特徴量が得られる</a:t>
            </a:r>
            <a:endParaRPr kumimoji="1" lang="ja-JP" altLang="en-US" dirty="0"/>
          </a:p>
        </p:txBody>
      </p:sp>
      <p:sp>
        <p:nvSpPr>
          <p:cNvPr id="4" name="スライド番号プレースホルダー 3"/>
          <p:cNvSpPr>
            <a:spLocks noGrp="1"/>
          </p:cNvSpPr>
          <p:nvPr>
            <p:ph type="sldNum" sz="quarter" idx="10"/>
          </p:nvPr>
        </p:nvSpPr>
        <p:spPr/>
        <p:txBody>
          <a:bodyPr/>
          <a:lstStyle/>
          <a:p>
            <a:fld id="{02E0A20F-C163-4C26-8BC7-886C7D7D7348}" type="slidenum">
              <a:rPr kumimoji="1" lang="ja-JP" altLang="en-US" smtClean="0"/>
              <a:t>13</a:t>
            </a:fld>
            <a:endParaRPr kumimoji="1" lang="ja-JP" altLang="en-US"/>
          </a:p>
        </p:txBody>
      </p:sp>
    </p:spTree>
    <p:extLst>
      <p:ext uri="{BB962C8B-B14F-4D97-AF65-F5344CB8AC3E}">
        <p14:creationId xmlns:p14="http://schemas.microsoft.com/office/powerpoint/2010/main" val="2781172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2E0A20F-C163-4C26-8BC7-886C7D7D7348}" type="slidenum">
              <a:rPr kumimoji="1" lang="ja-JP" altLang="en-US" smtClean="0"/>
              <a:t>14</a:t>
            </a:fld>
            <a:endParaRPr kumimoji="1" lang="ja-JP" altLang="en-US"/>
          </a:p>
        </p:txBody>
      </p:sp>
    </p:spTree>
    <p:extLst>
      <p:ext uri="{BB962C8B-B14F-4D97-AF65-F5344CB8AC3E}">
        <p14:creationId xmlns:p14="http://schemas.microsoft.com/office/powerpoint/2010/main" val="2781172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時刻ドリフトを用いた</a:t>
            </a:r>
            <a:r>
              <a:rPr kumimoji="1" lang="en-US" altLang="ja-JP" dirty="0" smtClean="0"/>
              <a:t>20</a:t>
            </a:r>
            <a:r>
              <a:rPr kumimoji="1" lang="ja-JP" altLang="en-US" dirty="0" smtClean="0"/>
              <a:t>台の</a:t>
            </a:r>
            <a:r>
              <a:rPr kumimoji="1" lang="en-US" altLang="ja-JP" dirty="0" smtClean="0"/>
              <a:t>Raspberry Pi 3</a:t>
            </a:r>
            <a:r>
              <a:rPr kumimoji="1" lang="ja-JP" altLang="en-US" dirty="0" err="1" smtClean="0"/>
              <a:t>の識</a:t>
            </a:r>
            <a:r>
              <a:rPr kumimoji="1" lang="ja-JP" altLang="en-US" dirty="0" smtClean="0"/>
              <a:t>別</a:t>
            </a:r>
          </a:p>
          <a:p>
            <a:r>
              <a:rPr kumimoji="1" lang="ja-JP" altLang="en-US" dirty="0" smtClean="0"/>
              <a:t>サンプリング周期を変化させて識別の正解率を算出</a:t>
            </a:r>
          </a:p>
          <a:p>
            <a:endParaRPr kumimoji="1" lang="en-US" altLang="ja-JP" dirty="0" smtClean="0"/>
          </a:p>
          <a:p>
            <a:r>
              <a:rPr kumimoji="1" lang="ja-JP" altLang="en-US" dirty="0" smtClean="0"/>
              <a:t>限界が見えてきた</a:t>
            </a:r>
            <a:endParaRPr kumimoji="1" lang="en-US" altLang="ja-JP" dirty="0" smtClean="0"/>
          </a:p>
          <a:p>
            <a:r>
              <a:rPr kumimoji="1" lang="ja-JP" altLang="en-US" dirty="0" smtClean="0"/>
              <a:t>非線形な動きをする、なぜ</a:t>
            </a:r>
            <a:r>
              <a:rPr kumimoji="1" lang="ja-JP" altLang="en-US" dirty="0" smtClean="0"/>
              <a:t>か</a:t>
            </a:r>
            <a:endParaRPr kumimoji="1" lang="en-US" altLang="ja-JP" dirty="0" smtClean="0"/>
          </a:p>
          <a:p>
            <a:endParaRPr kumimoji="1" lang="en-US" altLang="ja-JP" dirty="0" smtClean="0"/>
          </a:p>
          <a:p>
            <a:r>
              <a:rPr kumimoji="1" lang="ja-JP" altLang="en-US" dirty="0" smtClean="0"/>
              <a:t>単調増加</a:t>
            </a:r>
            <a:r>
              <a:rPr kumimoji="1" lang="en-US" altLang="ja-JP" dirty="0" smtClean="0"/>
              <a:t>: 5, 1</a:t>
            </a:r>
            <a:r>
              <a:rPr kumimoji="1" lang="ja-JP" altLang="en-US" dirty="0" smtClean="0"/>
              <a:t>回落ちる</a:t>
            </a:r>
            <a:r>
              <a:rPr kumimoji="1" lang="en-US" altLang="ja-JP" dirty="0" smtClean="0"/>
              <a:t>: 2, </a:t>
            </a:r>
            <a:r>
              <a:rPr kumimoji="1" lang="ja-JP" altLang="en-US" dirty="0" smtClean="0"/>
              <a:t>極端に落ちる</a:t>
            </a:r>
            <a:r>
              <a:rPr kumimoji="1" lang="en-US" altLang="ja-JP" dirty="0" smtClean="0"/>
              <a:t>: 13</a:t>
            </a:r>
            <a:endParaRPr kumimoji="1" lang="ja-JP" altLang="en-US" dirty="0"/>
          </a:p>
        </p:txBody>
      </p:sp>
      <p:sp>
        <p:nvSpPr>
          <p:cNvPr id="4" name="スライド番号プレースホルダー 3"/>
          <p:cNvSpPr>
            <a:spLocks noGrp="1"/>
          </p:cNvSpPr>
          <p:nvPr>
            <p:ph type="sldNum" sz="quarter" idx="10"/>
          </p:nvPr>
        </p:nvSpPr>
        <p:spPr/>
        <p:txBody>
          <a:bodyPr/>
          <a:lstStyle/>
          <a:p>
            <a:fld id="{02E0A20F-C163-4C26-8BC7-886C7D7D7348}" type="slidenum">
              <a:rPr kumimoji="1" lang="ja-JP" altLang="en-US" smtClean="0"/>
              <a:t>15</a:t>
            </a:fld>
            <a:endParaRPr kumimoji="1" lang="ja-JP" altLang="en-US"/>
          </a:p>
        </p:txBody>
      </p:sp>
    </p:spTree>
    <p:extLst>
      <p:ext uri="{BB962C8B-B14F-4D97-AF65-F5344CB8AC3E}">
        <p14:creationId xmlns:p14="http://schemas.microsoft.com/office/powerpoint/2010/main" val="4278958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時刻ドリフトが類似した機器を誤って判定していると考えられる</a:t>
            </a:r>
            <a:endParaRPr kumimoji="1" lang="ja-JP" altLang="en-US" dirty="0"/>
          </a:p>
        </p:txBody>
      </p:sp>
      <p:sp>
        <p:nvSpPr>
          <p:cNvPr id="4" name="スライド番号プレースホルダー 3"/>
          <p:cNvSpPr>
            <a:spLocks noGrp="1"/>
          </p:cNvSpPr>
          <p:nvPr>
            <p:ph type="sldNum" sz="quarter" idx="10"/>
          </p:nvPr>
        </p:nvSpPr>
        <p:spPr/>
        <p:txBody>
          <a:bodyPr/>
          <a:lstStyle/>
          <a:p>
            <a:fld id="{02E0A20F-C163-4C26-8BC7-886C7D7D7348}" type="slidenum">
              <a:rPr kumimoji="1" lang="ja-JP" altLang="en-US" smtClean="0"/>
              <a:t>17</a:t>
            </a:fld>
            <a:endParaRPr kumimoji="1" lang="ja-JP" altLang="en-US"/>
          </a:p>
        </p:txBody>
      </p:sp>
    </p:spTree>
    <p:extLst>
      <p:ext uri="{BB962C8B-B14F-4D97-AF65-F5344CB8AC3E}">
        <p14:creationId xmlns:p14="http://schemas.microsoft.com/office/powerpoint/2010/main" val="644585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識別実験において</a:t>
            </a:r>
            <a:endParaRPr kumimoji="1" lang="ja-JP" altLang="en-US" dirty="0"/>
          </a:p>
        </p:txBody>
      </p:sp>
      <p:sp>
        <p:nvSpPr>
          <p:cNvPr id="4" name="スライド番号プレースホルダー 3"/>
          <p:cNvSpPr>
            <a:spLocks noGrp="1"/>
          </p:cNvSpPr>
          <p:nvPr>
            <p:ph type="sldNum" sz="quarter" idx="10"/>
          </p:nvPr>
        </p:nvSpPr>
        <p:spPr/>
        <p:txBody>
          <a:bodyPr/>
          <a:lstStyle/>
          <a:p>
            <a:fld id="{02E0A20F-C163-4C26-8BC7-886C7D7D7348}" type="slidenum">
              <a:rPr kumimoji="1" lang="ja-JP" altLang="en-US" smtClean="0"/>
              <a:t>19</a:t>
            </a:fld>
            <a:endParaRPr kumimoji="1" lang="ja-JP" altLang="en-US"/>
          </a:p>
        </p:txBody>
      </p:sp>
    </p:spTree>
    <p:extLst>
      <p:ext uri="{BB962C8B-B14F-4D97-AF65-F5344CB8AC3E}">
        <p14:creationId xmlns:p14="http://schemas.microsoft.com/office/powerpoint/2010/main" val="3864630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他人受入率と本人拒否率</a:t>
            </a:r>
            <a:endParaRPr kumimoji="1" lang="ja-JP" altLang="en-US" dirty="0"/>
          </a:p>
        </p:txBody>
      </p:sp>
      <p:sp>
        <p:nvSpPr>
          <p:cNvPr id="4" name="スライド番号プレースホルダー 3"/>
          <p:cNvSpPr>
            <a:spLocks noGrp="1"/>
          </p:cNvSpPr>
          <p:nvPr>
            <p:ph type="sldNum" sz="quarter" idx="10"/>
          </p:nvPr>
        </p:nvSpPr>
        <p:spPr/>
        <p:txBody>
          <a:bodyPr/>
          <a:lstStyle/>
          <a:p>
            <a:fld id="{02E0A20F-C163-4C26-8BC7-886C7D7D7348}" type="slidenum">
              <a:rPr kumimoji="1" lang="ja-JP" altLang="en-US" smtClean="0"/>
              <a:t>20</a:t>
            </a:fld>
            <a:endParaRPr kumimoji="1" lang="ja-JP" altLang="en-US"/>
          </a:p>
        </p:txBody>
      </p:sp>
    </p:spTree>
    <p:extLst>
      <p:ext uri="{BB962C8B-B14F-4D97-AF65-F5344CB8AC3E}">
        <p14:creationId xmlns:p14="http://schemas.microsoft.com/office/powerpoint/2010/main" val="2107790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言ったことを繰り返す感じ</a:t>
            </a:r>
            <a:r>
              <a:rPr kumimoji="1" lang="ja-JP" altLang="en-US" dirty="0" smtClean="0"/>
              <a:t>で</a:t>
            </a:r>
            <a:endParaRPr kumimoji="1" lang="en-US" altLang="ja-JP" dirty="0" smtClean="0"/>
          </a:p>
          <a:p>
            <a:r>
              <a:rPr kumimoji="1" lang="ja-JP" altLang="en-US" dirty="0" smtClean="0"/>
              <a:t>先の課題を踏まえて改善を図る</a:t>
            </a:r>
            <a:endParaRPr kumimoji="1" lang="ja-JP" altLang="en-US" dirty="0"/>
          </a:p>
        </p:txBody>
      </p:sp>
      <p:sp>
        <p:nvSpPr>
          <p:cNvPr id="4" name="スライド番号プレースホルダー 3"/>
          <p:cNvSpPr>
            <a:spLocks noGrp="1"/>
          </p:cNvSpPr>
          <p:nvPr>
            <p:ph type="sldNum" sz="quarter" idx="10"/>
          </p:nvPr>
        </p:nvSpPr>
        <p:spPr/>
        <p:txBody>
          <a:bodyPr/>
          <a:lstStyle/>
          <a:p>
            <a:fld id="{02E0A20F-C163-4C26-8BC7-886C7D7D7348}" type="slidenum">
              <a:rPr kumimoji="1" lang="ja-JP" altLang="en-US" smtClean="0"/>
              <a:t>21</a:t>
            </a:fld>
            <a:endParaRPr kumimoji="1" lang="ja-JP" altLang="en-US"/>
          </a:p>
        </p:txBody>
      </p:sp>
    </p:spTree>
    <p:extLst>
      <p:ext uri="{BB962C8B-B14F-4D97-AF65-F5344CB8AC3E}">
        <p14:creationId xmlns:p14="http://schemas.microsoft.com/office/powerpoint/2010/main" val="3135922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オープン化しなかったらどうなるか</a:t>
            </a:r>
          </a:p>
          <a:p>
            <a:r>
              <a:rPr kumimoji="1" lang="ja-JP" altLang="en-US" dirty="0" smtClean="0"/>
              <a:t>サービスごとに機器用意すると限定的</a:t>
            </a:r>
            <a:endParaRPr kumimoji="1" lang="en-US" altLang="ja-JP" dirty="0" smtClean="0"/>
          </a:p>
          <a:p>
            <a:r>
              <a:rPr kumimoji="1" lang="ja-JP" altLang="en-US" dirty="0" smtClean="0"/>
              <a:t>（見守り用カメラ、防犯用カメラ）</a:t>
            </a:r>
          </a:p>
          <a:p>
            <a:r>
              <a:rPr kumimoji="1" lang="ja-JP" altLang="en-US" dirty="0" smtClean="0"/>
              <a:t>オープン化することで発展が進む</a:t>
            </a:r>
            <a:endParaRPr kumimoji="1" lang="ja-JP" altLang="en-US" dirty="0"/>
          </a:p>
        </p:txBody>
      </p:sp>
      <p:sp>
        <p:nvSpPr>
          <p:cNvPr id="4" name="スライド番号プレースホルダー 3"/>
          <p:cNvSpPr>
            <a:spLocks noGrp="1"/>
          </p:cNvSpPr>
          <p:nvPr>
            <p:ph type="sldNum" sz="quarter" idx="10"/>
          </p:nvPr>
        </p:nvSpPr>
        <p:spPr/>
        <p:txBody>
          <a:bodyPr/>
          <a:lstStyle/>
          <a:p>
            <a:fld id="{02E0A20F-C163-4C26-8BC7-886C7D7D7348}" type="slidenum">
              <a:rPr kumimoji="1" lang="ja-JP" altLang="en-US" smtClean="0"/>
              <a:t>24</a:t>
            </a:fld>
            <a:endParaRPr kumimoji="1" lang="ja-JP" altLang="en-US"/>
          </a:p>
        </p:txBody>
      </p:sp>
    </p:spTree>
    <p:extLst>
      <p:ext uri="{BB962C8B-B14F-4D97-AF65-F5344CB8AC3E}">
        <p14:creationId xmlns:p14="http://schemas.microsoft.com/office/powerpoint/2010/main" val="2562662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性能が限定されている、量が多い→証明</a:t>
            </a:r>
            <a:r>
              <a:rPr kumimoji="1" lang="ja-JP" altLang="en-US" dirty="0" err="1" smtClean="0"/>
              <a:t>書入れるの</a:t>
            </a:r>
            <a:r>
              <a:rPr kumimoji="1" lang="ja-JP" altLang="en-US" dirty="0" smtClean="0"/>
              <a:t>大変</a:t>
            </a:r>
            <a:endParaRPr kumimoji="1" lang="en-US" altLang="ja-JP" dirty="0" smtClean="0"/>
          </a:p>
          <a:p>
            <a:r>
              <a:rPr kumimoji="1" lang="ja-JP" altLang="en-US" dirty="0" smtClean="0"/>
              <a:t>電子鍵が流出するとなりすましを区別できない</a:t>
            </a:r>
            <a:endParaRPr kumimoji="1" lang="ja-JP" altLang="en-US" dirty="0"/>
          </a:p>
        </p:txBody>
      </p:sp>
      <p:sp>
        <p:nvSpPr>
          <p:cNvPr id="4" name="スライド番号プレースホルダー 3"/>
          <p:cNvSpPr>
            <a:spLocks noGrp="1"/>
          </p:cNvSpPr>
          <p:nvPr>
            <p:ph type="sldNum" sz="quarter" idx="10"/>
          </p:nvPr>
        </p:nvSpPr>
        <p:spPr/>
        <p:txBody>
          <a:bodyPr/>
          <a:lstStyle/>
          <a:p>
            <a:fld id="{02E0A20F-C163-4C26-8BC7-886C7D7D7348}" type="slidenum">
              <a:rPr kumimoji="1" lang="ja-JP" altLang="en-US" smtClean="0"/>
              <a:t>25</a:t>
            </a:fld>
            <a:endParaRPr kumimoji="1" lang="ja-JP" altLang="en-US"/>
          </a:p>
        </p:txBody>
      </p:sp>
    </p:spTree>
    <p:extLst>
      <p:ext uri="{BB962C8B-B14F-4D97-AF65-F5344CB8AC3E}">
        <p14:creationId xmlns:p14="http://schemas.microsoft.com/office/powerpoint/2010/main" val="180867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半導体製品は温度影響を受けやすい</a:t>
            </a:r>
            <a:endParaRPr kumimoji="1" lang="en-US" altLang="ja-JP" dirty="0" smtClean="0"/>
          </a:p>
          <a:p>
            <a:r>
              <a:rPr kumimoji="1" lang="ja-JP" altLang="en-US" dirty="0" smtClean="0"/>
              <a:t>圧力センサは周囲の温度に気を付ける必要がある</a:t>
            </a:r>
            <a:endParaRPr kumimoji="1" lang="en-US" altLang="ja-JP" dirty="0" smtClean="0"/>
          </a:p>
          <a:p>
            <a:endParaRPr kumimoji="1" lang="en-US" altLang="ja-JP" dirty="0" smtClean="0"/>
          </a:p>
          <a:p>
            <a:r>
              <a:rPr kumimoji="1" lang="ja-JP" altLang="en-US" dirty="0" smtClean="0"/>
              <a:t>実験加える</a:t>
            </a:r>
            <a:endParaRPr kumimoji="1" lang="ja-JP" altLang="en-US" dirty="0"/>
          </a:p>
        </p:txBody>
      </p:sp>
      <p:sp>
        <p:nvSpPr>
          <p:cNvPr id="4" name="スライド番号プレースホルダー 3"/>
          <p:cNvSpPr>
            <a:spLocks noGrp="1"/>
          </p:cNvSpPr>
          <p:nvPr>
            <p:ph type="sldNum" sz="quarter" idx="10"/>
          </p:nvPr>
        </p:nvSpPr>
        <p:spPr/>
        <p:txBody>
          <a:bodyPr/>
          <a:lstStyle/>
          <a:p>
            <a:fld id="{02E0A20F-C163-4C26-8BC7-886C7D7D7348}" type="slidenum">
              <a:rPr kumimoji="1" lang="ja-JP" altLang="en-US" smtClean="0"/>
              <a:t>33</a:t>
            </a:fld>
            <a:endParaRPr kumimoji="1" lang="ja-JP" altLang="en-US"/>
          </a:p>
        </p:txBody>
      </p:sp>
    </p:spTree>
    <p:extLst>
      <p:ext uri="{BB962C8B-B14F-4D97-AF65-F5344CB8AC3E}">
        <p14:creationId xmlns:p14="http://schemas.microsoft.com/office/powerpoint/2010/main" val="877716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具体的には</a:t>
            </a:r>
            <a:r>
              <a:rPr kumimoji="1" lang="en-US" altLang="ja-JP" dirty="0" err="1" smtClean="0"/>
              <a:t>IoT</a:t>
            </a:r>
            <a:r>
              <a:rPr kumimoji="1" lang="ja-JP" altLang="en-US" dirty="0" smtClean="0"/>
              <a:t>機器を用いるサービスに対して機器をすり替えるなりすまし攻撃というものへのリスクですね</a:t>
            </a:r>
            <a:endParaRPr kumimoji="1" lang="ja-JP" altLang="en-US" dirty="0"/>
          </a:p>
        </p:txBody>
      </p:sp>
      <p:sp>
        <p:nvSpPr>
          <p:cNvPr id="4" name="スライド番号プレースホルダー 3"/>
          <p:cNvSpPr>
            <a:spLocks noGrp="1"/>
          </p:cNvSpPr>
          <p:nvPr>
            <p:ph type="sldNum" sz="quarter" idx="10"/>
          </p:nvPr>
        </p:nvSpPr>
        <p:spPr/>
        <p:txBody>
          <a:bodyPr/>
          <a:lstStyle/>
          <a:p>
            <a:fld id="{02E0A20F-C163-4C26-8BC7-886C7D7D7348}" type="slidenum">
              <a:rPr kumimoji="1" lang="ja-JP" altLang="en-US" smtClean="0"/>
              <a:t>3</a:t>
            </a:fld>
            <a:endParaRPr kumimoji="1" lang="ja-JP" altLang="en-US"/>
          </a:p>
        </p:txBody>
      </p:sp>
    </p:spTree>
    <p:extLst>
      <p:ext uri="{BB962C8B-B14F-4D97-AF65-F5344CB8AC3E}">
        <p14:creationId xmlns:p14="http://schemas.microsoft.com/office/powerpoint/2010/main" val="7676553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短期間では現れなかったゆらぎ</a:t>
            </a:r>
            <a:endParaRPr kumimoji="1" lang="ja-JP" altLang="en-US" dirty="0"/>
          </a:p>
        </p:txBody>
      </p:sp>
      <p:sp>
        <p:nvSpPr>
          <p:cNvPr id="4" name="スライド番号プレースホルダー 3"/>
          <p:cNvSpPr>
            <a:spLocks noGrp="1"/>
          </p:cNvSpPr>
          <p:nvPr>
            <p:ph type="sldNum" sz="quarter" idx="10"/>
          </p:nvPr>
        </p:nvSpPr>
        <p:spPr/>
        <p:txBody>
          <a:bodyPr/>
          <a:lstStyle/>
          <a:p>
            <a:fld id="{02E0A20F-C163-4C26-8BC7-886C7D7D7348}" type="slidenum">
              <a:rPr kumimoji="1" lang="ja-JP" altLang="en-US" smtClean="0"/>
              <a:t>35</a:t>
            </a:fld>
            <a:endParaRPr kumimoji="1" lang="ja-JP" altLang="en-US"/>
          </a:p>
        </p:txBody>
      </p:sp>
    </p:spTree>
    <p:extLst>
      <p:ext uri="{BB962C8B-B14F-4D97-AF65-F5344CB8AC3E}">
        <p14:creationId xmlns:p14="http://schemas.microsoft.com/office/powerpoint/2010/main" val="3394175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外れ値（同時刻）・揺れ・</a:t>
            </a:r>
            <a:endParaRPr kumimoji="1" lang="en-US" altLang="ja-JP" dirty="0" smtClean="0"/>
          </a:p>
          <a:p>
            <a:endParaRPr kumimoji="1" lang="en-US" altLang="ja-JP" dirty="0" smtClean="0"/>
          </a:p>
          <a:p>
            <a:r>
              <a:rPr kumimoji="1" lang="ja-JP" altLang="en-US" dirty="0" smtClean="0"/>
              <a:t>外れ値を抜いたドリフト量グラフ</a:t>
            </a:r>
            <a:endParaRPr kumimoji="1" lang="ja-JP" altLang="en-US" dirty="0"/>
          </a:p>
        </p:txBody>
      </p:sp>
      <p:sp>
        <p:nvSpPr>
          <p:cNvPr id="4" name="スライド番号プレースホルダー 3"/>
          <p:cNvSpPr>
            <a:spLocks noGrp="1"/>
          </p:cNvSpPr>
          <p:nvPr>
            <p:ph type="sldNum" sz="quarter" idx="10"/>
          </p:nvPr>
        </p:nvSpPr>
        <p:spPr/>
        <p:txBody>
          <a:bodyPr/>
          <a:lstStyle/>
          <a:p>
            <a:fld id="{02E0A20F-C163-4C26-8BC7-886C7D7D7348}" type="slidenum">
              <a:rPr kumimoji="1" lang="ja-JP" altLang="en-US" smtClean="0"/>
              <a:t>36</a:t>
            </a:fld>
            <a:endParaRPr kumimoji="1" lang="ja-JP" altLang="en-US"/>
          </a:p>
        </p:txBody>
      </p:sp>
    </p:spTree>
    <p:extLst>
      <p:ext uri="{BB962C8B-B14F-4D97-AF65-F5344CB8AC3E}">
        <p14:creationId xmlns:p14="http://schemas.microsoft.com/office/powerpoint/2010/main" val="9179456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外れ値を抜いたドリフト量グラフ</a:t>
            </a:r>
            <a:endParaRPr kumimoji="1" lang="ja-JP" altLang="en-US" dirty="0"/>
          </a:p>
        </p:txBody>
      </p:sp>
      <p:sp>
        <p:nvSpPr>
          <p:cNvPr id="4" name="スライド番号プレースホルダー 3"/>
          <p:cNvSpPr>
            <a:spLocks noGrp="1"/>
          </p:cNvSpPr>
          <p:nvPr>
            <p:ph type="sldNum" sz="quarter" idx="10"/>
          </p:nvPr>
        </p:nvSpPr>
        <p:spPr/>
        <p:txBody>
          <a:bodyPr/>
          <a:lstStyle/>
          <a:p>
            <a:fld id="{02E0A20F-C163-4C26-8BC7-886C7D7D7348}" type="slidenum">
              <a:rPr kumimoji="1" lang="ja-JP" altLang="en-US" smtClean="0"/>
              <a:t>37</a:t>
            </a:fld>
            <a:endParaRPr kumimoji="1" lang="ja-JP" altLang="en-US"/>
          </a:p>
        </p:txBody>
      </p:sp>
    </p:spTree>
    <p:extLst>
      <p:ext uri="{BB962C8B-B14F-4D97-AF65-F5344CB8AC3E}">
        <p14:creationId xmlns:p14="http://schemas.microsoft.com/office/powerpoint/2010/main" val="917945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誤差のフィルタします</a:t>
            </a:r>
            <a:endParaRPr kumimoji="1" lang="en-US" altLang="ja-JP" dirty="0" smtClean="0"/>
          </a:p>
          <a:p>
            <a:r>
              <a:rPr kumimoji="1" lang="ja-JP" altLang="en-US" dirty="0" smtClean="0"/>
              <a:t>誤差はこれくらい</a:t>
            </a:r>
            <a:endParaRPr kumimoji="1" lang="en-US" altLang="ja-JP" dirty="0" smtClean="0"/>
          </a:p>
          <a:p>
            <a:r>
              <a:rPr kumimoji="1" lang="ja-JP" altLang="en-US" dirty="0" smtClean="0"/>
              <a:t>箱は</a:t>
            </a:r>
            <a:r>
              <a:rPr kumimoji="1" lang="en-US" altLang="ja-JP" dirty="0" smtClean="0"/>
              <a:t>0.5ms</a:t>
            </a:r>
            <a:r>
              <a:rPr kumimoji="1" lang="ja-JP" altLang="en-US" dirty="0" smtClean="0"/>
              <a:t>以内</a:t>
            </a:r>
            <a:endParaRPr kumimoji="1" lang="ja-JP" altLang="en-US" dirty="0"/>
          </a:p>
        </p:txBody>
      </p:sp>
      <p:sp>
        <p:nvSpPr>
          <p:cNvPr id="4" name="スライド番号プレースホルダー 3"/>
          <p:cNvSpPr>
            <a:spLocks noGrp="1"/>
          </p:cNvSpPr>
          <p:nvPr>
            <p:ph type="sldNum" sz="quarter" idx="10"/>
          </p:nvPr>
        </p:nvSpPr>
        <p:spPr/>
        <p:txBody>
          <a:bodyPr/>
          <a:lstStyle/>
          <a:p>
            <a:fld id="{02E0A20F-C163-4C26-8BC7-886C7D7D7348}" type="slidenum">
              <a:rPr kumimoji="1" lang="ja-JP" altLang="en-US" smtClean="0"/>
              <a:t>38</a:t>
            </a:fld>
            <a:endParaRPr kumimoji="1" lang="ja-JP" altLang="en-US"/>
          </a:p>
        </p:txBody>
      </p:sp>
    </p:spTree>
    <p:extLst>
      <p:ext uri="{BB962C8B-B14F-4D97-AF65-F5344CB8AC3E}">
        <p14:creationId xmlns:p14="http://schemas.microsoft.com/office/powerpoint/2010/main" val="3325927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ばらつき方がどの機器も同様</a:t>
            </a:r>
            <a:endParaRPr kumimoji="1" lang="en-US" altLang="ja-JP" dirty="0" smtClean="0"/>
          </a:p>
          <a:p>
            <a:r>
              <a:rPr kumimoji="1" lang="ja-JP" altLang="en-US" dirty="0" smtClean="0"/>
              <a:t>山形ではない。ずれるときは一様。</a:t>
            </a:r>
            <a:endParaRPr kumimoji="1" lang="en-US" altLang="ja-JP" dirty="0" smtClean="0"/>
          </a:p>
          <a:p>
            <a:r>
              <a:rPr kumimoji="1" lang="ja-JP" altLang="en-US" dirty="0" smtClean="0"/>
              <a:t>こうなる原因</a:t>
            </a:r>
            <a:endParaRPr kumimoji="1" lang="en-US" altLang="ja-JP" dirty="0" smtClean="0"/>
          </a:p>
          <a:p>
            <a:r>
              <a:rPr kumimoji="1" lang="ja-JP" altLang="en-US" dirty="0" smtClean="0"/>
              <a:t>温度の影響を示すための補強</a:t>
            </a:r>
            <a:endParaRPr kumimoji="1" lang="ja-JP" altLang="en-US" dirty="0"/>
          </a:p>
        </p:txBody>
      </p:sp>
      <p:sp>
        <p:nvSpPr>
          <p:cNvPr id="4" name="スライド番号プレースホルダー 3"/>
          <p:cNvSpPr>
            <a:spLocks noGrp="1"/>
          </p:cNvSpPr>
          <p:nvPr>
            <p:ph type="sldNum" sz="quarter" idx="10"/>
          </p:nvPr>
        </p:nvSpPr>
        <p:spPr/>
        <p:txBody>
          <a:bodyPr/>
          <a:lstStyle/>
          <a:p>
            <a:fld id="{02E0A20F-C163-4C26-8BC7-886C7D7D7348}" type="slidenum">
              <a:rPr kumimoji="1" lang="ja-JP" altLang="en-US" smtClean="0"/>
              <a:t>40</a:t>
            </a:fld>
            <a:endParaRPr kumimoji="1" lang="ja-JP" altLang="en-US"/>
          </a:p>
        </p:txBody>
      </p:sp>
    </p:spTree>
    <p:extLst>
      <p:ext uri="{BB962C8B-B14F-4D97-AF65-F5344CB8AC3E}">
        <p14:creationId xmlns:p14="http://schemas.microsoft.com/office/powerpoint/2010/main" val="2174850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2E0A20F-C163-4C26-8BC7-886C7D7D7348}" type="slidenum">
              <a:rPr kumimoji="1" lang="ja-JP" altLang="en-US" smtClean="0"/>
              <a:t>41</a:t>
            </a:fld>
            <a:endParaRPr kumimoji="1" lang="ja-JP" altLang="en-US"/>
          </a:p>
        </p:txBody>
      </p:sp>
    </p:spTree>
    <p:extLst>
      <p:ext uri="{BB962C8B-B14F-4D97-AF65-F5344CB8AC3E}">
        <p14:creationId xmlns:p14="http://schemas.microsoft.com/office/powerpoint/2010/main" val="368069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2E0A20F-C163-4C26-8BC7-886C7D7D7348}" type="slidenum">
              <a:rPr kumimoji="1" lang="ja-JP" altLang="en-US" smtClean="0"/>
              <a:t>43</a:t>
            </a:fld>
            <a:endParaRPr kumimoji="1" lang="ja-JP" altLang="en-US"/>
          </a:p>
        </p:txBody>
      </p:sp>
    </p:spTree>
    <p:extLst>
      <p:ext uri="{BB962C8B-B14F-4D97-AF65-F5344CB8AC3E}">
        <p14:creationId xmlns:p14="http://schemas.microsoft.com/office/powerpoint/2010/main" val="36880283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今後の課題：</a:t>
            </a:r>
            <a:r>
              <a:rPr kumimoji="1" lang="en-US" altLang="ja-JP" dirty="0" smtClean="0"/>
              <a:t>CPU</a:t>
            </a:r>
            <a:r>
              <a:rPr kumimoji="1" lang="ja-JP" altLang="en-US" dirty="0" smtClean="0"/>
              <a:t>の発熱を考慮</a:t>
            </a:r>
            <a:endParaRPr kumimoji="1" lang="ja-JP" altLang="en-US" dirty="0"/>
          </a:p>
        </p:txBody>
      </p:sp>
      <p:sp>
        <p:nvSpPr>
          <p:cNvPr id="4" name="スライド番号プレースホルダー 3"/>
          <p:cNvSpPr>
            <a:spLocks noGrp="1"/>
          </p:cNvSpPr>
          <p:nvPr>
            <p:ph type="sldNum" sz="quarter" idx="10"/>
          </p:nvPr>
        </p:nvSpPr>
        <p:spPr/>
        <p:txBody>
          <a:bodyPr/>
          <a:lstStyle/>
          <a:p>
            <a:fld id="{02E0A20F-C163-4C26-8BC7-886C7D7D7348}" type="slidenum">
              <a:rPr kumimoji="1" lang="ja-JP" altLang="en-US" smtClean="0"/>
              <a:t>45</a:t>
            </a:fld>
            <a:endParaRPr kumimoji="1" lang="ja-JP" altLang="en-US"/>
          </a:p>
        </p:txBody>
      </p:sp>
    </p:spTree>
    <p:extLst>
      <p:ext uri="{BB962C8B-B14F-4D97-AF65-F5344CB8AC3E}">
        <p14:creationId xmlns:p14="http://schemas.microsoft.com/office/powerpoint/2010/main" val="13521995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機器に負荷をかけた際の時刻ドリフトの影響</a:t>
            </a:r>
            <a:endParaRPr kumimoji="1" lang="ja-JP" altLang="en-US" dirty="0"/>
          </a:p>
        </p:txBody>
      </p:sp>
      <p:sp>
        <p:nvSpPr>
          <p:cNvPr id="4" name="スライド番号プレースホルダー 3"/>
          <p:cNvSpPr>
            <a:spLocks noGrp="1"/>
          </p:cNvSpPr>
          <p:nvPr>
            <p:ph type="sldNum" sz="quarter" idx="10"/>
          </p:nvPr>
        </p:nvSpPr>
        <p:spPr/>
        <p:txBody>
          <a:bodyPr/>
          <a:lstStyle/>
          <a:p>
            <a:fld id="{02E0A20F-C163-4C26-8BC7-886C7D7D7348}" type="slidenum">
              <a:rPr kumimoji="1" lang="ja-JP" altLang="en-US" smtClean="0"/>
              <a:t>46</a:t>
            </a:fld>
            <a:endParaRPr kumimoji="1" lang="ja-JP" altLang="en-US"/>
          </a:p>
        </p:txBody>
      </p:sp>
    </p:spTree>
    <p:extLst>
      <p:ext uri="{BB962C8B-B14F-4D97-AF65-F5344CB8AC3E}">
        <p14:creationId xmlns:p14="http://schemas.microsoft.com/office/powerpoint/2010/main" val="2166696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言ったことを繰り返す感じで</a:t>
            </a:r>
            <a:endParaRPr kumimoji="1" lang="ja-JP" altLang="en-US" dirty="0"/>
          </a:p>
        </p:txBody>
      </p:sp>
      <p:sp>
        <p:nvSpPr>
          <p:cNvPr id="4" name="スライド番号プレースホルダー 3"/>
          <p:cNvSpPr>
            <a:spLocks noGrp="1"/>
          </p:cNvSpPr>
          <p:nvPr>
            <p:ph type="sldNum" sz="quarter" idx="10"/>
          </p:nvPr>
        </p:nvSpPr>
        <p:spPr/>
        <p:txBody>
          <a:bodyPr/>
          <a:lstStyle/>
          <a:p>
            <a:fld id="{02E0A20F-C163-4C26-8BC7-886C7D7D7348}" type="slidenum">
              <a:rPr kumimoji="1" lang="ja-JP" altLang="en-US" smtClean="0"/>
              <a:t>47</a:t>
            </a:fld>
            <a:endParaRPr kumimoji="1" lang="ja-JP" altLang="en-US"/>
          </a:p>
        </p:txBody>
      </p:sp>
    </p:spTree>
    <p:extLst>
      <p:ext uri="{BB962C8B-B14F-4D97-AF65-F5344CB8AC3E}">
        <p14:creationId xmlns:p14="http://schemas.microsoft.com/office/powerpoint/2010/main" val="3135922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具体的には</a:t>
            </a:r>
            <a:r>
              <a:rPr kumimoji="1" lang="en-US" altLang="ja-JP" dirty="0" err="1" smtClean="0"/>
              <a:t>IoT</a:t>
            </a:r>
            <a:r>
              <a:rPr kumimoji="1" lang="ja-JP" altLang="en-US" dirty="0" smtClean="0"/>
              <a:t>機器を用いるサービスに対して機器をすり替えるなりすまし攻撃というものへのリスクですね</a:t>
            </a:r>
            <a:endParaRPr kumimoji="1" lang="ja-JP" altLang="en-US" dirty="0"/>
          </a:p>
        </p:txBody>
      </p:sp>
      <p:sp>
        <p:nvSpPr>
          <p:cNvPr id="4" name="スライド番号プレースホルダー 3"/>
          <p:cNvSpPr>
            <a:spLocks noGrp="1"/>
          </p:cNvSpPr>
          <p:nvPr>
            <p:ph type="sldNum" sz="quarter" idx="10"/>
          </p:nvPr>
        </p:nvSpPr>
        <p:spPr/>
        <p:txBody>
          <a:bodyPr/>
          <a:lstStyle/>
          <a:p>
            <a:fld id="{02E0A20F-C163-4C26-8BC7-886C7D7D7348}" type="slidenum">
              <a:rPr kumimoji="1" lang="ja-JP" altLang="en-US" smtClean="0"/>
              <a:t>4</a:t>
            </a:fld>
            <a:endParaRPr kumimoji="1" lang="ja-JP" altLang="en-US"/>
          </a:p>
        </p:txBody>
      </p:sp>
    </p:spTree>
    <p:extLst>
      <p:ext uri="{BB962C8B-B14F-4D97-AF65-F5344CB8AC3E}">
        <p14:creationId xmlns:p14="http://schemas.microsoft.com/office/powerpoint/2010/main" val="2719522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このような環境下では</a:t>
            </a:r>
            <a:endParaRPr kumimoji="1" lang="en-US" altLang="ja-JP" dirty="0" smtClean="0"/>
          </a:p>
          <a:p>
            <a:endParaRPr kumimoji="1" lang="en-US" altLang="ja-JP" dirty="0" smtClean="0"/>
          </a:p>
          <a:p>
            <a:r>
              <a:rPr kumimoji="1" lang="ja-JP" altLang="en-US" dirty="0" smtClean="0"/>
              <a:t>ネットワークで相互につながる多種多様なディジタル機器を安全に</a:t>
            </a:r>
            <a:endParaRPr kumimoji="1" lang="ja-JP" altLang="en-US" dirty="0"/>
          </a:p>
        </p:txBody>
      </p:sp>
      <p:sp>
        <p:nvSpPr>
          <p:cNvPr id="4" name="スライド番号プレースホルダー 3"/>
          <p:cNvSpPr>
            <a:spLocks noGrp="1"/>
          </p:cNvSpPr>
          <p:nvPr>
            <p:ph type="sldNum" sz="quarter" idx="10"/>
          </p:nvPr>
        </p:nvSpPr>
        <p:spPr/>
        <p:txBody>
          <a:bodyPr/>
          <a:lstStyle/>
          <a:p>
            <a:fld id="{02E0A20F-C163-4C26-8BC7-886C7D7D7348}" type="slidenum">
              <a:rPr kumimoji="1" lang="ja-JP" altLang="en-US" smtClean="0"/>
              <a:t>5</a:t>
            </a:fld>
            <a:endParaRPr kumimoji="1" lang="ja-JP" altLang="en-US"/>
          </a:p>
        </p:txBody>
      </p:sp>
    </p:spTree>
    <p:extLst>
      <p:ext uri="{BB962C8B-B14F-4D97-AF65-F5344CB8AC3E}">
        <p14:creationId xmlns:p14="http://schemas.microsoft.com/office/powerpoint/2010/main" val="877716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半導体が生成するクロック信号</a:t>
            </a:r>
            <a:endParaRPr kumimoji="1" lang="ja-JP" altLang="en-US" dirty="0"/>
          </a:p>
        </p:txBody>
      </p:sp>
      <p:sp>
        <p:nvSpPr>
          <p:cNvPr id="4" name="スライド番号プレースホルダー 3"/>
          <p:cNvSpPr>
            <a:spLocks noGrp="1"/>
          </p:cNvSpPr>
          <p:nvPr>
            <p:ph type="sldNum" sz="quarter" idx="10"/>
          </p:nvPr>
        </p:nvSpPr>
        <p:spPr/>
        <p:txBody>
          <a:bodyPr/>
          <a:lstStyle/>
          <a:p>
            <a:fld id="{02E0A20F-C163-4C26-8BC7-886C7D7D7348}" type="slidenum">
              <a:rPr kumimoji="1" lang="ja-JP" altLang="en-US" smtClean="0"/>
              <a:t>6</a:t>
            </a:fld>
            <a:endParaRPr kumimoji="1" lang="ja-JP" altLang="en-US"/>
          </a:p>
        </p:txBody>
      </p:sp>
    </p:spTree>
    <p:extLst>
      <p:ext uri="{BB962C8B-B14F-4D97-AF65-F5344CB8AC3E}">
        <p14:creationId xmlns:p14="http://schemas.microsoft.com/office/powerpoint/2010/main" val="893552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2E0A20F-C163-4C26-8BC7-886C7D7D7348}" type="slidenum">
              <a:rPr kumimoji="1" lang="ja-JP" altLang="en-US" smtClean="0"/>
              <a:t>8</a:t>
            </a:fld>
            <a:endParaRPr kumimoji="1" lang="ja-JP" altLang="en-US"/>
          </a:p>
        </p:txBody>
      </p:sp>
    </p:spTree>
    <p:extLst>
      <p:ext uri="{BB962C8B-B14F-4D97-AF65-F5344CB8AC3E}">
        <p14:creationId xmlns:p14="http://schemas.microsoft.com/office/powerpoint/2010/main" val="3314332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述べてから</a:t>
            </a:r>
            <a:r>
              <a:rPr kumimoji="1" lang="en-US" altLang="ja-JP" dirty="0" smtClean="0"/>
              <a:t>2</a:t>
            </a:r>
            <a:r>
              <a:rPr kumimoji="1" lang="ja-JP" altLang="en-US" dirty="0" err="1" smtClean="0"/>
              <a:t>つの</a:t>
            </a:r>
            <a:r>
              <a:rPr kumimoji="1" lang="ja-JP" altLang="en-US" dirty="0" smtClean="0"/>
              <a:t>実験を行った結果を示す</a:t>
            </a:r>
            <a:endParaRPr kumimoji="1" lang="ja-JP" altLang="en-US" dirty="0"/>
          </a:p>
        </p:txBody>
      </p:sp>
      <p:sp>
        <p:nvSpPr>
          <p:cNvPr id="4" name="スライド番号プレースホルダー 3"/>
          <p:cNvSpPr>
            <a:spLocks noGrp="1"/>
          </p:cNvSpPr>
          <p:nvPr>
            <p:ph type="sldNum" sz="quarter" idx="10"/>
          </p:nvPr>
        </p:nvSpPr>
        <p:spPr/>
        <p:txBody>
          <a:bodyPr/>
          <a:lstStyle/>
          <a:p>
            <a:fld id="{02E0A20F-C163-4C26-8BC7-886C7D7D7348}" type="slidenum">
              <a:rPr kumimoji="1" lang="ja-JP" altLang="en-US" smtClean="0"/>
              <a:t>9</a:t>
            </a:fld>
            <a:endParaRPr kumimoji="1" lang="ja-JP" altLang="en-US"/>
          </a:p>
        </p:txBody>
      </p:sp>
    </p:spTree>
    <p:extLst>
      <p:ext uri="{BB962C8B-B14F-4D97-AF65-F5344CB8AC3E}">
        <p14:creationId xmlns:p14="http://schemas.microsoft.com/office/powerpoint/2010/main" val="3604772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時刻ドリフトの積算値のグラフ</a:t>
            </a:r>
            <a:endParaRPr kumimoji="1" lang="ja-JP" altLang="en-US" dirty="0"/>
          </a:p>
        </p:txBody>
      </p:sp>
      <p:sp>
        <p:nvSpPr>
          <p:cNvPr id="4" name="スライド番号プレースホルダー 3"/>
          <p:cNvSpPr>
            <a:spLocks noGrp="1"/>
          </p:cNvSpPr>
          <p:nvPr>
            <p:ph type="sldNum" sz="quarter" idx="10"/>
          </p:nvPr>
        </p:nvSpPr>
        <p:spPr/>
        <p:txBody>
          <a:bodyPr/>
          <a:lstStyle/>
          <a:p>
            <a:fld id="{02E0A20F-C163-4C26-8BC7-886C7D7D7348}" type="slidenum">
              <a:rPr kumimoji="1" lang="ja-JP" altLang="en-US" smtClean="0"/>
              <a:t>11</a:t>
            </a:fld>
            <a:endParaRPr kumimoji="1" lang="ja-JP" altLang="en-US"/>
          </a:p>
        </p:txBody>
      </p:sp>
    </p:spTree>
    <p:extLst>
      <p:ext uri="{BB962C8B-B14F-4D97-AF65-F5344CB8AC3E}">
        <p14:creationId xmlns:p14="http://schemas.microsoft.com/office/powerpoint/2010/main" val="2781172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2E0A20F-C163-4C26-8BC7-886C7D7D7348}" type="slidenum">
              <a:rPr kumimoji="1" lang="ja-JP" altLang="en-US" smtClean="0"/>
              <a:t>12</a:t>
            </a:fld>
            <a:endParaRPr kumimoji="1" lang="ja-JP" altLang="en-US"/>
          </a:p>
        </p:txBody>
      </p:sp>
    </p:spTree>
    <p:extLst>
      <p:ext uri="{BB962C8B-B14F-4D97-AF65-F5344CB8AC3E}">
        <p14:creationId xmlns:p14="http://schemas.microsoft.com/office/powerpoint/2010/main" val="2781172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l">
              <a:defRPr sz="4400"/>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685800" y="3602038"/>
            <a:ext cx="77724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AD482239-A079-459B-AA2E-C661EB83064D}" type="datetimeFigureOut">
              <a:rPr kumimoji="1" lang="ja-JP" altLang="en-US" smtClean="0"/>
              <a:t>2019/3/5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0F2D3EC-73CC-4480-802F-4C7A2C167342}" type="slidenum">
              <a:rPr kumimoji="1" lang="ja-JP" altLang="en-US" smtClean="0"/>
              <a:t>‹#›</a:t>
            </a:fld>
            <a:endParaRPr kumimoji="1" lang="ja-JP" altLang="en-US"/>
          </a:p>
        </p:txBody>
      </p:sp>
    </p:spTree>
    <p:extLst>
      <p:ext uri="{BB962C8B-B14F-4D97-AF65-F5344CB8AC3E}">
        <p14:creationId xmlns:p14="http://schemas.microsoft.com/office/powerpoint/2010/main" val="117549865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D482239-A079-459B-AA2E-C661EB83064D}" type="datetimeFigureOut">
              <a:rPr kumimoji="1" lang="ja-JP" altLang="en-US" smtClean="0"/>
              <a:t>2019/3/5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0F2D3EC-73CC-4480-802F-4C7A2C167342}" type="slidenum">
              <a:rPr kumimoji="1" lang="ja-JP" altLang="en-US" smtClean="0"/>
              <a:t>‹#›</a:t>
            </a:fld>
            <a:endParaRPr kumimoji="1" lang="ja-JP" altLang="en-US"/>
          </a:p>
        </p:txBody>
      </p:sp>
    </p:spTree>
    <p:extLst>
      <p:ext uri="{BB962C8B-B14F-4D97-AF65-F5344CB8AC3E}">
        <p14:creationId xmlns:p14="http://schemas.microsoft.com/office/powerpoint/2010/main" val="405324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D482239-A079-459B-AA2E-C661EB83064D}" type="datetimeFigureOut">
              <a:rPr kumimoji="1" lang="ja-JP" altLang="en-US" smtClean="0"/>
              <a:t>2019/3/5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0F2D3EC-73CC-4480-802F-4C7A2C167342}" type="slidenum">
              <a:rPr kumimoji="1" lang="ja-JP" altLang="en-US" smtClean="0"/>
              <a:t>‹#›</a:t>
            </a:fld>
            <a:endParaRPr kumimoji="1" lang="ja-JP" altLang="en-US"/>
          </a:p>
        </p:txBody>
      </p:sp>
    </p:spTree>
    <p:extLst>
      <p:ext uri="{BB962C8B-B14F-4D97-AF65-F5344CB8AC3E}">
        <p14:creationId xmlns:p14="http://schemas.microsoft.com/office/powerpoint/2010/main" val="190912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8" name="正方形/長方形 7"/>
          <p:cNvSpPr/>
          <p:nvPr userDrawn="1"/>
        </p:nvSpPr>
        <p:spPr>
          <a:xfrm>
            <a:off x="0" y="0"/>
            <a:ext cx="9144000" cy="8803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Title 1"/>
          <p:cNvSpPr>
            <a:spLocks noGrp="1"/>
          </p:cNvSpPr>
          <p:nvPr>
            <p:ph type="title"/>
          </p:nvPr>
        </p:nvSpPr>
        <p:spPr>
          <a:xfrm>
            <a:off x="275422" y="0"/>
            <a:ext cx="8593156" cy="880353"/>
          </a:xfrm>
        </p:spPr>
        <p:txBody>
          <a:bodyPr>
            <a:normAutofit/>
          </a:bodyPr>
          <a:lstStyle>
            <a:lvl1pPr>
              <a:lnSpc>
                <a:spcPct val="125000"/>
              </a:lnSpc>
              <a:defRPr sz="3600"/>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628650" y="1241946"/>
            <a:ext cx="7886700" cy="4935017"/>
          </a:xfrm>
        </p:spPr>
        <p:txBody>
          <a:bodyPr>
            <a:normAutofit/>
          </a:bodyPr>
          <a:lstStyle>
            <a:lvl1pPr>
              <a:lnSpc>
                <a:spcPct val="125000"/>
              </a:lnSpc>
              <a:defRPr sz="2000"/>
            </a:lvl1pPr>
            <a:lvl2pPr>
              <a:lnSpc>
                <a:spcPct val="125000"/>
              </a:lnSpc>
              <a:defRPr sz="1800"/>
            </a:lvl2pPr>
            <a:lvl3pPr>
              <a:lnSpc>
                <a:spcPct val="125000"/>
              </a:lnSpc>
              <a:defRPr sz="1600"/>
            </a:lvl3pPr>
            <a:lvl4pPr>
              <a:lnSpc>
                <a:spcPct val="125000"/>
              </a:lnSpc>
              <a:defRPr sz="1400"/>
            </a:lvl4pPr>
            <a:lvl5pPr>
              <a:lnSpc>
                <a:spcPct val="125000"/>
              </a:lnSpc>
              <a:defRPr sz="1400"/>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AD482239-A079-459B-AA2E-C661EB83064D}" type="datetimeFigureOut">
              <a:rPr kumimoji="1" lang="ja-JP" altLang="en-US" smtClean="0"/>
              <a:t>2019/3/5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0F2D3EC-73CC-4480-802F-4C7A2C167342}" type="slidenum">
              <a:rPr kumimoji="1" lang="ja-JP" altLang="en-US" smtClean="0"/>
              <a:t>‹#›</a:t>
            </a:fld>
            <a:endParaRPr kumimoji="1" lang="ja-JP" altLang="en-US"/>
          </a:p>
        </p:txBody>
      </p:sp>
    </p:spTree>
    <p:extLst>
      <p:ext uri="{BB962C8B-B14F-4D97-AF65-F5344CB8AC3E}">
        <p14:creationId xmlns:p14="http://schemas.microsoft.com/office/powerpoint/2010/main" val="31512487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D482239-A079-459B-AA2E-C661EB83064D}" type="datetimeFigureOut">
              <a:rPr kumimoji="1" lang="ja-JP" altLang="en-US" smtClean="0"/>
              <a:t>2019/3/5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0F2D3EC-73CC-4480-802F-4C7A2C167342}" type="slidenum">
              <a:rPr kumimoji="1" lang="ja-JP" altLang="en-US" smtClean="0"/>
              <a:t>‹#›</a:t>
            </a:fld>
            <a:endParaRPr kumimoji="1" lang="ja-JP" altLang="en-US"/>
          </a:p>
        </p:txBody>
      </p:sp>
    </p:spTree>
    <p:extLst>
      <p:ext uri="{BB962C8B-B14F-4D97-AF65-F5344CB8AC3E}">
        <p14:creationId xmlns:p14="http://schemas.microsoft.com/office/powerpoint/2010/main" val="4150271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正方形/長方形 7"/>
          <p:cNvSpPr/>
          <p:nvPr userDrawn="1"/>
        </p:nvSpPr>
        <p:spPr>
          <a:xfrm>
            <a:off x="0" y="0"/>
            <a:ext cx="9144000" cy="880353"/>
          </a:xfrm>
          <a:prstGeom prst="rect">
            <a:avLst/>
          </a:prstGeom>
          <a:pattFill prst="wd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Title 1"/>
          <p:cNvSpPr>
            <a:spLocks noGrp="1"/>
          </p:cNvSpPr>
          <p:nvPr>
            <p:ph type="title"/>
          </p:nvPr>
        </p:nvSpPr>
        <p:spPr>
          <a:xfrm>
            <a:off x="269543" y="0"/>
            <a:ext cx="8604914" cy="880353"/>
          </a:xfrm>
        </p:spPr>
        <p:txBody>
          <a:bodyPr>
            <a:normAutofit/>
          </a:bodyPr>
          <a:lstStyle>
            <a:lvl1pPr>
              <a:lnSpc>
                <a:spcPct val="125000"/>
              </a:lnSpc>
              <a:defRPr sz="3600"/>
            </a:lvl1p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219200"/>
            <a:ext cx="3886200" cy="49577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219200"/>
            <a:ext cx="3886200" cy="49577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D482239-A079-459B-AA2E-C661EB83064D}" type="datetimeFigureOut">
              <a:rPr kumimoji="1" lang="ja-JP" altLang="en-US" smtClean="0"/>
              <a:t>2019/3/5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0F2D3EC-73CC-4480-802F-4C7A2C167342}" type="slidenum">
              <a:rPr kumimoji="1" lang="ja-JP" altLang="en-US" smtClean="0"/>
              <a:t>‹#›</a:t>
            </a:fld>
            <a:endParaRPr kumimoji="1" lang="ja-JP" altLang="en-US"/>
          </a:p>
        </p:txBody>
      </p:sp>
    </p:spTree>
    <p:extLst>
      <p:ext uri="{BB962C8B-B14F-4D97-AF65-F5344CB8AC3E}">
        <p14:creationId xmlns:p14="http://schemas.microsoft.com/office/powerpoint/2010/main" val="118375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D482239-A079-459B-AA2E-C661EB83064D}" type="datetimeFigureOut">
              <a:rPr kumimoji="1" lang="ja-JP" altLang="en-US" smtClean="0"/>
              <a:t>2019/3/5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0F2D3EC-73CC-4480-802F-4C7A2C167342}" type="slidenum">
              <a:rPr kumimoji="1" lang="ja-JP" altLang="en-US" smtClean="0"/>
              <a:t>‹#›</a:t>
            </a:fld>
            <a:endParaRPr kumimoji="1" lang="ja-JP" altLang="en-US"/>
          </a:p>
        </p:txBody>
      </p:sp>
    </p:spTree>
    <p:extLst>
      <p:ext uri="{BB962C8B-B14F-4D97-AF65-F5344CB8AC3E}">
        <p14:creationId xmlns:p14="http://schemas.microsoft.com/office/powerpoint/2010/main" val="14003426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ja-JP" altLang="en-US" dirty="0" smtClean="0"/>
              <a:t>マスター タイトルの書式設定</a:t>
            </a:r>
            <a:endParaRPr lang="en-US" dirty="0"/>
          </a:p>
        </p:txBody>
      </p:sp>
      <p:sp>
        <p:nvSpPr>
          <p:cNvPr id="3" name="Date Placeholder 2"/>
          <p:cNvSpPr>
            <a:spLocks noGrp="1"/>
          </p:cNvSpPr>
          <p:nvPr>
            <p:ph type="dt" sz="half" idx="10"/>
          </p:nvPr>
        </p:nvSpPr>
        <p:spPr/>
        <p:txBody>
          <a:bodyPr/>
          <a:lstStyle/>
          <a:p>
            <a:fld id="{AD482239-A079-459B-AA2E-C661EB83064D}" type="datetimeFigureOut">
              <a:rPr kumimoji="1" lang="ja-JP" altLang="en-US" smtClean="0"/>
              <a:t>2019/3/5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0F2D3EC-73CC-4480-802F-4C7A2C167342}" type="slidenum">
              <a:rPr kumimoji="1" lang="ja-JP" altLang="en-US" smtClean="0"/>
              <a:t>‹#›</a:t>
            </a:fld>
            <a:endParaRPr kumimoji="1" lang="ja-JP" altLang="en-US"/>
          </a:p>
        </p:txBody>
      </p:sp>
    </p:spTree>
    <p:extLst>
      <p:ext uri="{BB962C8B-B14F-4D97-AF65-F5344CB8AC3E}">
        <p14:creationId xmlns:p14="http://schemas.microsoft.com/office/powerpoint/2010/main" val="3475358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82239-A079-459B-AA2E-C661EB83064D}" type="datetimeFigureOut">
              <a:rPr kumimoji="1" lang="ja-JP" altLang="en-US" smtClean="0"/>
              <a:t>2019/3/5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0F2D3EC-73CC-4480-802F-4C7A2C167342}" type="slidenum">
              <a:rPr kumimoji="1" lang="ja-JP" altLang="en-US" smtClean="0"/>
              <a:t>‹#›</a:t>
            </a:fld>
            <a:endParaRPr kumimoji="1" lang="ja-JP" altLang="en-US"/>
          </a:p>
        </p:txBody>
      </p:sp>
    </p:spTree>
    <p:extLst>
      <p:ext uri="{BB962C8B-B14F-4D97-AF65-F5344CB8AC3E}">
        <p14:creationId xmlns:p14="http://schemas.microsoft.com/office/powerpoint/2010/main" val="1768948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D482239-A079-459B-AA2E-C661EB83064D}" type="datetimeFigureOut">
              <a:rPr kumimoji="1" lang="ja-JP" altLang="en-US" smtClean="0"/>
              <a:t>2019/3/5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0F2D3EC-73CC-4480-802F-4C7A2C167342}" type="slidenum">
              <a:rPr kumimoji="1" lang="ja-JP" altLang="en-US" smtClean="0"/>
              <a:t>‹#›</a:t>
            </a:fld>
            <a:endParaRPr kumimoji="1" lang="ja-JP" altLang="en-US"/>
          </a:p>
        </p:txBody>
      </p:sp>
    </p:spTree>
    <p:extLst>
      <p:ext uri="{BB962C8B-B14F-4D97-AF65-F5344CB8AC3E}">
        <p14:creationId xmlns:p14="http://schemas.microsoft.com/office/powerpoint/2010/main" val="3858541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D482239-A079-459B-AA2E-C661EB83064D}" type="datetimeFigureOut">
              <a:rPr kumimoji="1" lang="ja-JP" altLang="en-US" smtClean="0"/>
              <a:t>2019/3/5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0F2D3EC-73CC-4480-802F-4C7A2C167342}" type="slidenum">
              <a:rPr kumimoji="1" lang="ja-JP" altLang="en-US" smtClean="0"/>
              <a:t>‹#›</a:t>
            </a:fld>
            <a:endParaRPr kumimoji="1" lang="ja-JP" altLang="en-US"/>
          </a:p>
        </p:txBody>
      </p:sp>
    </p:spTree>
    <p:extLst>
      <p:ext uri="{BB962C8B-B14F-4D97-AF65-F5344CB8AC3E}">
        <p14:creationId xmlns:p14="http://schemas.microsoft.com/office/powerpoint/2010/main" val="2141243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995044"/>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497330"/>
            <a:ext cx="7886700" cy="467963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82239-A079-459B-AA2E-C661EB83064D}" type="datetimeFigureOut">
              <a:rPr kumimoji="1" lang="ja-JP" altLang="en-US" smtClean="0"/>
              <a:t>2019/3/5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F2D3EC-73CC-4480-802F-4C7A2C167342}" type="slidenum">
              <a:rPr kumimoji="1" lang="ja-JP" altLang="en-US" smtClean="0"/>
              <a:t>‹#›</a:t>
            </a:fld>
            <a:endParaRPr kumimoji="1" lang="ja-JP" altLang="en-US"/>
          </a:p>
        </p:txBody>
      </p:sp>
    </p:spTree>
    <p:extLst>
      <p:ext uri="{BB962C8B-B14F-4D97-AF65-F5344CB8AC3E}">
        <p14:creationId xmlns:p14="http://schemas.microsoft.com/office/powerpoint/2010/main" val="18982646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0.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2.png"/><Relationship Id="rId5" Type="http://schemas.openxmlformats.org/officeDocument/2006/relationships/image" Target="../media/image151.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0.png"/><Relationship Id="rId7" Type="http://schemas.openxmlformats.org/officeDocument/2006/relationships/image" Target="../media/image370.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0.png"/><Relationship Id="rId4" Type="http://schemas.openxmlformats.org/officeDocument/2006/relationships/image" Target="../media/image340.png"/></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41656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ctrTitle"/>
          </p:nvPr>
        </p:nvSpPr>
        <p:spPr>
          <a:xfrm>
            <a:off x="685800" y="1490663"/>
            <a:ext cx="7772400" cy="2387600"/>
          </a:xfrm>
        </p:spPr>
        <p:txBody>
          <a:bodyPr>
            <a:normAutofit/>
          </a:bodyPr>
          <a:lstStyle/>
          <a:p>
            <a:r>
              <a:rPr lang="ja-JP" altLang="en-US" dirty="0">
                <a:solidFill>
                  <a:schemeClr val="bg1"/>
                </a:solidFill>
              </a:rPr>
              <a:t>システム時刻のずれに基づくディジタル機器に</a:t>
            </a:r>
            <a:r>
              <a:rPr lang="ja-JP" altLang="en-US" dirty="0" smtClean="0">
                <a:solidFill>
                  <a:schemeClr val="bg1"/>
                </a:solidFill>
              </a:rPr>
              <a:t>おける</a:t>
            </a:r>
            <a:r>
              <a:rPr lang="en-US" altLang="ja-JP" dirty="0" smtClean="0">
                <a:solidFill>
                  <a:schemeClr val="bg1"/>
                </a:solidFill>
              </a:rPr>
              <a:t/>
            </a:r>
            <a:br>
              <a:rPr lang="en-US" altLang="ja-JP" dirty="0" smtClean="0">
                <a:solidFill>
                  <a:schemeClr val="bg1"/>
                </a:solidFill>
              </a:rPr>
            </a:br>
            <a:r>
              <a:rPr lang="ja-JP" altLang="en-US" dirty="0" smtClean="0">
                <a:solidFill>
                  <a:schemeClr val="bg1"/>
                </a:solidFill>
              </a:rPr>
              <a:t>特徴量</a:t>
            </a:r>
            <a:r>
              <a:rPr lang="ja-JP" altLang="en-US" dirty="0">
                <a:solidFill>
                  <a:schemeClr val="bg1"/>
                </a:solidFill>
              </a:rPr>
              <a:t>の抽出</a:t>
            </a:r>
            <a:endParaRPr kumimoji="1" lang="ja-JP" altLang="en-US" dirty="0">
              <a:solidFill>
                <a:schemeClr val="bg1"/>
              </a:solidFill>
            </a:endParaRPr>
          </a:p>
        </p:txBody>
      </p:sp>
      <p:sp>
        <p:nvSpPr>
          <p:cNvPr id="3" name="サブタイトル 2"/>
          <p:cNvSpPr>
            <a:spLocks noGrp="1"/>
          </p:cNvSpPr>
          <p:nvPr>
            <p:ph type="subTitle" idx="1"/>
          </p:nvPr>
        </p:nvSpPr>
        <p:spPr>
          <a:xfrm>
            <a:off x="685800" y="4541045"/>
            <a:ext cx="7772400" cy="1655762"/>
          </a:xfrm>
        </p:spPr>
        <p:txBody>
          <a:bodyPr>
            <a:normAutofit lnSpcReduction="10000"/>
          </a:bodyPr>
          <a:lstStyle/>
          <a:p>
            <a:r>
              <a:rPr kumimoji="1" lang="ja-JP" altLang="en-US" dirty="0" smtClean="0">
                <a:solidFill>
                  <a:schemeClr val="tx2"/>
                </a:solidFill>
              </a:rPr>
              <a:t>国立高等専門学校機構 小山高専　並木 涼</a:t>
            </a:r>
            <a:endParaRPr kumimoji="1" lang="en-US" altLang="ja-JP" dirty="0" smtClean="0">
              <a:solidFill>
                <a:schemeClr val="tx2"/>
              </a:solidFill>
            </a:endParaRPr>
          </a:p>
          <a:p>
            <a:r>
              <a:rPr lang="ja-JP" altLang="en-US" dirty="0" smtClean="0">
                <a:solidFill>
                  <a:schemeClr val="tx2"/>
                </a:solidFill>
              </a:rPr>
              <a:t>国立高等専門学校機構 小山</a:t>
            </a:r>
            <a:r>
              <a:rPr lang="ja-JP" altLang="en-US" dirty="0">
                <a:solidFill>
                  <a:schemeClr val="tx2"/>
                </a:solidFill>
              </a:rPr>
              <a:t>高専　干</a:t>
            </a:r>
            <a:r>
              <a:rPr lang="ja-JP" altLang="en-US" dirty="0" smtClean="0">
                <a:solidFill>
                  <a:schemeClr val="tx2"/>
                </a:solidFill>
              </a:rPr>
              <a:t>川 尚人</a:t>
            </a:r>
            <a:endParaRPr lang="ja-JP" altLang="en-US" dirty="0">
              <a:solidFill>
                <a:schemeClr val="tx2"/>
              </a:solidFill>
            </a:endParaRPr>
          </a:p>
          <a:p>
            <a:r>
              <a:rPr lang="ja-JP" altLang="en-US" dirty="0" smtClean="0">
                <a:solidFill>
                  <a:schemeClr val="tx2"/>
                </a:solidFill>
              </a:rPr>
              <a:t>千葉</a:t>
            </a:r>
            <a:r>
              <a:rPr lang="ja-JP" altLang="en-US" dirty="0">
                <a:solidFill>
                  <a:schemeClr val="tx2"/>
                </a:solidFill>
              </a:rPr>
              <a:t>大学　伊藤 智</a:t>
            </a:r>
            <a:r>
              <a:rPr lang="ja-JP" altLang="en-US" dirty="0" smtClean="0">
                <a:solidFill>
                  <a:schemeClr val="tx2"/>
                </a:solidFill>
              </a:rPr>
              <a:t>義</a:t>
            </a:r>
            <a:endParaRPr lang="en-US" altLang="ja-JP" dirty="0" smtClean="0">
              <a:solidFill>
                <a:schemeClr val="tx2"/>
              </a:solidFill>
            </a:endParaRPr>
          </a:p>
          <a:p>
            <a:r>
              <a:rPr lang="ja-JP" altLang="en-US" dirty="0">
                <a:solidFill>
                  <a:schemeClr val="tx2"/>
                </a:solidFill>
              </a:rPr>
              <a:t>千葉大学　下馬場 </a:t>
            </a:r>
            <a:r>
              <a:rPr lang="ja-JP" altLang="en-US">
                <a:solidFill>
                  <a:schemeClr val="tx2"/>
                </a:solidFill>
              </a:rPr>
              <a:t>朋</a:t>
            </a:r>
            <a:r>
              <a:rPr lang="ja-JP" altLang="en-US" smtClean="0">
                <a:solidFill>
                  <a:schemeClr val="tx2"/>
                </a:solidFill>
              </a:rPr>
              <a:t>禄</a:t>
            </a:r>
            <a:endParaRPr lang="en-US" altLang="ja-JP">
              <a:solidFill>
                <a:schemeClr val="tx2"/>
              </a:solidFill>
            </a:endParaRPr>
          </a:p>
        </p:txBody>
      </p:sp>
      <p:sp>
        <p:nvSpPr>
          <p:cNvPr id="5" name="テキスト ボックス 4"/>
          <p:cNvSpPr txBox="1"/>
          <p:nvPr/>
        </p:nvSpPr>
        <p:spPr>
          <a:xfrm>
            <a:off x="685800" y="764841"/>
            <a:ext cx="6152646" cy="461665"/>
          </a:xfrm>
          <a:prstGeom prst="rect">
            <a:avLst/>
          </a:prstGeom>
          <a:noFill/>
        </p:spPr>
        <p:txBody>
          <a:bodyPr wrap="none" rtlCol="0">
            <a:spAutoFit/>
          </a:bodyPr>
          <a:lstStyle/>
          <a:p>
            <a:r>
              <a:rPr kumimoji="1" lang="en-US" altLang="ja-JP" sz="2400" dirty="0" smtClean="0">
                <a:solidFill>
                  <a:schemeClr val="bg1"/>
                </a:solidFill>
              </a:rPr>
              <a:t>2019/03/14  </a:t>
            </a:r>
            <a:r>
              <a:rPr kumimoji="1" lang="ja-JP" altLang="en-US" sz="2400" dirty="0" smtClean="0">
                <a:solidFill>
                  <a:schemeClr val="bg1"/>
                </a:solidFill>
              </a:rPr>
              <a:t>情報処理学会 </a:t>
            </a:r>
            <a:r>
              <a:rPr lang="zh-CN" altLang="en-US" sz="2400" dirty="0" smtClean="0">
                <a:solidFill>
                  <a:schemeClr val="bg1"/>
                </a:solidFill>
              </a:rPr>
              <a:t>第</a:t>
            </a:r>
            <a:r>
              <a:rPr lang="en-US" altLang="zh-CN" sz="2400" dirty="0" smtClean="0">
                <a:solidFill>
                  <a:schemeClr val="bg1"/>
                </a:solidFill>
              </a:rPr>
              <a:t>81</a:t>
            </a:r>
            <a:r>
              <a:rPr lang="zh-CN" altLang="en-US" sz="2400" dirty="0" smtClean="0">
                <a:solidFill>
                  <a:schemeClr val="bg1"/>
                </a:solidFill>
              </a:rPr>
              <a:t>回</a:t>
            </a:r>
            <a:r>
              <a:rPr lang="zh-CN" altLang="en-US" sz="2400" dirty="0">
                <a:solidFill>
                  <a:schemeClr val="bg1"/>
                </a:solidFill>
              </a:rPr>
              <a:t>全国大会</a:t>
            </a:r>
            <a:endParaRPr kumimoji="1" lang="ja-JP" altLang="en-US" sz="2400" dirty="0">
              <a:solidFill>
                <a:schemeClr val="bg1"/>
              </a:solidFill>
            </a:endParaRPr>
          </a:p>
        </p:txBody>
      </p:sp>
    </p:spTree>
    <p:extLst>
      <p:ext uri="{BB962C8B-B14F-4D97-AF65-F5344CB8AC3E}">
        <p14:creationId xmlns:p14="http://schemas.microsoft.com/office/powerpoint/2010/main" val="3060525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3765052" y="3251200"/>
            <a:ext cx="5219180" cy="3117762"/>
          </a:xfrm>
          <a:prstGeom prst="roundRect">
            <a:avLst>
              <a:gd name="adj" fmla="val 574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latin typeface="游ゴシック" panose="020B0400000000000000" pitchFamily="50" charset="-128"/>
                <a:ea typeface="游ゴシック" panose="020B0400000000000000" pitchFamily="50" charset="-128"/>
              </a:rPr>
              <a:t>実験システム構成</a:t>
            </a:r>
            <a:endParaRPr kumimoji="1" lang="ja-JP" altLang="en-US" dirty="0">
              <a:latin typeface="游ゴシック" panose="020B0400000000000000" pitchFamily="50" charset="-128"/>
              <a:ea typeface="游ゴシック" panose="020B0400000000000000" pitchFamily="50" charset="-128"/>
            </a:endParaRPr>
          </a:p>
        </p:txBody>
      </p:sp>
      <p:sp>
        <p:nvSpPr>
          <p:cNvPr id="3" name="コンテンツ プレースホルダー 2"/>
          <p:cNvSpPr>
            <a:spLocks noGrp="1"/>
          </p:cNvSpPr>
          <p:nvPr>
            <p:ph idx="1"/>
          </p:nvPr>
        </p:nvSpPr>
        <p:spPr/>
        <p:txBody>
          <a:bodyPr>
            <a:normAutofit/>
          </a:bodyPr>
          <a:lstStyle/>
          <a:p>
            <a:r>
              <a:rPr kumimoji="1" lang="ja-JP" altLang="en-US" b="1" dirty="0" smtClean="0">
                <a:latin typeface="游ゴシック" panose="020B0400000000000000" pitchFamily="50" charset="-128"/>
                <a:ea typeface="游ゴシック" panose="020B0400000000000000" pitchFamily="50" charset="-128"/>
              </a:rPr>
              <a:t>計測対象機器</a:t>
            </a:r>
            <a:endParaRPr kumimoji="1" lang="en-US" altLang="ja-JP" b="1" dirty="0" smtClean="0">
              <a:latin typeface="游ゴシック" panose="020B0400000000000000" pitchFamily="50" charset="-128"/>
              <a:ea typeface="游ゴシック" panose="020B0400000000000000" pitchFamily="50" charset="-128"/>
            </a:endParaRPr>
          </a:p>
          <a:p>
            <a:pPr lvl="1"/>
            <a:r>
              <a:rPr kumimoji="1" lang="en-US" altLang="ja-JP" dirty="0" smtClean="0"/>
              <a:t>Raspberry </a:t>
            </a:r>
            <a:r>
              <a:rPr lang="en-US" altLang="ja-JP" dirty="0"/>
              <a:t>Pi </a:t>
            </a:r>
            <a:r>
              <a:rPr lang="en-US" altLang="ja-JP" dirty="0" smtClean="0"/>
              <a:t>3 (</a:t>
            </a:r>
            <a:r>
              <a:rPr lang="en-US" altLang="ja-JP" dirty="0" err="1" smtClean="0"/>
              <a:t>Raspbian</a:t>
            </a:r>
            <a:r>
              <a:rPr lang="en-US" altLang="ja-JP" dirty="0" smtClean="0"/>
              <a:t>, April 2018)  </a:t>
            </a:r>
            <a:r>
              <a:rPr kumimoji="1" lang="en-US" altLang="ja-JP" dirty="0" smtClean="0"/>
              <a:t>20</a:t>
            </a:r>
            <a:r>
              <a:rPr kumimoji="1" lang="ja-JP" altLang="en-US" dirty="0" smtClean="0"/>
              <a:t>台</a:t>
            </a:r>
            <a:endParaRPr kumimoji="1" lang="en-US" altLang="ja-JP" dirty="0" smtClean="0"/>
          </a:p>
          <a:p>
            <a:r>
              <a:rPr lang="ja-JP" altLang="en-US" b="1" dirty="0" smtClean="0">
                <a:latin typeface="游ゴシック" panose="020B0400000000000000" pitchFamily="50" charset="-128"/>
                <a:ea typeface="游ゴシック" panose="020B0400000000000000" pitchFamily="50" charset="-128"/>
              </a:rPr>
              <a:t>基準サーバ </a:t>
            </a:r>
            <a:r>
              <a:rPr lang="en-US" altLang="ja-JP" b="1" dirty="0" smtClean="0">
                <a:latin typeface="游ゴシック" panose="020B0400000000000000" pitchFamily="50" charset="-128"/>
                <a:ea typeface="游ゴシック" panose="020B0400000000000000" pitchFamily="50" charset="-128"/>
              </a:rPr>
              <a:t>/ GPS-NTP</a:t>
            </a:r>
            <a:r>
              <a:rPr lang="ja-JP" altLang="en-US" b="1" dirty="0" smtClean="0">
                <a:latin typeface="游ゴシック" panose="020B0400000000000000" pitchFamily="50" charset="-128"/>
                <a:ea typeface="游ゴシック" panose="020B0400000000000000" pitchFamily="50" charset="-128"/>
              </a:rPr>
              <a:t>サーバ</a:t>
            </a:r>
            <a:endParaRPr lang="en-US" altLang="ja-JP" b="1" dirty="0" smtClean="0">
              <a:latin typeface="游ゴシック" panose="020B0400000000000000" pitchFamily="50" charset="-128"/>
              <a:ea typeface="游ゴシック" panose="020B0400000000000000" pitchFamily="50" charset="-128"/>
            </a:endParaRPr>
          </a:p>
          <a:p>
            <a:pPr lvl="1"/>
            <a:r>
              <a:rPr kumimoji="1" lang="en-US" altLang="ja-JP" dirty="0" smtClean="0"/>
              <a:t>Raspberry Pi </a:t>
            </a:r>
            <a:r>
              <a:rPr lang="en-US" altLang="ja-JP" dirty="0" smtClean="0"/>
              <a:t>3 (</a:t>
            </a:r>
            <a:r>
              <a:rPr lang="en-US" altLang="ja-JP" dirty="0" err="1"/>
              <a:t>Raspbian</a:t>
            </a:r>
            <a:r>
              <a:rPr lang="en-US" altLang="ja-JP" dirty="0"/>
              <a:t>, April 2018) </a:t>
            </a:r>
            <a:endParaRPr kumimoji="1" lang="en-US" altLang="ja-JP" dirty="0" smtClean="0"/>
          </a:p>
          <a:p>
            <a:r>
              <a:rPr lang="ja-JP" altLang="en-US" b="1" dirty="0" smtClean="0">
                <a:latin typeface="游ゴシック" panose="020B0400000000000000" pitchFamily="50" charset="-128"/>
                <a:ea typeface="游ゴシック" panose="020B0400000000000000" pitchFamily="50" charset="-128"/>
              </a:rPr>
              <a:t>比較用</a:t>
            </a:r>
            <a:r>
              <a:rPr lang="en-US" altLang="ja-JP" b="1" dirty="0" smtClean="0">
                <a:latin typeface="游ゴシック" panose="020B0400000000000000" pitchFamily="50" charset="-128"/>
                <a:ea typeface="游ゴシック" panose="020B0400000000000000" pitchFamily="50" charset="-128"/>
              </a:rPr>
              <a:t>NTP</a:t>
            </a:r>
            <a:r>
              <a:rPr lang="ja-JP" altLang="en-US" b="1" dirty="0">
                <a:latin typeface="游ゴシック" panose="020B0400000000000000" pitchFamily="50" charset="-128"/>
                <a:ea typeface="游ゴシック" panose="020B0400000000000000" pitchFamily="50" charset="-128"/>
              </a:rPr>
              <a:t>サーバ</a:t>
            </a:r>
            <a:endParaRPr lang="en-US" altLang="ja-JP" b="1" dirty="0">
              <a:latin typeface="游ゴシック" panose="020B0400000000000000" pitchFamily="50" charset="-128"/>
              <a:ea typeface="游ゴシック" panose="020B0400000000000000" pitchFamily="50" charset="-128"/>
            </a:endParaRPr>
          </a:p>
          <a:p>
            <a:pPr lvl="1"/>
            <a:r>
              <a:rPr lang="en-US" altLang="ja-JP" dirty="0"/>
              <a:t>ntp.nict.jp (Stratum 1)</a:t>
            </a:r>
          </a:p>
          <a:p>
            <a:pPr lvl="1"/>
            <a:endParaRPr kumimoji="1" lang="ja-JP" altLang="en-US" dirty="0"/>
          </a:p>
        </p:txBody>
      </p:sp>
      <p:sp>
        <p:nvSpPr>
          <p:cNvPr id="69" name="テキスト ボックス 68"/>
          <p:cNvSpPr txBox="1"/>
          <p:nvPr/>
        </p:nvSpPr>
        <p:spPr>
          <a:xfrm>
            <a:off x="9313314" y="3096624"/>
            <a:ext cx="662169" cy="338554"/>
          </a:xfrm>
          <a:prstGeom prst="rect">
            <a:avLst/>
          </a:prstGeom>
          <a:noFill/>
        </p:spPr>
        <p:txBody>
          <a:bodyPr wrap="none" rtlCol="0">
            <a:spAutoFit/>
          </a:bodyPr>
          <a:lstStyle/>
          <a:p>
            <a:r>
              <a:rPr kumimoji="1" lang="en-US" altLang="ja-JP" sz="1600" dirty="0" smtClean="0"/>
              <a:t>HPLC</a:t>
            </a:r>
            <a:endParaRPr kumimoji="1" lang="ja-JP" altLang="en-US" sz="1600" dirty="0"/>
          </a:p>
        </p:txBody>
      </p:sp>
      <p:sp>
        <p:nvSpPr>
          <p:cNvPr id="7" name="テキスト ボックス 6"/>
          <p:cNvSpPr txBox="1"/>
          <p:nvPr/>
        </p:nvSpPr>
        <p:spPr>
          <a:xfrm>
            <a:off x="5358980" y="6407062"/>
            <a:ext cx="2031325" cy="338554"/>
          </a:xfrm>
          <a:prstGeom prst="rect">
            <a:avLst/>
          </a:prstGeom>
          <a:noFill/>
        </p:spPr>
        <p:txBody>
          <a:bodyPr wrap="none" rtlCol="0">
            <a:spAutoFit/>
          </a:bodyPr>
          <a:lstStyle/>
          <a:p>
            <a:r>
              <a:rPr kumimoji="1" lang="ja-JP" altLang="en-US" sz="1600" dirty="0" smtClean="0"/>
              <a:t>実験システム構成図</a:t>
            </a:r>
            <a:endParaRPr kumimoji="1" lang="ja-JP" altLang="en-US" sz="1600" dirty="0"/>
          </a:p>
        </p:txBody>
      </p:sp>
      <p:grpSp>
        <p:nvGrpSpPr>
          <p:cNvPr id="9" name="グループ化 8"/>
          <p:cNvGrpSpPr/>
          <p:nvPr/>
        </p:nvGrpSpPr>
        <p:grpSpPr>
          <a:xfrm>
            <a:off x="539601" y="4724400"/>
            <a:ext cx="2791643" cy="1644562"/>
            <a:chOff x="453851" y="4826000"/>
            <a:chExt cx="2663536" cy="1644562"/>
          </a:xfrm>
        </p:grpSpPr>
        <p:sp>
          <p:nvSpPr>
            <p:cNvPr id="70" name="角丸四角形 69"/>
            <p:cNvSpPr/>
            <p:nvPr/>
          </p:nvSpPr>
          <p:spPr>
            <a:xfrm>
              <a:off x="453851" y="4826000"/>
              <a:ext cx="2663536" cy="1644562"/>
            </a:xfrm>
            <a:prstGeom prst="roundRect">
              <a:avLst>
                <a:gd name="adj" fmla="val 7469"/>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t"/>
            <a:lstStyle/>
            <a:p>
              <a:pPr>
                <a:lnSpc>
                  <a:spcPct val="150000"/>
                </a:lnSpc>
              </a:pPr>
              <a:r>
                <a:rPr kumimoji="1" lang="ja-JP" altLang="en-US" sz="1600" b="1" dirty="0" smtClean="0">
                  <a:latin typeface="游ゴシック" panose="020B0400000000000000" pitchFamily="50" charset="-128"/>
                  <a:ea typeface="游ゴシック" panose="020B0400000000000000" pitchFamily="50" charset="-128"/>
                </a:rPr>
                <a:t>実験条件</a:t>
              </a:r>
              <a:endParaRPr lang="en-US" altLang="ja-JP" sz="1600" b="1" dirty="0">
                <a:latin typeface="游ゴシック" panose="020B0400000000000000" pitchFamily="50" charset="-128"/>
                <a:ea typeface="游ゴシック" panose="020B0400000000000000" pitchFamily="50" charset="-128"/>
              </a:endParaRPr>
            </a:p>
            <a:p>
              <a:pPr>
                <a:lnSpc>
                  <a:spcPct val="150000"/>
                </a:lnSpc>
              </a:pPr>
              <a:r>
                <a:rPr kumimoji="1" lang="ja-JP" altLang="en-US" sz="1600" b="1" dirty="0" smtClean="0">
                  <a:latin typeface="游ゴシック" panose="020B0400000000000000" pitchFamily="50" charset="-128"/>
                  <a:ea typeface="游ゴシック" panose="020B0400000000000000" pitchFamily="50" charset="-128"/>
                </a:rPr>
                <a:t>計測間隔</a:t>
              </a:r>
              <a:r>
                <a:rPr kumimoji="1" lang="en-US" altLang="ja-JP" sz="1600" b="1" dirty="0" smtClean="0">
                  <a:latin typeface="游ゴシック" panose="020B0400000000000000" pitchFamily="50" charset="-128"/>
                  <a:ea typeface="游ゴシック" panose="020B0400000000000000" pitchFamily="50" charset="-128"/>
                </a:rPr>
                <a:t>: </a:t>
              </a:r>
              <a:r>
                <a:rPr kumimoji="1" lang="en-US" altLang="ja-JP" sz="1600" dirty="0" smtClean="0"/>
                <a:t>10</a:t>
              </a:r>
              <a:r>
                <a:rPr kumimoji="1" lang="ja-JP" altLang="en-US" sz="1600" dirty="0" smtClean="0"/>
                <a:t>分</a:t>
              </a:r>
              <a:endParaRPr kumimoji="1" lang="en-US" altLang="ja-JP" sz="1600" dirty="0" smtClean="0"/>
            </a:p>
            <a:p>
              <a:pPr>
                <a:lnSpc>
                  <a:spcPct val="150000"/>
                </a:lnSpc>
              </a:pPr>
              <a:r>
                <a:rPr lang="ja-JP" altLang="en-US" sz="1600" b="1" dirty="0" smtClean="0">
                  <a:latin typeface="游ゴシック" panose="020B0400000000000000" pitchFamily="50" charset="-128"/>
                  <a:ea typeface="游ゴシック" panose="020B0400000000000000" pitchFamily="50" charset="-128"/>
                </a:rPr>
                <a:t>計測期間</a:t>
              </a:r>
              <a:r>
                <a:rPr lang="en-US" altLang="ja-JP" sz="1600" b="1" dirty="0" smtClean="0">
                  <a:latin typeface="游ゴシック" panose="020B0400000000000000" pitchFamily="50" charset="-128"/>
                  <a:ea typeface="游ゴシック" panose="020B0400000000000000" pitchFamily="50" charset="-128"/>
                </a:rPr>
                <a:t>: </a:t>
              </a:r>
            </a:p>
            <a:p>
              <a:pPr>
                <a:lnSpc>
                  <a:spcPct val="150000"/>
                </a:lnSpc>
              </a:pPr>
              <a:r>
                <a:rPr lang="en-US" altLang="ja-JP" sz="1600" dirty="0" smtClean="0"/>
                <a:t>2018/11/19 – 2018/12/10</a:t>
              </a:r>
              <a:endParaRPr kumimoji="1" lang="ja-JP" altLang="en-US" sz="1600" dirty="0"/>
            </a:p>
          </p:txBody>
        </p:sp>
        <p:cxnSp>
          <p:nvCxnSpPr>
            <p:cNvPr id="8" name="直線コネクタ 7"/>
            <p:cNvCxnSpPr/>
            <p:nvPr/>
          </p:nvCxnSpPr>
          <p:spPr>
            <a:xfrm>
              <a:off x="524181" y="5268976"/>
              <a:ext cx="2255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6" name="図 5"/>
          <p:cNvPicPr>
            <a:picLocks noChangeAspect="1"/>
          </p:cNvPicPr>
          <p:nvPr/>
        </p:nvPicPr>
        <p:blipFill>
          <a:blip r:embed="rId2"/>
          <a:stretch>
            <a:fillRect/>
          </a:stretch>
        </p:blipFill>
        <p:spPr>
          <a:xfrm>
            <a:off x="3800126" y="3479524"/>
            <a:ext cx="5149033" cy="2661115"/>
          </a:xfrm>
          <a:prstGeom prst="rect">
            <a:avLst/>
          </a:prstGeom>
        </p:spPr>
      </p:pic>
    </p:spTree>
    <p:extLst>
      <p:ext uri="{BB962C8B-B14F-4D97-AF65-F5344CB8AC3E}">
        <p14:creationId xmlns:p14="http://schemas.microsoft.com/office/powerpoint/2010/main" val="3536027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latin typeface="游ゴシック" panose="020B0400000000000000" pitchFamily="50" charset="-128"/>
                <a:ea typeface="游ゴシック" panose="020B0400000000000000" pitchFamily="50" charset="-128"/>
              </a:rPr>
              <a:t>時刻ドリフトの抽出結果</a:t>
            </a:r>
            <a:endParaRPr kumimoji="1" lang="ja-JP" altLang="en-US" dirty="0">
              <a:latin typeface="游ゴシック" panose="020B0400000000000000" pitchFamily="50" charset="-128"/>
              <a:ea typeface="游ゴシック" panose="020B0400000000000000"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pic>
        <p:nvPicPr>
          <p:cNvPr id="2050" name="Picture 2" descr="\\192.168.11.11\home\Documents\ipsj1903\src\assets\drift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650" y="1160434"/>
            <a:ext cx="6616700" cy="4968269"/>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2273935" y="6305630"/>
            <a:ext cx="4596130" cy="369332"/>
          </a:xfrm>
          <a:prstGeom prst="rect">
            <a:avLst/>
          </a:prstGeom>
          <a:noFill/>
        </p:spPr>
        <p:txBody>
          <a:bodyPr wrap="none" rtlCol="0">
            <a:spAutoFit/>
          </a:bodyPr>
          <a:lstStyle/>
          <a:p>
            <a:r>
              <a:rPr kumimoji="1" lang="en-US" altLang="ja-JP" dirty="0" smtClean="0">
                <a:solidFill>
                  <a:srgbClr val="FF6199"/>
                </a:solidFill>
              </a:rPr>
              <a:t>20</a:t>
            </a:r>
            <a:r>
              <a:rPr lang="ja-JP" altLang="en-US" dirty="0" smtClean="0">
                <a:solidFill>
                  <a:srgbClr val="FF6199"/>
                </a:solidFill>
              </a:rPr>
              <a:t>台で特徴は異なるが類似した機器もある</a:t>
            </a:r>
            <a:endParaRPr kumimoji="1" lang="ja-JP" altLang="en-US" dirty="0">
              <a:solidFill>
                <a:srgbClr val="FF6199"/>
              </a:solidFill>
            </a:endParaRPr>
          </a:p>
        </p:txBody>
      </p:sp>
      <p:sp>
        <p:nvSpPr>
          <p:cNvPr id="5" name="テキスト ボックス 4"/>
          <p:cNvSpPr txBox="1"/>
          <p:nvPr/>
        </p:nvSpPr>
        <p:spPr>
          <a:xfrm>
            <a:off x="3197265" y="961865"/>
            <a:ext cx="2749471" cy="400110"/>
          </a:xfrm>
          <a:prstGeom prst="rect">
            <a:avLst/>
          </a:prstGeom>
          <a:solidFill>
            <a:schemeClr val="tx1">
              <a:lumMod val="50000"/>
              <a:lumOff val="50000"/>
            </a:schemeClr>
          </a:solidFill>
        </p:spPr>
        <p:txBody>
          <a:bodyPr wrap="none" rtlCol="0">
            <a:spAutoFit/>
          </a:bodyPr>
          <a:lstStyle/>
          <a:p>
            <a:r>
              <a:rPr kumimoji="1" lang="ja-JP" altLang="en-US" sz="2000" dirty="0" smtClean="0">
                <a:solidFill>
                  <a:schemeClr val="bg1"/>
                </a:solidFill>
              </a:rPr>
              <a:t>時刻ドリフトの積算値</a:t>
            </a:r>
            <a:endParaRPr kumimoji="1" lang="ja-JP" altLang="en-US" sz="2000" dirty="0">
              <a:solidFill>
                <a:schemeClr val="bg1"/>
              </a:solidFill>
            </a:endParaRPr>
          </a:p>
        </p:txBody>
      </p:sp>
    </p:spTree>
    <p:extLst>
      <p:ext uri="{BB962C8B-B14F-4D97-AF65-F5344CB8AC3E}">
        <p14:creationId xmlns:p14="http://schemas.microsoft.com/office/powerpoint/2010/main" val="437677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latin typeface="游ゴシック" panose="020B0400000000000000" pitchFamily="50" charset="-128"/>
                <a:ea typeface="游ゴシック" panose="020B0400000000000000" pitchFamily="50" charset="-128"/>
              </a:rPr>
              <a:t>時刻ドリフト量による機器識別法</a:t>
            </a:r>
            <a:endParaRPr kumimoji="1" lang="ja-JP" altLang="en-US" dirty="0">
              <a:latin typeface="游ゴシック" panose="020B0400000000000000" pitchFamily="50" charset="-128"/>
              <a:ea typeface="游ゴシック" panose="020B0400000000000000" pitchFamily="50" charset="-128"/>
            </a:endParaRPr>
          </a:p>
        </p:txBody>
      </p:sp>
      <p:sp>
        <p:nvSpPr>
          <p:cNvPr id="3" name="コンテンツ プレースホルダー 2"/>
          <p:cNvSpPr>
            <a:spLocks noGrp="1"/>
          </p:cNvSpPr>
          <p:nvPr>
            <p:ph idx="1"/>
          </p:nvPr>
        </p:nvSpPr>
        <p:spPr>
          <a:xfrm>
            <a:off x="628650" y="4664665"/>
            <a:ext cx="7886700" cy="1512297"/>
          </a:xfrm>
        </p:spPr>
        <p:txBody>
          <a:bodyPr/>
          <a:lstStyle/>
          <a:p>
            <a:r>
              <a:rPr kumimoji="1" lang="ja-JP" altLang="en-US" dirty="0" smtClean="0"/>
              <a:t>学習用データとして</a:t>
            </a:r>
            <a:r>
              <a:rPr kumimoji="1" lang="en-US" altLang="ja-JP" dirty="0" smtClean="0"/>
              <a:t>N</a:t>
            </a:r>
            <a:r>
              <a:rPr kumimoji="1" lang="ja-JP" altLang="en-US" dirty="0" smtClean="0"/>
              <a:t>個の時刻ドリフトデータ</a:t>
            </a:r>
            <a:endParaRPr kumimoji="1" lang="en-US" altLang="ja-JP" dirty="0" smtClean="0"/>
          </a:p>
          <a:p>
            <a:r>
              <a:rPr lang="ja-JP" altLang="en-US" dirty="0" smtClean="0"/>
              <a:t>テスト用</a:t>
            </a:r>
            <a:r>
              <a:rPr lang="ja-JP" altLang="en-US" dirty="0"/>
              <a:t>データと</a:t>
            </a:r>
            <a:r>
              <a:rPr lang="ja-JP" altLang="en-US" dirty="0" smtClean="0"/>
              <a:t>して</a:t>
            </a:r>
            <a:r>
              <a:rPr lang="en-US" altLang="ja-JP" dirty="0" smtClean="0"/>
              <a:t>M</a:t>
            </a:r>
            <a:r>
              <a:rPr lang="ja-JP" altLang="en-US" dirty="0" smtClean="0"/>
              <a:t>個</a:t>
            </a:r>
            <a:r>
              <a:rPr lang="ja-JP" altLang="en-US" dirty="0"/>
              <a:t>の時刻</a:t>
            </a:r>
            <a:r>
              <a:rPr lang="ja-JP" altLang="en-US" dirty="0" smtClean="0"/>
              <a:t>ドリフトデータ</a:t>
            </a:r>
            <a:endParaRPr lang="ja-JP" altLang="en-US" dirty="0"/>
          </a:p>
        </p:txBody>
      </p:sp>
      <p:sp>
        <p:nvSpPr>
          <p:cNvPr id="7" name="テキスト ボックス 6"/>
          <p:cNvSpPr txBox="1"/>
          <p:nvPr/>
        </p:nvSpPr>
        <p:spPr>
          <a:xfrm>
            <a:off x="7916497" y="2800652"/>
            <a:ext cx="679994" cy="369332"/>
          </a:xfrm>
          <a:prstGeom prst="rect">
            <a:avLst/>
          </a:prstGeom>
          <a:noFill/>
        </p:spPr>
        <p:txBody>
          <a:bodyPr wrap="none" rtlCol="0">
            <a:spAutoFit/>
          </a:bodyPr>
          <a:lstStyle/>
          <a:p>
            <a:r>
              <a:rPr kumimoji="1" lang="en-US" altLang="ja-JP" dirty="0" smtClean="0"/>
              <a:t>Time</a:t>
            </a:r>
            <a:endParaRPr kumimoji="1" lang="ja-JP" altLang="en-US" dirty="0"/>
          </a:p>
        </p:txBody>
      </p:sp>
      <p:sp>
        <p:nvSpPr>
          <p:cNvPr id="8" name="左中かっこ 7"/>
          <p:cNvSpPr/>
          <p:nvPr/>
        </p:nvSpPr>
        <p:spPr>
          <a:xfrm rot="16200000">
            <a:off x="2658620" y="1699229"/>
            <a:ext cx="176764" cy="3285907"/>
          </a:xfrm>
          <a:prstGeom prst="leftBrace">
            <a:avLst/>
          </a:prstGeom>
          <a:ln>
            <a:solidFill>
              <a:schemeClr val="tx1">
                <a:lumMod val="75000"/>
                <a:lumOff val="25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a:p>
        </p:txBody>
      </p:sp>
      <p:sp>
        <p:nvSpPr>
          <p:cNvPr id="9" name="左中かっこ 8"/>
          <p:cNvSpPr/>
          <p:nvPr/>
        </p:nvSpPr>
        <p:spPr>
          <a:xfrm rot="16200000">
            <a:off x="6238456" y="1741973"/>
            <a:ext cx="176763" cy="3200418"/>
          </a:xfrm>
          <a:prstGeom prst="leftBrace">
            <a:avLst/>
          </a:prstGeom>
          <a:ln>
            <a:solidFill>
              <a:schemeClr val="tx1">
                <a:lumMod val="75000"/>
                <a:lumOff val="25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a:p>
        </p:txBody>
      </p:sp>
      <p:pic>
        <p:nvPicPr>
          <p:cNvPr id="10" name="Picture 3" descr="C:\Users\paltee\Downloads\texclip201901121329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585" y="3767410"/>
            <a:ext cx="828571" cy="33333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Users\paltee\Downloads\texclip2019011213294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9218" y="3767411"/>
            <a:ext cx="895238" cy="333333"/>
          </a:xfrm>
          <a:prstGeom prst="rect">
            <a:avLst/>
          </a:prstGeom>
          <a:noFill/>
          <a:extLst>
            <a:ext uri="{909E8E84-426E-40DD-AFC4-6F175D3DCCD1}">
              <a14:hiddenFill xmlns:a14="http://schemas.microsoft.com/office/drawing/2010/main">
                <a:solidFill>
                  <a:srgbClr val="FFFFFF"/>
                </a:solidFill>
              </a14:hiddenFill>
            </a:ext>
          </a:extLst>
        </p:spPr>
      </p:pic>
      <p:sp>
        <p:nvSpPr>
          <p:cNvPr id="12" name="右矢印 11"/>
          <p:cNvSpPr/>
          <p:nvPr/>
        </p:nvSpPr>
        <p:spPr>
          <a:xfrm>
            <a:off x="1276557" y="1481050"/>
            <a:ext cx="2870629" cy="818866"/>
          </a:xfrm>
          <a:prstGeom prst="rightArrow">
            <a:avLst>
              <a:gd name="adj1" fmla="val 43333"/>
              <a:gd name="adj2" fmla="val 50000"/>
            </a:avLst>
          </a:prstGeom>
          <a:solidFill>
            <a:srgbClr val="FF619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右矢印 12"/>
          <p:cNvSpPr/>
          <p:nvPr/>
        </p:nvSpPr>
        <p:spPr>
          <a:xfrm>
            <a:off x="4880611" y="1481050"/>
            <a:ext cx="2870629" cy="818866"/>
          </a:xfrm>
          <a:prstGeom prst="rightArrow">
            <a:avLst>
              <a:gd name="adj1" fmla="val 43333"/>
              <a:gd name="adj2" fmla="val 50000"/>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276557" y="1337329"/>
            <a:ext cx="1723549" cy="400110"/>
          </a:xfrm>
          <a:prstGeom prst="rect">
            <a:avLst/>
          </a:prstGeom>
          <a:noFill/>
        </p:spPr>
        <p:txBody>
          <a:bodyPr wrap="none" rtlCol="0">
            <a:spAutoFit/>
          </a:bodyPr>
          <a:lstStyle/>
          <a:p>
            <a:r>
              <a:rPr kumimoji="1" lang="ja-JP" altLang="en-US" sz="2000" b="1" dirty="0" smtClean="0">
                <a:solidFill>
                  <a:srgbClr val="FF6199"/>
                </a:solidFill>
                <a:latin typeface="游ゴシック" panose="020B0400000000000000" pitchFamily="50" charset="-128"/>
                <a:ea typeface="游ゴシック" panose="020B0400000000000000" pitchFamily="50" charset="-128"/>
              </a:rPr>
              <a:t>学習用データ</a:t>
            </a:r>
            <a:endParaRPr kumimoji="1" lang="ja-JP" altLang="en-US" sz="2000" b="1" dirty="0">
              <a:solidFill>
                <a:srgbClr val="FF6199"/>
              </a:solidFill>
              <a:latin typeface="游ゴシック" panose="020B0400000000000000" pitchFamily="50" charset="-128"/>
              <a:ea typeface="游ゴシック" panose="020B0400000000000000" pitchFamily="50" charset="-128"/>
            </a:endParaRPr>
          </a:p>
        </p:txBody>
      </p:sp>
      <p:sp>
        <p:nvSpPr>
          <p:cNvPr id="15" name="テキスト ボックス 14"/>
          <p:cNvSpPr txBox="1"/>
          <p:nvPr/>
        </p:nvSpPr>
        <p:spPr>
          <a:xfrm>
            <a:off x="4880611" y="1337330"/>
            <a:ext cx="1980029" cy="400110"/>
          </a:xfrm>
          <a:prstGeom prst="rect">
            <a:avLst/>
          </a:prstGeom>
          <a:noFill/>
        </p:spPr>
        <p:txBody>
          <a:bodyPr wrap="none" rtlCol="0">
            <a:spAutoFit/>
          </a:bodyPr>
          <a:lstStyle/>
          <a:p>
            <a:r>
              <a:rPr kumimoji="1" lang="ja-JP" altLang="en-US" sz="2000" b="1" dirty="0" smtClean="0">
                <a:solidFill>
                  <a:schemeClr val="accent6"/>
                </a:solidFill>
                <a:latin typeface="游ゴシック" panose="020B0400000000000000" pitchFamily="50" charset="-128"/>
                <a:ea typeface="游ゴシック" panose="020B0400000000000000" pitchFamily="50" charset="-128"/>
              </a:rPr>
              <a:t>テスト用データ</a:t>
            </a:r>
            <a:endParaRPr kumimoji="1" lang="ja-JP" altLang="en-US" sz="2000" b="1" dirty="0">
              <a:solidFill>
                <a:schemeClr val="accent6"/>
              </a:solidFill>
              <a:latin typeface="游ゴシック" panose="020B0400000000000000" pitchFamily="50" charset="-128"/>
              <a:ea typeface="游ゴシック" panose="020B0400000000000000" pitchFamily="50" charset="-128"/>
            </a:endParaRPr>
          </a:p>
        </p:txBody>
      </p:sp>
      <p:grpSp>
        <p:nvGrpSpPr>
          <p:cNvPr id="16" name="グループ化 15"/>
          <p:cNvGrpSpPr/>
          <p:nvPr/>
        </p:nvGrpSpPr>
        <p:grpSpPr>
          <a:xfrm>
            <a:off x="547509" y="2489936"/>
            <a:ext cx="7939799" cy="371513"/>
            <a:chOff x="235210" y="2489936"/>
            <a:chExt cx="7939799" cy="371513"/>
          </a:xfrm>
        </p:grpSpPr>
        <p:cxnSp>
          <p:nvCxnSpPr>
            <p:cNvPr id="17" name="直線矢印コネクタ 16"/>
            <p:cNvCxnSpPr/>
            <p:nvPr/>
          </p:nvCxnSpPr>
          <p:spPr>
            <a:xfrm>
              <a:off x="235210" y="2683569"/>
              <a:ext cx="7939799" cy="0"/>
            </a:xfrm>
            <a:prstGeom prst="straightConnector1">
              <a:avLst/>
            </a:prstGeom>
            <a:ln>
              <a:solidFill>
                <a:schemeClr val="tx1">
                  <a:lumMod val="75000"/>
                  <a:lumOff val="25000"/>
                </a:schemeClr>
              </a:solidFill>
              <a:tailEnd type="triangle" w="lg" len="lg"/>
            </a:ln>
          </p:spPr>
          <p:style>
            <a:lnRef idx="3">
              <a:schemeClr val="dk1"/>
            </a:lnRef>
            <a:fillRef idx="0">
              <a:schemeClr val="dk1"/>
            </a:fillRef>
            <a:effectRef idx="2">
              <a:schemeClr val="dk1"/>
            </a:effectRef>
            <a:fontRef idx="minor">
              <a:schemeClr val="tx1"/>
            </a:fontRef>
          </p:style>
        </p:cxnSp>
        <p:cxnSp>
          <p:nvCxnSpPr>
            <p:cNvPr id="18" name="直線コネクタ 17"/>
            <p:cNvCxnSpPr/>
            <p:nvPr/>
          </p:nvCxnSpPr>
          <p:spPr>
            <a:xfrm>
              <a:off x="964258" y="2498218"/>
              <a:ext cx="0" cy="36323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cxnSp>
          <p:nvCxnSpPr>
            <p:cNvPr id="19" name="直線コネクタ 18"/>
            <p:cNvCxnSpPr/>
            <p:nvPr/>
          </p:nvCxnSpPr>
          <p:spPr>
            <a:xfrm>
              <a:off x="1680950" y="2498218"/>
              <a:ext cx="0" cy="18535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cxnSp>
          <p:nvCxnSpPr>
            <p:cNvPr id="20" name="直線コネクタ 19"/>
            <p:cNvCxnSpPr/>
            <p:nvPr/>
          </p:nvCxnSpPr>
          <p:spPr>
            <a:xfrm>
              <a:off x="5256771" y="2494482"/>
              <a:ext cx="0" cy="18535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cxnSp>
          <p:nvCxnSpPr>
            <p:cNvPr id="21" name="直線コネクタ 20"/>
            <p:cNvCxnSpPr/>
            <p:nvPr/>
          </p:nvCxnSpPr>
          <p:spPr>
            <a:xfrm>
              <a:off x="3834887" y="2498218"/>
              <a:ext cx="0" cy="18535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cxnSp>
          <p:nvCxnSpPr>
            <p:cNvPr id="22" name="直線コネクタ 21"/>
            <p:cNvCxnSpPr/>
            <p:nvPr/>
          </p:nvCxnSpPr>
          <p:spPr>
            <a:xfrm>
              <a:off x="4568312" y="2498218"/>
              <a:ext cx="0" cy="18535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cxnSp>
          <p:nvCxnSpPr>
            <p:cNvPr id="23" name="直線コネクタ 22"/>
            <p:cNvCxnSpPr/>
            <p:nvPr/>
          </p:nvCxnSpPr>
          <p:spPr>
            <a:xfrm>
              <a:off x="7431350" y="2498218"/>
              <a:ext cx="0" cy="18535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cxnSp>
          <p:nvCxnSpPr>
            <p:cNvPr id="24" name="直線コネクタ 23"/>
            <p:cNvCxnSpPr/>
            <p:nvPr/>
          </p:nvCxnSpPr>
          <p:spPr>
            <a:xfrm>
              <a:off x="1325350" y="2498218"/>
              <a:ext cx="0" cy="18535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cxnSp>
          <p:nvCxnSpPr>
            <p:cNvPr id="25" name="直線コネクタ 24"/>
            <p:cNvCxnSpPr/>
            <p:nvPr/>
          </p:nvCxnSpPr>
          <p:spPr>
            <a:xfrm>
              <a:off x="2053483" y="2494481"/>
              <a:ext cx="0" cy="18535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cxnSp>
          <p:nvCxnSpPr>
            <p:cNvPr id="26" name="直線コネクタ 25"/>
            <p:cNvCxnSpPr/>
            <p:nvPr/>
          </p:nvCxnSpPr>
          <p:spPr>
            <a:xfrm>
              <a:off x="3475883" y="2506696"/>
              <a:ext cx="0" cy="18535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cxnSp>
          <p:nvCxnSpPr>
            <p:cNvPr id="27" name="直線コネクタ 26"/>
            <p:cNvCxnSpPr/>
            <p:nvPr/>
          </p:nvCxnSpPr>
          <p:spPr>
            <a:xfrm>
              <a:off x="3120283" y="2498218"/>
              <a:ext cx="0" cy="18535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cxnSp>
          <p:nvCxnSpPr>
            <p:cNvPr id="28" name="直線コネクタ 27"/>
            <p:cNvCxnSpPr/>
            <p:nvPr/>
          </p:nvCxnSpPr>
          <p:spPr>
            <a:xfrm>
              <a:off x="4915216" y="2494480"/>
              <a:ext cx="0" cy="18535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cxnSp>
          <p:nvCxnSpPr>
            <p:cNvPr id="29" name="直線コネクタ 28"/>
            <p:cNvCxnSpPr/>
            <p:nvPr/>
          </p:nvCxnSpPr>
          <p:spPr>
            <a:xfrm>
              <a:off x="6734204" y="2489937"/>
              <a:ext cx="0" cy="18535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cxnSp>
          <p:nvCxnSpPr>
            <p:cNvPr id="30" name="直線コネクタ 29"/>
            <p:cNvCxnSpPr/>
            <p:nvPr/>
          </p:nvCxnSpPr>
          <p:spPr>
            <a:xfrm>
              <a:off x="7088690" y="2489936"/>
              <a:ext cx="0" cy="18535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cxnSp>
          <p:nvCxnSpPr>
            <p:cNvPr id="31" name="直線コネクタ 30"/>
            <p:cNvCxnSpPr/>
            <p:nvPr/>
          </p:nvCxnSpPr>
          <p:spPr>
            <a:xfrm>
              <a:off x="5647542" y="2506696"/>
              <a:ext cx="0" cy="18535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grpSp>
      <mc:AlternateContent xmlns:mc="http://schemas.openxmlformats.org/markup-compatibility/2006" xmlns:a14="http://schemas.microsoft.com/office/drawing/2010/main">
        <mc:Choice Requires="a14">
          <p:sp>
            <p:nvSpPr>
              <p:cNvPr id="4" name="テキスト ボックス 3"/>
              <p:cNvSpPr txBox="1"/>
              <p:nvPr/>
            </p:nvSpPr>
            <p:spPr>
              <a:xfrm>
                <a:off x="1417460" y="2860719"/>
                <a:ext cx="4456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a:rPr>
                            <m:t>𝑡</m:t>
                          </m:r>
                        </m:e>
                        <m:sub>
                          <m:r>
                            <a:rPr kumimoji="1" lang="en-US" altLang="ja-JP" b="0" i="1" smtClean="0">
                              <a:latin typeface="Cambria Math"/>
                            </a:rPr>
                            <m:t>2</m:t>
                          </m:r>
                        </m:sub>
                      </m:sSub>
                    </m:oMath>
                  </m:oMathPara>
                </a14:m>
                <a:endParaRPr kumimoji="1" lang="ja-JP" altLang="en-US"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1417460" y="2860719"/>
                <a:ext cx="445698" cy="369332"/>
              </a:xfrm>
              <a:prstGeom prst="rect">
                <a:avLst/>
              </a:prstGeom>
              <a:blipFill rotWithShape="1">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p:cNvSpPr txBox="1"/>
              <p:nvPr/>
            </p:nvSpPr>
            <p:spPr>
              <a:xfrm>
                <a:off x="3907954" y="2860719"/>
                <a:ext cx="4784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a:rPr>
                            <m:t>𝑡</m:t>
                          </m:r>
                        </m:e>
                        <m:sub>
                          <m:r>
                            <a:rPr kumimoji="1" lang="en-US" altLang="ja-JP" b="0" i="1" smtClean="0">
                              <a:latin typeface="Cambria Math"/>
                            </a:rPr>
                            <m:t>𝑁</m:t>
                          </m:r>
                        </m:sub>
                      </m:sSub>
                    </m:oMath>
                  </m:oMathPara>
                </a14:m>
                <a:endParaRPr kumimoji="1" lang="ja-JP" altLang="en-US" dirty="0"/>
              </a:p>
            </p:txBody>
          </p:sp>
        </mc:Choice>
        <mc:Fallback xmlns="">
          <p:sp>
            <p:nvSpPr>
              <p:cNvPr id="33" name="テキスト ボックス 32"/>
              <p:cNvSpPr txBox="1">
                <a:spLocks noRot="1" noChangeAspect="1" noMove="1" noResize="1" noEditPoints="1" noAdjustHandles="1" noChangeArrowheads="1" noChangeShapeType="1" noTextEdit="1"/>
              </p:cNvSpPr>
              <p:nvPr/>
            </p:nvSpPr>
            <p:spPr>
              <a:xfrm>
                <a:off x="3907954" y="2860719"/>
                <a:ext cx="478464" cy="369332"/>
              </a:xfrm>
              <a:prstGeom prst="rect">
                <a:avLst/>
              </a:prstGeom>
              <a:blipFill rotWithShape="1">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p:cNvSpPr txBox="1"/>
              <p:nvPr/>
            </p:nvSpPr>
            <p:spPr>
              <a:xfrm>
                <a:off x="1117696" y="2870820"/>
                <a:ext cx="4403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a:rPr>
                            <m:t>𝑡</m:t>
                          </m:r>
                        </m:e>
                        <m:sub>
                          <m:r>
                            <a:rPr kumimoji="1" lang="en-US" altLang="ja-JP" b="0" i="1" smtClean="0">
                              <a:latin typeface="Cambria Math"/>
                            </a:rPr>
                            <m:t>1</m:t>
                          </m:r>
                        </m:sub>
                      </m:sSub>
                    </m:oMath>
                  </m:oMathPara>
                </a14:m>
                <a:endParaRPr kumimoji="1" lang="ja-JP" altLang="en-US"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1117696" y="2870820"/>
                <a:ext cx="440377" cy="369332"/>
              </a:xfrm>
              <a:prstGeom prst="rect">
                <a:avLst/>
              </a:prstGeom>
              <a:blipFill rotWithShape="1">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47763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47509" y="4629151"/>
                <a:ext cx="8337183" cy="1814512"/>
              </a:xfrm>
              <a:gradFill flip="none" rotWithShape="1">
                <a:gsLst>
                  <a:gs pos="0">
                    <a:srgbClr val="EEDFF7">
                      <a:alpha val="40000"/>
                    </a:srgbClr>
                  </a:gs>
                  <a:gs pos="26000">
                    <a:srgbClr val="E1EEF3">
                      <a:alpha val="20000"/>
                    </a:srgbClr>
                  </a:gs>
                  <a:gs pos="100000">
                    <a:schemeClr val="accent4">
                      <a:lumMod val="20000"/>
                      <a:lumOff val="80000"/>
                      <a:alpha val="30000"/>
                    </a:schemeClr>
                  </a:gs>
                </a:gsLst>
                <a:path path="circle">
                  <a:fillToRect l="100000" b="100000"/>
                </a:path>
                <a:tileRect t="-100000" r="-100000"/>
              </a:gradFill>
            </p:spPr>
            <p:txBody>
              <a:bodyPr anchor="ctr">
                <a:normAutofit/>
              </a:bodyPr>
              <a:lstStyle/>
              <a:p>
                <a14:m>
                  <m:oMath xmlns:m="http://schemas.openxmlformats.org/officeDocument/2006/math">
                    <m:r>
                      <a:rPr kumimoji="1" lang="en-US" altLang="ja-JP" b="0" i="1" smtClean="0">
                        <a:latin typeface="Cambria Math"/>
                      </a:rPr>
                      <m:t>𝐷</m:t>
                    </m:r>
                    <m:d>
                      <m:dPr>
                        <m:ctrlPr>
                          <a:rPr kumimoji="1" lang="en-US" altLang="ja-JP" b="0" i="1" smtClean="0">
                            <a:latin typeface="Cambria Math" panose="02040503050406030204" pitchFamily="18" charset="0"/>
                          </a:rPr>
                        </m:ctrlPr>
                      </m:dPr>
                      <m:e>
                        <m:r>
                          <a:rPr kumimoji="1" lang="en-US" altLang="ja-JP" b="0" i="1" smtClean="0">
                            <a:latin typeface="Cambria Math"/>
                          </a:rPr>
                          <m:t>𝑡</m:t>
                        </m:r>
                      </m:e>
                    </m:d>
                  </m:oMath>
                </a14:m>
                <a:r>
                  <a:rPr kumimoji="1" lang="en-US" altLang="ja-JP" dirty="0" smtClean="0"/>
                  <a:t>: </a:t>
                </a:r>
                <a:r>
                  <a:rPr kumimoji="1" lang="ja-JP" altLang="en-US" dirty="0" smtClean="0"/>
                  <a:t>時刻 </a:t>
                </a:r>
                <a14:m>
                  <m:oMath xmlns:m="http://schemas.openxmlformats.org/officeDocument/2006/math">
                    <m:r>
                      <a:rPr kumimoji="1" lang="en-US" altLang="ja-JP" b="0" i="1" smtClean="0">
                        <a:latin typeface="Cambria Math"/>
                      </a:rPr>
                      <m:t>𝑡</m:t>
                    </m:r>
                  </m:oMath>
                </a14:m>
                <a:r>
                  <a:rPr kumimoji="1" lang="ja-JP" altLang="en-US" dirty="0" smtClean="0"/>
                  <a:t> </a:t>
                </a:r>
                <a:r>
                  <a:rPr kumimoji="1" lang="ja-JP" altLang="en-US" dirty="0" err="1" smtClean="0"/>
                  <a:t>までの</a:t>
                </a:r>
                <a:r>
                  <a:rPr kumimoji="1" lang="ja-JP" altLang="en-US" dirty="0" smtClean="0"/>
                  <a:t>時刻ドリフト</a:t>
                </a:r>
                <a:endParaRPr kumimoji="1" lang="en-US" altLang="ja-JP" dirty="0" smtClean="0"/>
              </a:p>
              <a:p>
                <a:r>
                  <a:rPr kumimoji="1" lang="ja-JP" altLang="en-US" dirty="0" smtClean="0"/>
                  <a:t>特徴量 </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a:rPr>
                          <m:t>𝑑</m:t>
                        </m:r>
                      </m:e>
                      <m:sub>
                        <m:r>
                          <a:rPr kumimoji="1" lang="en-US" altLang="ja-JP" b="0" i="1" smtClean="0">
                            <a:latin typeface="Cambria Math"/>
                          </a:rPr>
                          <m:t>𝑖</m:t>
                        </m:r>
                      </m:sub>
                    </m:sSub>
                    <m:r>
                      <a:rPr kumimoji="1" lang="en-US" altLang="ja-JP" b="0" i="1" smtClean="0">
                        <a:latin typeface="Cambria Math"/>
                      </a:rPr>
                      <m:t>=</m:t>
                    </m:r>
                    <m:r>
                      <a:rPr kumimoji="1" lang="en-US" altLang="ja-JP" b="0" i="1" smtClean="0">
                        <a:latin typeface="Cambria Math"/>
                      </a:rPr>
                      <m:t>𝐷</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a:rPr>
                              <m:t>𝑡</m:t>
                            </m:r>
                          </m:e>
                          <m:sub>
                            <m:r>
                              <a:rPr kumimoji="1" lang="en-US" altLang="ja-JP" b="0" i="1" smtClean="0">
                                <a:latin typeface="Cambria Math"/>
                              </a:rPr>
                              <m:t>𝑖</m:t>
                            </m:r>
                            <m:r>
                              <a:rPr kumimoji="1" lang="en-US" altLang="ja-JP" b="0" i="1" smtClean="0">
                                <a:latin typeface="Cambria Math"/>
                              </a:rPr>
                              <m:t>+</m:t>
                            </m:r>
                            <m:r>
                              <a:rPr kumimoji="1" lang="en-US" altLang="ja-JP" b="0" i="1" smtClean="0">
                                <a:latin typeface="Cambria Math"/>
                              </a:rPr>
                              <m:t>𝑆</m:t>
                            </m:r>
                          </m:sub>
                        </m:sSub>
                      </m:e>
                    </m:d>
                    <m:r>
                      <a:rPr kumimoji="1" lang="en-US" altLang="ja-JP" b="0" i="1" smtClean="0">
                        <a:latin typeface="Cambria Math"/>
                      </a:rPr>
                      <m:t>− </m:t>
                    </m:r>
                    <m:r>
                      <a:rPr kumimoji="1" lang="en-US" altLang="ja-JP" b="0" i="1" smtClean="0">
                        <a:latin typeface="Cambria Math"/>
                      </a:rPr>
                      <m:t>𝐷</m:t>
                    </m:r>
                    <m:r>
                      <a:rPr kumimoji="1" lang="en-US" altLang="ja-JP" b="0" i="1" smtClean="0">
                        <a:latin typeface="Cambria Math"/>
                      </a:rPr>
                      <m:t>(</m:t>
                    </m:r>
                    <m:sSub>
                      <m:sSubPr>
                        <m:ctrlPr>
                          <a:rPr kumimoji="1" lang="en-US" altLang="ja-JP" b="0" i="1" smtClean="0">
                            <a:latin typeface="Cambria Math" panose="02040503050406030204" pitchFamily="18" charset="0"/>
                          </a:rPr>
                        </m:ctrlPr>
                      </m:sSubPr>
                      <m:e>
                        <m:r>
                          <a:rPr kumimoji="1" lang="en-US" altLang="ja-JP" b="0" i="1" smtClean="0">
                            <a:latin typeface="Cambria Math"/>
                          </a:rPr>
                          <m:t>𝑡</m:t>
                        </m:r>
                      </m:e>
                      <m:sub>
                        <m:r>
                          <a:rPr kumimoji="1" lang="en-US" altLang="ja-JP" b="0" i="1" smtClean="0">
                            <a:latin typeface="Cambria Math"/>
                          </a:rPr>
                          <m:t>𝑖</m:t>
                        </m:r>
                      </m:sub>
                    </m:sSub>
                    <m:r>
                      <a:rPr kumimoji="1" lang="en-US" altLang="ja-JP" b="0" i="1" smtClean="0">
                        <a:latin typeface="Cambria Math"/>
                      </a:rPr>
                      <m:t>)</m:t>
                    </m:r>
                  </m:oMath>
                </a14:m>
                <a:endParaRPr kumimoji="1" lang="en-US" altLang="ja-JP" dirty="0" smtClean="0"/>
              </a:p>
              <a:p>
                <a:r>
                  <a:rPr lang="ja-JP" altLang="en-US" dirty="0"/>
                  <a:t>基</a:t>
                </a:r>
                <a:r>
                  <a:rPr lang="ja-JP" altLang="en-US" dirty="0" smtClean="0"/>
                  <a:t>準特徴量 </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a:rPr>
                          <m:t>𝑑</m:t>
                        </m:r>
                      </m:e>
                      <m:sub>
                        <m:r>
                          <m:rPr>
                            <m:sty m:val="p"/>
                          </m:rPr>
                          <a:rPr lang="en-US" altLang="ja-JP" b="0" i="0" smtClean="0">
                            <a:latin typeface="Cambria Math"/>
                          </a:rPr>
                          <m:t>avg</m:t>
                        </m:r>
                      </m:sub>
                    </m:sSub>
                  </m:oMath>
                </a14:m>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47509" y="4629151"/>
                <a:ext cx="8337183" cy="1814512"/>
              </a:xfrm>
              <a:blipFill rotWithShape="1">
                <a:blip r:embed="rId3"/>
                <a:stretch>
                  <a:fillRect l="-658"/>
                </a:stretch>
              </a:blipFill>
            </p:spPr>
            <p:txBody>
              <a:bodyPr/>
              <a:lstStyle/>
              <a:p>
                <a:r>
                  <a:rPr lang="ja-JP" altLang="en-US">
                    <a:noFill/>
                  </a:rPr>
                  <a:t> </a:t>
                </a:r>
              </a:p>
            </p:txBody>
          </p:sp>
        </mc:Fallback>
      </mc:AlternateContent>
      <p:pic>
        <p:nvPicPr>
          <p:cNvPr id="5122" name="Picture 2" descr="C:\Users\paltee\Downloads\texclip2019011217313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948" y="5002635"/>
            <a:ext cx="4102325" cy="1067545"/>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normAutofit/>
          </a:bodyPr>
          <a:lstStyle/>
          <a:p>
            <a:r>
              <a:rPr kumimoji="1" lang="ja-JP" altLang="en-US" dirty="0" smtClean="0">
                <a:latin typeface="游ゴシック" panose="020B0400000000000000" pitchFamily="50" charset="-128"/>
                <a:ea typeface="游ゴシック" panose="020B0400000000000000" pitchFamily="50" charset="-128"/>
              </a:rPr>
              <a:t>時刻ドリフト量による機器識別法</a:t>
            </a:r>
            <a:endParaRPr kumimoji="1" lang="ja-JP" altLang="en-US" dirty="0">
              <a:latin typeface="游ゴシック" panose="020B0400000000000000" pitchFamily="50" charset="-128"/>
              <a:ea typeface="游ゴシック" panose="020B0400000000000000" pitchFamily="50" charset="-128"/>
            </a:endParaRPr>
          </a:p>
        </p:txBody>
      </p:sp>
      <p:sp>
        <p:nvSpPr>
          <p:cNvPr id="7" name="テキスト ボックス 6"/>
          <p:cNvSpPr txBox="1"/>
          <p:nvPr/>
        </p:nvSpPr>
        <p:spPr>
          <a:xfrm>
            <a:off x="3907954" y="2832473"/>
            <a:ext cx="679994" cy="369332"/>
          </a:xfrm>
          <a:prstGeom prst="rect">
            <a:avLst/>
          </a:prstGeom>
          <a:noFill/>
        </p:spPr>
        <p:txBody>
          <a:bodyPr wrap="none" rtlCol="0">
            <a:spAutoFit/>
          </a:bodyPr>
          <a:lstStyle/>
          <a:p>
            <a:r>
              <a:rPr kumimoji="1" lang="en-US" altLang="ja-JP" dirty="0" smtClean="0"/>
              <a:t>Time</a:t>
            </a:r>
            <a:endParaRPr kumimoji="1" lang="ja-JP" altLang="en-US" dirty="0"/>
          </a:p>
        </p:txBody>
      </p:sp>
      <p:sp>
        <p:nvSpPr>
          <p:cNvPr id="12" name="右矢印 11"/>
          <p:cNvSpPr/>
          <p:nvPr/>
        </p:nvSpPr>
        <p:spPr>
          <a:xfrm>
            <a:off x="1276557" y="1481050"/>
            <a:ext cx="2870629" cy="818866"/>
          </a:xfrm>
          <a:prstGeom prst="rightArrow">
            <a:avLst>
              <a:gd name="adj1" fmla="val 43333"/>
              <a:gd name="adj2" fmla="val 50000"/>
            </a:avLst>
          </a:prstGeom>
          <a:solidFill>
            <a:srgbClr val="FF619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276557" y="1337329"/>
            <a:ext cx="1723549" cy="400110"/>
          </a:xfrm>
          <a:prstGeom prst="rect">
            <a:avLst/>
          </a:prstGeom>
          <a:noFill/>
        </p:spPr>
        <p:txBody>
          <a:bodyPr wrap="none" rtlCol="0">
            <a:spAutoFit/>
          </a:bodyPr>
          <a:lstStyle/>
          <a:p>
            <a:r>
              <a:rPr kumimoji="1" lang="ja-JP" altLang="en-US" sz="2000" b="1" dirty="0" smtClean="0">
                <a:solidFill>
                  <a:srgbClr val="FF6199"/>
                </a:solidFill>
                <a:latin typeface="游ゴシック" panose="020B0400000000000000" pitchFamily="50" charset="-128"/>
                <a:ea typeface="游ゴシック" panose="020B0400000000000000" pitchFamily="50" charset="-128"/>
              </a:rPr>
              <a:t>学習用データ</a:t>
            </a:r>
            <a:endParaRPr kumimoji="1" lang="ja-JP" altLang="en-US" sz="2000" b="1" dirty="0">
              <a:solidFill>
                <a:srgbClr val="FF6199"/>
              </a:solidFill>
              <a:latin typeface="游ゴシック" panose="020B0400000000000000" pitchFamily="50" charset="-128"/>
              <a:ea typeface="游ゴシック" panose="020B0400000000000000" pitchFamily="50" charset="-128"/>
            </a:endParaRPr>
          </a:p>
        </p:txBody>
      </p:sp>
      <p:cxnSp>
        <p:nvCxnSpPr>
          <p:cNvPr id="17" name="直線矢印コネクタ 16"/>
          <p:cNvCxnSpPr/>
          <p:nvPr/>
        </p:nvCxnSpPr>
        <p:spPr>
          <a:xfrm>
            <a:off x="547509" y="2683569"/>
            <a:ext cx="3969899" cy="0"/>
          </a:xfrm>
          <a:prstGeom prst="straightConnector1">
            <a:avLst/>
          </a:prstGeom>
          <a:ln>
            <a:solidFill>
              <a:schemeClr val="tx1">
                <a:lumMod val="75000"/>
                <a:lumOff val="25000"/>
              </a:schemeClr>
            </a:solidFill>
            <a:tailEnd type="triangle" w="lg" len="lg"/>
          </a:ln>
        </p:spPr>
        <p:style>
          <a:lnRef idx="3">
            <a:schemeClr val="dk1"/>
          </a:lnRef>
          <a:fillRef idx="0">
            <a:schemeClr val="dk1"/>
          </a:fillRef>
          <a:effectRef idx="2">
            <a:schemeClr val="dk1"/>
          </a:effectRef>
          <a:fontRef idx="minor">
            <a:schemeClr val="tx1"/>
          </a:fontRef>
        </p:style>
      </p:cxnSp>
      <p:cxnSp>
        <p:nvCxnSpPr>
          <p:cNvPr id="18" name="直線コネクタ 17"/>
          <p:cNvCxnSpPr/>
          <p:nvPr/>
        </p:nvCxnSpPr>
        <p:spPr>
          <a:xfrm>
            <a:off x="1276557" y="2498218"/>
            <a:ext cx="0" cy="36323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cxnSp>
        <p:nvCxnSpPr>
          <p:cNvPr id="19" name="直線コネクタ 18"/>
          <p:cNvCxnSpPr/>
          <p:nvPr/>
        </p:nvCxnSpPr>
        <p:spPr>
          <a:xfrm>
            <a:off x="1993249" y="2498218"/>
            <a:ext cx="0" cy="18535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cxnSp>
        <p:nvCxnSpPr>
          <p:cNvPr id="21" name="直線コネクタ 20"/>
          <p:cNvCxnSpPr/>
          <p:nvPr/>
        </p:nvCxnSpPr>
        <p:spPr>
          <a:xfrm>
            <a:off x="4147186" y="2498218"/>
            <a:ext cx="0" cy="18535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cxnSp>
        <p:nvCxnSpPr>
          <p:cNvPr id="24" name="直線コネクタ 23"/>
          <p:cNvCxnSpPr/>
          <p:nvPr/>
        </p:nvCxnSpPr>
        <p:spPr>
          <a:xfrm>
            <a:off x="1637649" y="2498218"/>
            <a:ext cx="0" cy="18535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cxnSp>
        <p:nvCxnSpPr>
          <p:cNvPr id="25" name="直線コネクタ 24"/>
          <p:cNvCxnSpPr/>
          <p:nvPr/>
        </p:nvCxnSpPr>
        <p:spPr>
          <a:xfrm>
            <a:off x="2365782" y="2494481"/>
            <a:ext cx="0" cy="18535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cxnSp>
        <p:nvCxnSpPr>
          <p:cNvPr id="26" name="直線コネクタ 25"/>
          <p:cNvCxnSpPr/>
          <p:nvPr/>
        </p:nvCxnSpPr>
        <p:spPr>
          <a:xfrm>
            <a:off x="3788182" y="2506696"/>
            <a:ext cx="0" cy="18535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cxnSp>
        <p:nvCxnSpPr>
          <p:cNvPr id="27" name="直線コネクタ 26"/>
          <p:cNvCxnSpPr/>
          <p:nvPr/>
        </p:nvCxnSpPr>
        <p:spPr>
          <a:xfrm>
            <a:off x="3432582" y="2498218"/>
            <a:ext cx="0" cy="18535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sp>
        <p:nvSpPr>
          <p:cNvPr id="4" name="円弧 3"/>
          <p:cNvSpPr/>
          <p:nvPr/>
        </p:nvSpPr>
        <p:spPr>
          <a:xfrm>
            <a:off x="1276557" y="2537486"/>
            <a:ext cx="716692" cy="309122"/>
          </a:xfrm>
          <a:prstGeom prst="arc">
            <a:avLst>
              <a:gd name="adj1" fmla="val 21564900"/>
              <a:gd name="adj2" fmla="val 10622383"/>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sp>
        <p:nvSpPr>
          <p:cNvPr id="32" name="円弧 31"/>
          <p:cNvSpPr/>
          <p:nvPr/>
        </p:nvSpPr>
        <p:spPr>
          <a:xfrm>
            <a:off x="1634903" y="2529008"/>
            <a:ext cx="716692" cy="309122"/>
          </a:xfrm>
          <a:prstGeom prst="arc">
            <a:avLst>
              <a:gd name="adj1" fmla="val 21564900"/>
              <a:gd name="adj2" fmla="val 10843715"/>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sp>
        <p:nvSpPr>
          <p:cNvPr id="33" name="円弧 32"/>
          <p:cNvSpPr/>
          <p:nvPr/>
        </p:nvSpPr>
        <p:spPr>
          <a:xfrm>
            <a:off x="3432582" y="2537486"/>
            <a:ext cx="716692" cy="309122"/>
          </a:xfrm>
          <a:prstGeom prst="arc">
            <a:avLst>
              <a:gd name="adj1" fmla="val 21564900"/>
              <a:gd name="adj2" fmla="val 10887237"/>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cxnSp>
        <p:nvCxnSpPr>
          <p:cNvPr id="34" name="直線矢印コネクタ 33"/>
          <p:cNvCxnSpPr/>
          <p:nvPr/>
        </p:nvCxnSpPr>
        <p:spPr>
          <a:xfrm flipV="1">
            <a:off x="3790928" y="2846608"/>
            <a:ext cx="0" cy="87235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35" name="テキスト ボックス 34"/>
              <p:cNvSpPr txBox="1"/>
              <p:nvPr/>
            </p:nvSpPr>
            <p:spPr>
              <a:xfrm>
                <a:off x="3147481" y="3862400"/>
                <a:ext cx="1434111" cy="369332"/>
              </a:xfrm>
              <a:prstGeom prst="rect">
                <a:avLst/>
              </a:prstGeom>
              <a:noFill/>
            </p:spPr>
            <p:txBody>
              <a:bodyPr wrap="none" rtlCol="0">
                <a:spAutoFit/>
              </a:bodyPr>
              <a:lstStyle/>
              <a:p>
                <a:r>
                  <a:rPr lang="ja-JP" altLang="en-US" dirty="0" smtClean="0"/>
                  <a:t>特徴量 </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a:rPr>
                          <m:t>𝑑</m:t>
                        </m:r>
                      </m:e>
                      <m:sub>
                        <m:r>
                          <a:rPr lang="en-US" altLang="ja-JP" b="0" i="1" smtClean="0">
                            <a:latin typeface="Cambria Math"/>
                          </a:rPr>
                          <m:t>𝑁</m:t>
                        </m:r>
                        <m:r>
                          <a:rPr lang="en-US" altLang="ja-JP" b="0" i="1" smtClean="0">
                            <a:latin typeface="Cambria Math"/>
                          </a:rPr>
                          <m:t>−</m:t>
                        </m:r>
                        <m:r>
                          <a:rPr lang="en-US" altLang="ja-JP" b="0" i="1" smtClean="0">
                            <a:latin typeface="Cambria Math"/>
                          </a:rPr>
                          <m:t>𝑆</m:t>
                        </m:r>
                      </m:sub>
                    </m:sSub>
                  </m:oMath>
                </a14:m>
                <a:endParaRPr kumimoji="1" lang="ja-JP" altLang="en-US"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3147481" y="3862400"/>
                <a:ext cx="1434111" cy="369332"/>
              </a:xfrm>
              <a:prstGeom prst="rect">
                <a:avLst/>
              </a:prstGeom>
              <a:blipFill>
                <a:blip r:embed="rId5"/>
                <a:stretch>
                  <a:fillRect l="-3390"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p:cNvSpPr txBox="1"/>
              <p:nvPr/>
            </p:nvSpPr>
            <p:spPr>
              <a:xfrm>
                <a:off x="1078874" y="3862400"/>
                <a:ext cx="1177951" cy="369332"/>
              </a:xfrm>
              <a:prstGeom prst="rect">
                <a:avLst/>
              </a:prstGeom>
              <a:noFill/>
            </p:spPr>
            <p:txBody>
              <a:bodyPr wrap="none" rtlCol="0">
                <a:spAutoFit/>
              </a:bodyPr>
              <a:lstStyle/>
              <a:p>
                <a:r>
                  <a:rPr lang="ja-JP" altLang="en-US" dirty="0" smtClean="0"/>
                  <a:t>特徴量 </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a:rPr>
                          <m:t>𝑑</m:t>
                        </m:r>
                      </m:e>
                      <m:sub>
                        <m:r>
                          <a:rPr lang="en-US" altLang="ja-JP" b="0" i="1" smtClean="0">
                            <a:latin typeface="Cambria Math"/>
                          </a:rPr>
                          <m:t>1</m:t>
                        </m:r>
                      </m:sub>
                    </m:sSub>
                  </m:oMath>
                </a14:m>
                <a:endParaRPr kumimoji="1" lang="ja-JP" altLang="en-US" dirty="0"/>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1078874" y="3862400"/>
                <a:ext cx="1177951" cy="369332"/>
              </a:xfrm>
              <a:prstGeom prst="rect">
                <a:avLst/>
              </a:prstGeom>
              <a:blipFill>
                <a:blip r:embed="rId6"/>
                <a:stretch>
                  <a:fillRect l="-4663"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p:cNvSpPr txBox="1"/>
              <p:nvPr/>
            </p:nvSpPr>
            <p:spPr>
              <a:xfrm>
                <a:off x="1809668" y="3455785"/>
                <a:ext cx="1183273" cy="369332"/>
              </a:xfrm>
              <a:prstGeom prst="rect">
                <a:avLst/>
              </a:prstGeom>
              <a:noFill/>
            </p:spPr>
            <p:txBody>
              <a:bodyPr wrap="none" rtlCol="0">
                <a:spAutoFit/>
              </a:bodyPr>
              <a:lstStyle/>
              <a:p>
                <a:r>
                  <a:rPr lang="ja-JP" altLang="en-US" dirty="0" smtClean="0"/>
                  <a:t>特徴量 </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a:rPr>
                          <m:t>𝑑</m:t>
                        </m:r>
                      </m:e>
                      <m:sub>
                        <m:r>
                          <a:rPr lang="en-US" altLang="ja-JP" b="0" i="1" smtClean="0">
                            <a:latin typeface="Cambria Math"/>
                          </a:rPr>
                          <m:t>2</m:t>
                        </m:r>
                      </m:sub>
                    </m:sSub>
                  </m:oMath>
                </a14:m>
                <a:endParaRPr kumimoji="1" lang="ja-JP" altLang="en-US" dirty="0"/>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1809668" y="3455785"/>
                <a:ext cx="1183273" cy="369332"/>
              </a:xfrm>
              <a:prstGeom prst="rect">
                <a:avLst/>
              </a:prstGeom>
              <a:blipFill>
                <a:blip r:embed="rId7"/>
                <a:stretch>
                  <a:fillRect l="-4639" t="-10000" b="-26667"/>
                </a:stretch>
              </a:blipFill>
            </p:spPr>
            <p:txBody>
              <a:bodyPr/>
              <a:lstStyle/>
              <a:p>
                <a:r>
                  <a:rPr lang="ja-JP" altLang="en-US">
                    <a:noFill/>
                  </a:rPr>
                  <a:t> </a:t>
                </a:r>
              </a:p>
            </p:txBody>
          </p:sp>
        </mc:Fallback>
      </mc:AlternateContent>
      <p:cxnSp>
        <p:nvCxnSpPr>
          <p:cNvPr id="39" name="直線矢印コネクタ 38"/>
          <p:cNvCxnSpPr/>
          <p:nvPr/>
        </p:nvCxnSpPr>
        <p:spPr>
          <a:xfrm flipV="1">
            <a:off x="1637649" y="2838130"/>
            <a:ext cx="0" cy="87235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0" name="直線矢印コネクタ 39"/>
          <p:cNvCxnSpPr/>
          <p:nvPr/>
        </p:nvCxnSpPr>
        <p:spPr>
          <a:xfrm flipV="1">
            <a:off x="1993249" y="2838131"/>
            <a:ext cx="0" cy="59086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42" name="テキスト ボックス 41"/>
              <p:cNvSpPr txBox="1"/>
              <p:nvPr/>
            </p:nvSpPr>
            <p:spPr>
              <a:xfrm>
                <a:off x="5495927" y="1707534"/>
                <a:ext cx="2941511" cy="1200329"/>
              </a:xfrm>
              <a:prstGeom prst="rect">
                <a:avLst/>
              </a:prstGeom>
              <a:noFill/>
            </p:spPr>
            <p:txBody>
              <a:bodyPr wrap="none" rtlCol="0">
                <a:spAutoFit/>
              </a:bodyPr>
              <a:lstStyle/>
              <a:p>
                <a:r>
                  <a:rPr lang="ja-JP" altLang="en-US" dirty="0" smtClean="0"/>
                  <a:t>例</a:t>
                </a:r>
                <a:r>
                  <a:rPr lang="en-US" altLang="ja-JP" dirty="0" smtClean="0"/>
                  <a:t>) </a:t>
                </a:r>
              </a:p>
              <a:p>
                <a:pPr marL="285750" indent="-285750">
                  <a:buFont typeface="Arial" panose="020B0604020202020204" pitchFamily="34" charset="0"/>
                  <a:buChar char="•"/>
                </a:pPr>
                <a:r>
                  <a:rPr kumimoji="1" lang="ja-JP" altLang="en-US" dirty="0" smtClean="0"/>
                  <a:t>データ数 </a:t>
                </a:r>
                <a14:m>
                  <m:oMath xmlns:m="http://schemas.openxmlformats.org/officeDocument/2006/math">
                    <m:r>
                      <a:rPr kumimoji="1" lang="en-US" altLang="ja-JP" b="0" i="1" smtClean="0">
                        <a:latin typeface="Cambria Math" panose="02040503050406030204" pitchFamily="18" charset="0"/>
                      </a:rPr>
                      <m:t>𝑁</m:t>
                    </m:r>
                  </m:oMath>
                </a14:m>
                <a:endParaRPr lang="en-US" altLang="ja-JP" dirty="0"/>
              </a:p>
              <a:p>
                <a:pPr marL="285750" indent="-285750">
                  <a:buFont typeface="Arial" panose="020B0604020202020204" pitchFamily="34" charset="0"/>
                  <a:buChar char="•"/>
                </a:pPr>
                <a:r>
                  <a:rPr kumimoji="1" lang="ja-JP" altLang="en-US" dirty="0" smtClean="0"/>
                  <a:t>サンプリング周期 </a:t>
                </a:r>
                <a14:m>
                  <m:oMath xmlns:m="http://schemas.openxmlformats.org/officeDocument/2006/math">
                    <m:r>
                      <a:rPr kumimoji="1" lang="en-US" altLang="ja-JP" b="0" i="1" smtClean="0">
                        <a:latin typeface="Cambria Math"/>
                      </a:rPr>
                      <m:t>𝑆</m:t>
                    </m:r>
                    <m:r>
                      <a:rPr kumimoji="1" lang="en-US" altLang="ja-JP" b="0" i="1" smtClean="0">
                        <a:latin typeface="Cambria Math"/>
                      </a:rPr>
                      <m:t>=2</m:t>
                    </m:r>
                  </m:oMath>
                </a14:m>
                <a:endParaRPr kumimoji="1" lang="en-US" altLang="ja-JP" dirty="0" smtClean="0"/>
              </a:p>
              <a:p>
                <a:r>
                  <a:rPr lang="ja-JP" altLang="en-US" dirty="0" smtClean="0"/>
                  <a:t>→</a:t>
                </a:r>
                <a:r>
                  <a:rPr lang="en-US" altLang="ja-JP" dirty="0" smtClean="0"/>
                  <a:t> </a:t>
                </a:r>
                <a14:m>
                  <m:oMath xmlns:m="http://schemas.openxmlformats.org/officeDocument/2006/math">
                    <m:r>
                      <a:rPr lang="en-US" altLang="ja-JP" b="0" i="1" smtClean="0">
                        <a:latin typeface="Cambria Math"/>
                      </a:rPr>
                      <m:t>𝑁</m:t>
                    </m:r>
                    <m:r>
                      <a:rPr lang="en-US" altLang="ja-JP" b="0" i="1" smtClean="0">
                        <a:latin typeface="Cambria Math"/>
                      </a:rPr>
                      <m:t>−</m:t>
                    </m:r>
                    <m:r>
                      <a:rPr lang="en-US" altLang="ja-JP" b="0" i="1" smtClean="0">
                        <a:latin typeface="Cambria Math"/>
                      </a:rPr>
                      <m:t>𝑆</m:t>
                    </m:r>
                  </m:oMath>
                </a14:m>
                <a:r>
                  <a:rPr kumimoji="1" lang="ja-JP" altLang="en-US" dirty="0" smtClean="0"/>
                  <a:t> 個の特徴量</a:t>
                </a:r>
                <a:endParaRPr kumimoji="1" lang="ja-JP" altLang="en-US" dirty="0"/>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5495927" y="1707534"/>
                <a:ext cx="2941511" cy="1200329"/>
              </a:xfrm>
              <a:prstGeom prst="rect">
                <a:avLst/>
              </a:prstGeom>
              <a:blipFill>
                <a:blip r:embed="rId8"/>
                <a:stretch>
                  <a:fillRect l="-1867" t="-2538" b="-7107"/>
                </a:stretch>
              </a:blipFill>
            </p:spPr>
            <p:txBody>
              <a:bodyPr/>
              <a:lstStyle/>
              <a:p>
                <a:r>
                  <a:rPr lang="ja-JP" altLang="en-US">
                    <a:noFill/>
                  </a:rPr>
                  <a:t> </a:t>
                </a:r>
              </a:p>
            </p:txBody>
          </p:sp>
        </mc:Fallback>
      </mc:AlternateContent>
      <p:sp>
        <p:nvSpPr>
          <p:cNvPr id="45" name="テキスト ボックス 44"/>
          <p:cNvSpPr txBox="1"/>
          <p:nvPr/>
        </p:nvSpPr>
        <p:spPr>
          <a:xfrm>
            <a:off x="5495927" y="3373951"/>
            <a:ext cx="3005951" cy="707886"/>
          </a:xfrm>
          <a:prstGeom prst="rect">
            <a:avLst/>
          </a:prstGeom>
          <a:solidFill>
            <a:schemeClr val="accent1">
              <a:lumMod val="75000"/>
            </a:schemeClr>
          </a:solidFill>
        </p:spPr>
        <p:txBody>
          <a:bodyPr wrap="none" rtlCol="0">
            <a:spAutoFit/>
          </a:bodyPr>
          <a:lstStyle/>
          <a:p>
            <a:r>
              <a:rPr kumimoji="1" lang="ja-JP" altLang="en-US" sz="2000" dirty="0" smtClean="0">
                <a:solidFill>
                  <a:schemeClr val="bg1"/>
                </a:solidFill>
              </a:rPr>
              <a:t>時刻ドリフトの平均を</a:t>
            </a:r>
            <a:endParaRPr kumimoji="1" lang="en-US" altLang="ja-JP" sz="2000" dirty="0" smtClean="0">
              <a:solidFill>
                <a:schemeClr val="bg1"/>
              </a:solidFill>
            </a:endParaRPr>
          </a:p>
          <a:p>
            <a:r>
              <a:rPr lang="ja-JP" altLang="en-US" sz="2000" dirty="0" smtClean="0">
                <a:solidFill>
                  <a:schemeClr val="bg1"/>
                </a:solidFill>
              </a:rPr>
              <a:t>機器の基準特徴量</a:t>
            </a:r>
            <a:r>
              <a:rPr lang="ja-JP" altLang="en-US" sz="2000" dirty="0">
                <a:solidFill>
                  <a:schemeClr val="bg1"/>
                </a:solidFill>
              </a:rPr>
              <a:t>とする</a:t>
            </a:r>
            <a:endParaRPr kumimoji="1" lang="ja-JP" altLang="en-US" sz="2000" dirty="0">
              <a:solidFill>
                <a:schemeClr val="bg1"/>
              </a:solidFill>
            </a:endParaRPr>
          </a:p>
        </p:txBody>
      </p:sp>
      <mc:AlternateContent xmlns:mc="http://schemas.openxmlformats.org/markup-compatibility/2006" xmlns:a14="http://schemas.microsoft.com/office/drawing/2010/main">
        <mc:Choice Requires="a14">
          <p:sp>
            <p:nvSpPr>
              <p:cNvPr id="57" name="テキスト ボックス 56"/>
              <p:cNvSpPr txBox="1"/>
              <p:nvPr/>
            </p:nvSpPr>
            <p:spPr>
              <a:xfrm>
                <a:off x="1417460" y="2127263"/>
                <a:ext cx="4456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a:rPr>
                            <m:t>𝑡</m:t>
                          </m:r>
                        </m:e>
                        <m:sub>
                          <m:r>
                            <a:rPr kumimoji="1" lang="en-US" altLang="ja-JP" b="0" i="1" smtClean="0">
                              <a:latin typeface="Cambria Math"/>
                            </a:rPr>
                            <m:t>2</m:t>
                          </m:r>
                        </m:sub>
                      </m:sSub>
                    </m:oMath>
                  </m:oMathPara>
                </a14:m>
                <a:endParaRPr kumimoji="1" lang="ja-JP" altLang="en-US" dirty="0"/>
              </a:p>
            </p:txBody>
          </p:sp>
        </mc:Choice>
        <mc:Fallback xmlns="">
          <p:sp>
            <p:nvSpPr>
              <p:cNvPr id="57" name="テキスト ボックス 56"/>
              <p:cNvSpPr txBox="1">
                <a:spLocks noRot="1" noChangeAspect="1" noMove="1" noResize="1" noEditPoints="1" noAdjustHandles="1" noChangeArrowheads="1" noChangeShapeType="1" noTextEdit="1"/>
              </p:cNvSpPr>
              <p:nvPr/>
            </p:nvSpPr>
            <p:spPr>
              <a:xfrm>
                <a:off x="1417460" y="2127263"/>
                <a:ext cx="445698" cy="369332"/>
              </a:xfrm>
              <a:prstGeom prst="rect">
                <a:avLst/>
              </a:prstGeom>
              <a:blipFill rotWithShape="1">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p:cNvSpPr txBox="1"/>
              <p:nvPr/>
            </p:nvSpPr>
            <p:spPr>
              <a:xfrm>
                <a:off x="3907954" y="2127263"/>
                <a:ext cx="4784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a:rPr>
                            <m:t>𝑡</m:t>
                          </m:r>
                        </m:e>
                        <m:sub>
                          <m:r>
                            <a:rPr kumimoji="1" lang="en-US" altLang="ja-JP" b="0" i="1" smtClean="0">
                              <a:latin typeface="Cambria Math"/>
                            </a:rPr>
                            <m:t>𝑁</m:t>
                          </m:r>
                        </m:sub>
                      </m:sSub>
                    </m:oMath>
                  </m:oMathPara>
                </a14:m>
                <a:endParaRPr kumimoji="1" lang="ja-JP" altLang="en-US" dirty="0"/>
              </a:p>
            </p:txBody>
          </p:sp>
        </mc:Choice>
        <mc:Fallback xmlns="">
          <p:sp>
            <p:nvSpPr>
              <p:cNvPr id="58" name="テキスト ボックス 57"/>
              <p:cNvSpPr txBox="1">
                <a:spLocks noRot="1" noChangeAspect="1" noMove="1" noResize="1" noEditPoints="1" noAdjustHandles="1" noChangeArrowheads="1" noChangeShapeType="1" noTextEdit="1"/>
              </p:cNvSpPr>
              <p:nvPr/>
            </p:nvSpPr>
            <p:spPr>
              <a:xfrm>
                <a:off x="3907954" y="2127263"/>
                <a:ext cx="478464" cy="369332"/>
              </a:xfrm>
              <a:prstGeom prst="rect">
                <a:avLst/>
              </a:prstGeom>
              <a:blipFill rotWithShape="1">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p:cNvSpPr txBox="1"/>
              <p:nvPr/>
            </p:nvSpPr>
            <p:spPr>
              <a:xfrm>
                <a:off x="1117696" y="2137364"/>
                <a:ext cx="4403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a:rPr>
                            <m:t>𝑡</m:t>
                          </m:r>
                        </m:e>
                        <m:sub>
                          <m:r>
                            <a:rPr kumimoji="1" lang="en-US" altLang="ja-JP" b="0" i="1" smtClean="0">
                              <a:latin typeface="Cambria Math"/>
                            </a:rPr>
                            <m:t>1</m:t>
                          </m:r>
                        </m:sub>
                      </m:sSub>
                    </m:oMath>
                  </m:oMathPara>
                </a14:m>
                <a:endParaRPr kumimoji="1" lang="ja-JP" altLang="en-US" dirty="0"/>
              </a:p>
            </p:txBody>
          </p:sp>
        </mc:Choice>
        <mc:Fallback xmlns="">
          <p:sp>
            <p:nvSpPr>
              <p:cNvPr id="59" name="テキスト ボックス 58"/>
              <p:cNvSpPr txBox="1">
                <a:spLocks noRot="1" noChangeAspect="1" noMove="1" noResize="1" noEditPoints="1" noAdjustHandles="1" noChangeArrowheads="1" noChangeShapeType="1" noTextEdit="1"/>
              </p:cNvSpPr>
              <p:nvPr/>
            </p:nvSpPr>
            <p:spPr>
              <a:xfrm>
                <a:off x="1117696" y="2137364"/>
                <a:ext cx="440377" cy="369332"/>
              </a:xfrm>
              <a:prstGeom prst="rect">
                <a:avLst/>
              </a:prstGeom>
              <a:blipFill rotWithShape="1">
                <a:blip r:embed="rId11"/>
                <a:stretch>
                  <a:fillRect/>
                </a:stretch>
              </a:blipFill>
            </p:spPr>
            <p:txBody>
              <a:bodyPr/>
              <a:lstStyle/>
              <a:p>
                <a:r>
                  <a:rPr lang="ja-JP" altLang="en-US">
                    <a:noFill/>
                  </a:rPr>
                  <a:t> </a:t>
                </a:r>
              </a:p>
            </p:txBody>
          </p:sp>
        </mc:Fallback>
      </mc:AlternateContent>
      <p:sp>
        <p:nvSpPr>
          <p:cNvPr id="66" name="右中かっこ 65"/>
          <p:cNvSpPr/>
          <p:nvPr/>
        </p:nvSpPr>
        <p:spPr>
          <a:xfrm>
            <a:off x="4838700" y="3017139"/>
            <a:ext cx="183676" cy="1421511"/>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2820082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latin typeface="游ゴシック" panose="020B0400000000000000" pitchFamily="50" charset="-128"/>
                <a:ea typeface="游ゴシック" panose="020B0400000000000000" pitchFamily="50" charset="-128"/>
              </a:rPr>
              <a:t>時刻ドリフト量による機器識別法</a:t>
            </a:r>
            <a:endParaRPr kumimoji="1" lang="ja-JP" altLang="en-US" dirty="0">
              <a:latin typeface="游ゴシック" panose="020B0400000000000000" pitchFamily="50" charset="-128"/>
              <a:ea typeface="游ゴシック" panose="020B0400000000000000" pitchFamily="50" charset="-128"/>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4385388"/>
                <a:ext cx="7886700" cy="1791575"/>
              </a:xfrm>
            </p:spPr>
            <p:txBody>
              <a:bodyPr/>
              <a:lstStyle/>
              <a:p>
                <a:r>
                  <a:rPr kumimoji="1" lang="ja-JP" altLang="en-US" dirty="0" smtClean="0"/>
                  <a:t>テスト用データからサンプリング周期 </a:t>
                </a:r>
                <a14:m>
                  <m:oMath xmlns:m="http://schemas.openxmlformats.org/officeDocument/2006/math">
                    <m:r>
                      <a:rPr kumimoji="1" lang="en-US" altLang="ja-JP" b="0" i="1" smtClean="0">
                        <a:latin typeface="Cambria Math"/>
                      </a:rPr>
                      <m:t>𝑆</m:t>
                    </m:r>
                  </m:oMath>
                </a14:m>
                <a:r>
                  <a:rPr kumimoji="1" lang="ja-JP" altLang="en-US" dirty="0" smtClean="0"/>
                  <a:t> で得られる特徴量を予め算出した特徴量と比較</a:t>
                </a:r>
                <a:endParaRPr kumimoji="1" lang="en-US" altLang="ja-JP" dirty="0" smtClean="0"/>
              </a:p>
              <a:p>
                <a:r>
                  <a:rPr lang="ja-JP" altLang="en-US" dirty="0"/>
                  <a:t>残差が最小と</a:t>
                </a:r>
                <a:r>
                  <a:rPr lang="ja-JP" altLang="en-US" dirty="0" smtClean="0"/>
                  <a:t>なる機器を識別結果とする</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4385388"/>
                <a:ext cx="7886700" cy="1791575"/>
              </a:xfrm>
              <a:blipFill>
                <a:blip r:embed="rId3"/>
                <a:stretch>
                  <a:fillRect l="-696" r="-155"/>
                </a:stretch>
              </a:blipFill>
            </p:spPr>
            <p:txBody>
              <a:bodyPr/>
              <a:lstStyle/>
              <a:p>
                <a:r>
                  <a:rPr lang="ja-JP" altLang="en-US">
                    <a:noFill/>
                  </a:rPr>
                  <a:t> </a:t>
                </a:r>
              </a:p>
            </p:txBody>
          </p:sp>
        </mc:Fallback>
      </mc:AlternateContent>
      <p:sp>
        <p:nvSpPr>
          <p:cNvPr id="7" name="テキスト ボックス 6"/>
          <p:cNvSpPr txBox="1"/>
          <p:nvPr/>
        </p:nvSpPr>
        <p:spPr>
          <a:xfrm>
            <a:off x="7916497" y="2800652"/>
            <a:ext cx="679994" cy="369332"/>
          </a:xfrm>
          <a:prstGeom prst="rect">
            <a:avLst/>
          </a:prstGeom>
          <a:noFill/>
        </p:spPr>
        <p:txBody>
          <a:bodyPr wrap="none" rtlCol="0">
            <a:spAutoFit/>
          </a:bodyPr>
          <a:lstStyle/>
          <a:p>
            <a:r>
              <a:rPr kumimoji="1" lang="en-US" altLang="ja-JP" dirty="0" smtClean="0"/>
              <a:t>Time</a:t>
            </a:r>
            <a:endParaRPr kumimoji="1" lang="ja-JP" altLang="en-US" dirty="0"/>
          </a:p>
        </p:txBody>
      </p:sp>
      <p:sp>
        <p:nvSpPr>
          <p:cNvPr id="13" name="右矢印 12"/>
          <p:cNvSpPr/>
          <p:nvPr/>
        </p:nvSpPr>
        <p:spPr>
          <a:xfrm>
            <a:off x="4880611" y="1481050"/>
            <a:ext cx="2870629" cy="818866"/>
          </a:xfrm>
          <a:prstGeom prst="rightArrow">
            <a:avLst>
              <a:gd name="adj1" fmla="val 43333"/>
              <a:gd name="adj2" fmla="val 50000"/>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4880611" y="1337330"/>
            <a:ext cx="1980029" cy="400110"/>
          </a:xfrm>
          <a:prstGeom prst="rect">
            <a:avLst/>
          </a:prstGeom>
          <a:noFill/>
        </p:spPr>
        <p:txBody>
          <a:bodyPr wrap="none" rtlCol="0">
            <a:spAutoFit/>
          </a:bodyPr>
          <a:lstStyle/>
          <a:p>
            <a:r>
              <a:rPr kumimoji="1" lang="ja-JP" altLang="en-US" sz="2000" b="1" dirty="0" smtClean="0">
                <a:solidFill>
                  <a:schemeClr val="accent6"/>
                </a:solidFill>
                <a:latin typeface="游ゴシック" panose="020B0400000000000000" pitchFamily="50" charset="-128"/>
                <a:ea typeface="游ゴシック" panose="020B0400000000000000" pitchFamily="50" charset="-128"/>
              </a:rPr>
              <a:t>テスト用データ</a:t>
            </a:r>
            <a:endParaRPr kumimoji="1" lang="ja-JP" altLang="en-US" sz="2000" b="1" dirty="0">
              <a:solidFill>
                <a:schemeClr val="accent6"/>
              </a:solidFill>
              <a:latin typeface="游ゴシック" panose="020B0400000000000000" pitchFamily="50" charset="-128"/>
              <a:ea typeface="游ゴシック" panose="020B0400000000000000" pitchFamily="50" charset="-128"/>
            </a:endParaRPr>
          </a:p>
        </p:txBody>
      </p:sp>
      <p:cxnSp>
        <p:nvCxnSpPr>
          <p:cNvPr id="17" name="直線矢印コネクタ 16"/>
          <p:cNvCxnSpPr/>
          <p:nvPr/>
        </p:nvCxnSpPr>
        <p:spPr>
          <a:xfrm>
            <a:off x="4517408" y="2683569"/>
            <a:ext cx="3969900" cy="0"/>
          </a:xfrm>
          <a:prstGeom prst="straightConnector1">
            <a:avLst/>
          </a:prstGeom>
          <a:ln>
            <a:solidFill>
              <a:schemeClr val="tx1">
                <a:lumMod val="75000"/>
                <a:lumOff val="25000"/>
              </a:schemeClr>
            </a:solidFill>
            <a:tailEnd type="triangle" w="lg" len="lg"/>
          </a:ln>
        </p:spPr>
        <p:style>
          <a:lnRef idx="3">
            <a:schemeClr val="dk1"/>
          </a:lnRef>
          <a:fillRef idx="0">
            <a:schemeClr val="dk1"/>
          </a:fillRef>
          <a:effectRef idx="2">
            <a:schemeClr val="dk1"/>
          </a:effectRef>
          <a:fontRef idx="minor">
            <a:schemeClr val="tx1"/>
          </a:fontRef>
        </p:style>
      </p:cxnSp>
      <p:cxnSp>
        <p:nvCxnSpPr>
          <p:cNvPr id="20" name="直線コネクタ 19"/>
          <p:cNvCxnSpPr/>
          <p:nvPr/>
        </p:nvCxnSpPr>
        <p:spPr>
          <a:xfrm>
            <a:off x="5569070" y="2494482"/>
            <a:ext cx="0" cy="18535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cxnSp>
        <p:nvCxnSpPr>
          <p:cNvPr id="22" name="直線コネクタ 21"/>
          <p:cNvCxnSpPr/>
          <p:nvPr/>
        </p:nvCxnSpPr>
        <p:spPr>
          <a:xfrm>
            <a:off x="4880611" y="2498218"/>
            <a:ext cx="0" cy="18535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cxnSp>
        <p:nvCxnSpPr>
          <p:cNvPr id="23" name="直線コネクタ 22"/>
          <p:cNvCxnSpPr/>
          <p:nvPr/>
        </p:nvCxnSpPr>
        <p:spPr>
          <a:xfrm>
            <a:off x="7743649" y="2498218"/>
            <a:ext cx="0" cy="18535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cxnSp>
        <p:nvCxnSpPr>
          <p:cNvPr id="28" name="直線コネクタ 27"/>
          <p:cNvCxnSpPr/>
          <p:nvPr/>
        </p:nvCxnSpPr>
        <p:spPr>
          <a:xfrm>
            <a:off x="5227515" y="2494480"/>
            <a:ext cx="0" cy="18535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cxnSp>
        <p:nvCxnSpPr>
          <p:cNvPr id="29" name="直線コネクタ 28"/>
          <p:cNvCxnSpPr/>
          <p:nvPr/>
        </p:nvCxnSpPr>
        <p:spPr>
          <a:xfrm>
            <a:off x="7046503" y="2489937"/>
            <a:ext cx="0" cy="18535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cxnSp>
        <p:nvCxnSpPr>
          <p:cNvPr id="30" name="直線コネクタ 29"/>
          <p:cNvCxnSpPr/>
          <p:nvPr/>
        </p:nvCxnSpPr>
        <p:spPr>
          <a:xfrm>
            <a:off x="7400989" y="2489936"/>
            <a:ext cx="0" cy="18535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cxnSp>
        <p:nvCxnSpPr>
          <p:cNvPr id="31" name="直線コネクタ 30"/>
          <p:cNvCxnSpPr/>
          <p:nvPr/>
        </p:nvCxnSpPr>
        <p:spPr>
          <a:xfrm>
            <a:off x="5959841" y="2506696"/>
            <a:ext cx="0" cy="18535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sp>
        <p:nvSpPr>
          <p:cNvPr id="34" name="円弧 33"/>
          <p:cNvSpPr/>
          <p:nvPr/>
        </p:nvSpPr>
        <p:spPr>
          <a:xfrm>
            <a:off x="4880611" y="2537486"/>
            <a:ext cx="716692" cy="309122"/>
          </a:xfrm>
          <a:prstGeom prst="arc">
            <a:avLst>
              <a:gd name="adj1" fmla="val 21564900"/>
              <a:gd name="adj2" fmla="val 10829133"/>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sp>
        <p:nvSpPr>
          <p:cNvPr id="35" name="円弧 34"/>
          <p:cNvSpPr/>
          <p:nvPr/>
        </p:nvSpPr>
        <p:spPr>
          <a:xfrm>
            <a:off x="5243149" y="2529008"/>
            <a:ext cx="716692" cy="309122"/>
          </a:xfrm>
          <a:prstGeom prst="arc">
            <a:avLst>
              <a:gd name="adj1" fmla="val 21564900"/>
              <a:gd name="adj2" fmla="val 10622383"/>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sp>
        <p:nvSpPr>
          <p:cNvPr id="36" name="円弧 35"/>
          <p:cNvSpPr/>
          <p:nvPr/>
        </p:nvSpPr>
        <p:spPr>
          <a:xfrm>
            <a:off x="7026957" y="2520726"/>
            <a:ext cx="716692" cy="309122"/>
          </a:xfrm>
          <a:prstGeom prst="arc">
            <a:avLst>
              <a:gd name="adj1" fmla="val 21564900"/>
              <a:gd name="adj2" fmla="val 10622383"/>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sp>
        <p:nvSpPr>
          <p:cNvPr id="37" name="テキスト ボックス 36"/>
          <p:cNvSpPr txBox="1"/>
          <p:nvPr/>
        </p:nvSpPr>
        <p:spPr>
          <a:xfrm>
            <a:off x="4829315" y="3510108"/>
            <a:ext cx="2031325" cy="369332"/>
          </a:xfrm>
          <a:prstGeom prst="rect">
            <a:avLst/>
          </a:prstGeom>
          <a:noFill/>
        </p:spPr>
        <p:txBody>
          <a:bodyPr wrap="none" rtlCol="0">
            <a:spAutoFit/>
          </a:bodyPr>
          <a:lstStyle/>
          <a:p>
            <a:r>
              <a:rPr lang="ja-JP" altLang="en-US" dirty="0" smtClean="0"/>
              <a:t>識別対象の特徴量</a:t>
            </a:r>
            <a:endParaRPr kumimoji="1" lang="ja-JP" altLang="en-US" dirty="0"/>
          </a:p>
        </p:txBody>
      </p:sp>
      <p:cxnSp>
        <p:nvCxnSpPr>
          <p:cNvPr id="38" name="直線矢印コネクタ 37"/>
          <p:cNvCxnSpPr/>
          <p:nvPr/>
        </p:nvCxnSpPr>
        <p:spPr>
          <a:xfrm flipV="1">
            <a:off x="5227515" y="2846609"/>
            <a:ext cx="0" cy="55168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6146" name="Picture 2" descr="ã·ã³ã°ã«ãã¼ãã³ã³ãã¥ã¼ã¿ã®ã¤ã©ã¹ã"/>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172" y="1282414"/>
            <a:ext cx="1470131" cy="1304741"/>
          </a:xfrm>
          <a:prstGeom prst="rect">
            <a:avLst/>
          </a:prstGeom>
          <a:noFill/>
          <a:extLst>
            <a:ext uri="{909E8E84-426E-40DD-AFC4-6F175D3DCCD1}">
              <a14:hiddenFill xmlns:a14="http://schemas.microsoft.com/office/drawing/2010/main">
                <a:solidFill>
                  <a:srgbClr val="FFFFFF"/>
                </a:solidFill>
              </a14:hiddenFill>
            </a:ext>
          </a:extLst>
        </p:spPr>
      </p:pic>
      <p:sp>
        <p:nvSpPr>
          <p:cNvPr id="39" name="テキスト ボックス 38"/>
          <p:cNvSpPr txBox="1"/>
          <p:nvPr/>
        </p:nvSpPr>
        <p:spPr>
          <a:xfrm>
            <a:off x="2006221" y="1705817"/>
            <a:ext cx="1467068" cy="369332"/>
          </a:xfrm>
          <a:prstGeom prst="rect">
            <a:avLst/>
          </a:prstGeom>
          <a:noFill/>
        </p:spPr>
        <p:txBody>
          <a:bodyPr wrap="none" rtlCol="0">
            <a:spAutoFit/>
          </a:bodyPr>
          <a:lstStyle/>
          <a:p>
            <a:r>
              <a:rPr kumimoji="1" lang="ja-JP" altLang="en-US" dirty="0" smtClean="0"/>
              <a:t>基準特徴量</a:t>
            </a:r>
            <a:r>
              <a:rPr kumimoji="1" lang="en-US" altLang="ja-JP" dirty="0" smtClean="0"/>
              <a:t>1</a:t>
            </a:r>
            <a:endParaRPr kumimoji="1" lang="ja-JP" altLang="en-US" dirty="0"/>
          </a:p>
        </p:txBody>
      </p:sp>
      <p:pic>
        <p:nvPicPr>
          <p:cNvPr id="41" name="Picture 2" descr="ã·ã³ã°ã«ãã¼ãã³ã³ãã¥ã¼ã¿ã®ã¤ã©ã¹ã"/>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172" y="2390033"/>
            <a:ext cx="1470131" cy="1304741"/>
          </a:xfrm>
          <a:prstGeom prst="rect">
            <a:avLst/>
          </a:prstGeom>
          <a:noFill/>
          <a:extLst>
            <a:ext uri="{909E8E84-426E-40DD-AFC4-6F175D3DCCD1}">
              <a14:hiddenFill xmlns:a14="http://schemas.microsoft.com/office/drawing/2010/main">
                <a:solidFill>
                  <a:srgbClr val="FFFFFF"/>
                </a:solidFill>
              </a14:hiddenFill>
            </a:ext>
          </a:extLst>
        </p:spPr>
      </p:pic>
      <p:sp>
        <p:nvSpPr>
          <p:cNvPr id="42" name="テキスト ボックス 41"/>
          <p:cNvSpPr txBox="1"/>
          <p:nvPr/>
        </p:nvSpPr>
        <p:spPr>
          <a:xfrm>
            <a:off x="2006221" y="2813436"/>
            <a:ext cx="1467068" cy="369332"/>
          </a:xfrm>
          <a:prstGeom prst="rect">
            <a:avLst/>
          </a:prstGeom>
          <a:noFill/>
        </p:spPr>
        <p:txBody>
          <a:bodyPr wrap="none" rtlCol="0">
            <a:spAutoFit/>
          </a:bodyPr>
          <a:lstStyle/>
          <a:p>
            <a:r>
              <a:rPr kumimoji="1" lang="ja-JP" altLang="en-US" dirty="0" smtClean="0"/>
              <a:t>基準特徴量</a:t>
            </a:r>
            <a:r>
              <a:rPr kumimoji="1" lang="en-US" altLang="ja-JP" dirty="0" smtClean="0"/>
              <a:t>2</a:t>
            </a:r>
            <a:endParaRPr kumimoji="1" lang="ja-JP" altLang="en-US" dirty="0"/>
          </a:p>
        </p:txBody>
      </p:sp>
      <p:sp>
        <p:nvSpPr>
          <p:cNvPr id="40" name="テキスト ボックス 39"/>
          <p:cNvSpPr txBox="1"/>
          <p:nvPr/>
        </p:nvSpPr>
        <p:spPr>
          <a:xfrm>
            <a:off x="899404" y="3554527"/>
            <a:ext cx="461665" cy="553998"/>
          </a:xfrm>
          <a:prstGeom prst="rect">
            <a:avLst/>
          </a:prstGeom>
          <a:noFill/>
        </p:spPr>
        <p:txBody>
          <a:bodyPr vert="eaVert" wrap="none" rtlCol="0">
            <a:spAutoFit/>
          </a:bodyPr>
          <a:lstStyle/>
          <a:p>
            <a:r>
              <a:rPr kumimoji="1" lang="en-US" altLang="ja-JP" dirty="0" smtClean="0"/>
              <a:t>……</a:t>
            </a:r>
            <a:endParaRPr kumimoji="1" lang="ja-JP" altLang="en-US" dirty="0"/>
          </a:p>
        </p:txBody>
      </p:sp>
      <p:sp>
        <p:nvSpPr>
          <p:cNvPr id="43" name="左右矢印 42"/>
          <p:cNvSpPr/>
          <p:nvPr/>
        </p:nvSpPr>
        <p:spPr>
          <a:xfrm rot="649821">
            <a:off x="3425516" y="2994548"/>
            <a:ext cx="1391624" cy="807489"/>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ctr"/>
            <a:r>
              <a:rPr kumimoji="1" lang="ja-JP" altLang="en-US" b="1" dirty="0" smtClean="0">
                <a:latin typeface="游ゴシック" panose="020B0400000000000000" pitchFamily="50" charset="-128"/>
                <a:ea typeface="游ゴシック" panose="020B0400000000000000" pitchFamily="50" charset="-128"/>
              </a:rPr>
              <a:t>比較</a:t>
            </a:r>
            <a:endParaRPr kumimoji="1" lang="ja-JP" altLang="en-US" b="1"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38000807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latin typeface="游ゴシック" panose="020B0400000000000000" pitchFamily="50" charset="-128"/>
                <a:ea typeface="游ゴシック" panose="020B0400000000000000" pitchFamily="50" charset="-128"/>
              </a:rPr>
              <a:t>時刻ドリフト量による機器識別</a:t>
            </a:r>
            <a:endParaRPr kumimoji="1" lang="ja-JP" altLang="en-US" dirty="0">
              <a:latin typeface="游ゴシック" panose="020B0400000000000000" pitchFamily="50" charset="-128"/>
              <a:ea typeface="游ゴシック" panose="020B0400000000000000"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00" y="1611278"/>
            <a:ext cx="7081801" cy="4341452"/>
          </a:xfrm>
          <a:prstGeom prst="rect">
            <a:avLst/>
          </a:prstGeom>
        </p:spPr>
      </p:pic>
      <p:sp>
        <p:nvSpPr>
          <p:cNvPr id="14" name="テキスト ボックス 13"/>
          <p:cNvSpPr txBox="1"/>
          <p:nvPr/>
        </p:nvSpPr>
        <p:spPr>
          <a:xfrm>
            <a:off x="1016379" y="1134946"/>
            <a:ext cx="7111242" cy="400110"/>
          </a:xfrm>
          <a:prstGeom prst="rect">
            <a:avLst/>
          </a:prstGeom>
          <a:solidFill>
            <a:schemeClr val="tx1">
              <a:lumMod val="50000"/>
              <a:lumOff val="50000"/>
            </a:schemeClr>
          </a:solidFill>
        </p:spPr>
        <p:txBody>
          <a:bodyPr wrap="none" rtlCol="0">
            <a:spAutoFit/>
          </a:bodyPr>
          <a:lstStyle/>
          <a:p>
            <a:r>
              <a:rPr kumimoji="1" lang="ja-JP" altLang="en-US" sz="2000" dirty="0" smtClean="0">
                <a:solidFill>
                  <a:schemeClr val="bg1"/>
                </a:solidFill>
              </a:rPr>
              <a:t>サンプリング周期に対する</a:t>
            </a:r>
            <a:r>
              <a:rPr kumimoji="1" lang="en-US" altLang="ja-JP" sz="2000" dirty="0" smtClean="0">
                <a:solidFill>
                  <a:schemeClr val="bg1"/>
                </a:solidFill>
              </a:rPr>
              <a:t>20</a:t>
            </a:r>
            <a:r>
              <a:rPr kumimoji="1" lang="ja-JP" altLang="en-US" sz="2000" dirty="0" smtClean="0">
                <a:solidFill>
                  <a:schemeClr val="bg1"/>
                </a:solidFill>
              </a:rPr>
              <a:t>台の</a:t>
            </a:r>
            <a:r>
              <a:rPr kumimoji="1" lang="en-US" altLang="ja-JP" sz="2000" dirty="0" smtClean="0">
                <a:solidFill>
                  <a:schemeClr val="bg1"/>
                </a:solidFill>
              </a:rPr>
              <a:t>Raspberry Pi</a:t>
            </a:r>
            <a:r>
              <a:rPr kumimoji="1" lang="ja-JP" altLang="en-US" sz="2000" dirty="0" err="1" smtClean="0">
                <a:solidFill>
                  <a:schemeClr val="bg1"/>
                </a:solidFill>
              </a:rPr>
              <a:t>の識</a:t>
            </a:r>
            <a:r>
              <a:rPr kumimoji="1" lang="ja-JP" altLang="en-US" sz="2000" dirty="0" smtClean="0">
                <a:solidFill>
                  <a:schemeClr val="bg1"/>
                </a:solidFill>
              </a:rPr>
              <a:t>別正解率</a:t>
            </a:r>
            <a:endParaRPr kumimoji="1" lang="ja-JP" altLang="en-US" sz="2000" dirty="0">
              <a:solidFill>
                <a:schemeClr val="bg1"/>
              </a:solidFill>
            </a:endParaRPr>
          </a:p>
        </p:txBody>
      </p:sp>
      <p:sp>
        <p:nvSpPr>
          <p:cNvPr id="4" name="テキスト ボックス 3"/>
          <p:cNvSpPr txBox="1"/>
          <p:nvPr/>
        </p:nvSpPr>
        <p:spPr>
          <a:xfrm>
            <a:off x="658608" y="6287701"/>
            <a:ext cx="7826785" cy="400110"/>
          </a:xfrm>
          <a:prstGeom prst="rect">
            <a:avLst/>
          </a:prstGeom>
          <a:noFill/>
        </p:spPr>
        <p:txBody>
          <a:bodyPr wrap="square" rtlCol="0">
            <a:spAutoFit/>
          </a:bodyPr>
          <a:lstStyle/>
          <a:p>
            <a:r>
              <a:rPr lang="ja-JP" altLang="en-US" sz="2000" dirty="0" smtClean="0">
                <a:solidFill>
                  <a:srgbClr val="FF6199"/>
                </a:solidFill>
              </a:rPr>
              <a:t>サンプリング</a:t>
            </a:r>
            <a:r>
              <a:rPr lang="ja-JP" altLang="en-US" sz="2000" dirty="0">
                <a:solidFill>
                  <a:srgbClr val="FF6199"/>
                </a:solidFill>
              </a:rPr>
              <a:t>周期</a:t>
            </a:r>
            <a:r>
              <a:rPr lang="ja-JP" altLang="en-US" sz="2000" dirty="0" smtClean="0">
                <a:solidFill>
                  <a:srgbClr val="FF6199"/>
                </a:solidFill>
              </a:rPr>
              <a:t>を長く</a:t>
            </a:r>
            <a:r>
              <a:rPr lang="ja-JP" altLang="en-US" sz="2000" dirty="0">
                <a:solidFill>
                  <a:srgbClr val="FF6199"/>
                </a:solidFill>
              </a:rPr>
              <a:t>して</a:t>
            </a:r>
            <a:r>
              <a:rPr lang="ja-JP" altLang="en-US" sz="2000" dirty="0" smtClean="0">
                <a:solidFill>
                  <a:srgbClr val="FF6199"/>
                </a:solidFill>
              </a:rPr>
              <a:t>も識別</a:t>
            </a:r>
            <a:r>
              <a:rPr lang="ja-JP" altLang="en-US" sz="2000" dirty="0">
                <a:solidFill>
                  <a:srgbClr val="FF6199"/>
                </a:solidFill>
              </a:rPr>
              <a:t>精度</a:t>
            </a:r>
            <a:r>
              <a:rPr lang="ja-JP" altLang="en-US" sz="2000" dirty="0" smtClean="0">
                <a:solidFill>
                  <a:srgbClr val="FF6199"/>
                </a:solidFill>
              </a:rPr>
              <a:t>が高く</a:t>
            </a:r>
            <a:r>
              <a:rPr lang="ja-JP" altLang="en-US" sz="2000" dirty="0">
                <a:solidFill>
                  <a:srgbClr val="FF6199"/>
                </a:solidFill>
              </a:rPr>
              <a:t>ならない場合が</a:t>
            </a:r>
            <a:r>
              <a:rPr lang="ja-JP" altLang="en-US" sz="2000" dirty="0" smtClean="0">
                <a:solidFill>
                  <a:srgbClr val="FF6199"/>
                </a:solidFill>
              </a:rPr>
              <a:t>ある</a:t>
            </a:r>
            <a:endParaRPr kumimoji="1" lang="ja-JP" altLang="en-US" sz="2000" dirty="0">
              <a:solidFill>
                <a:srgbClr val="FF6199"/>
              </a:solidFill>
            </a:endParaRPr>
          </a:p>
        </p:txBody>
      </p:sp>
    </p:spTree>
    <p:extLst>
      <p:ext uri="{BB962C8B-B14F-4D97-AF65-F5344CB8AC3E}">
        <p14:creationId xmlns:p14="http://schemas.microsoft.com/office/powerpoint/2010/main" val="17299864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atin typeface="游ゴシック" panose="020B0400000000000000" pitchFamily="50" charset="-128"/>
                <a:ea typeface="游ゴシック" panose="020B0400000000000000" pitchFamily="50" charset="-128"/>
              </a:rPr>
              <a:t>時刻</a:t>
            </a:r>
            <a:r>
              <a:rPr lang="ja-JP" altLang="en-US" dirty="0">
                <a:latin typeface="游ゴシック" panose="020B0400000000000000" pitchFamily="50" charset="-128"/>
                <a:ea typeface="游ゴシック" panose="020B0400000000000000" pitchFamily="50" charset="-128"/>
              </a:rPr>
              <a:t>ドリフト量による機器識別</a:t>
            </a:r>
            <a:endParaRPr kumimoji="1" lang="ja-JP" altLang="en-US" dirty="0"/>
          </a:p>
        </p:txBody>
      </p:sp>
      <p:sp>
        <p:nvSpPr>
          <p:cNvPr id="4" name="テキスト ボックス 3"/>
          <p:cNvSpPr txBox="1"/>
          <p:nvPr/>
        </p:nvSpPr>
        <p:spPr>
          <a:xfrm>
            <a:off x="759899" y="1134946"/>
            <a:ext cx="7624203" cy="400110"/>
          </a:xfrm>
          <a:prstGeom prst="rect">
            <a:avLst/>
          </a:prstGeom>
          <a:solidFill>
            <a:schemeClr val="tx1">
              <a:lumMod val="50000"/>
              <a:lumOff val="50000"/>
            </a:schemeClr>
          </a:solidFill>
        </p:spPr>
        <p:txBody>
          <a:bodyPr wrap="none" rtlCol="0">
            <a:spAutoFit/>
          </a:bodyPr>
          <a:lstStyle/>
          <a:p>
            <a:r>
              <a:rPr kumimoji="1" lang="ja-JP" altLang="en-US" sz="2000" dirty="0" smtClean="0">
                <a:solidFill>
                  <a:schemeClr val="bg1"/>
                </a:solidFill>
              </a:rPr>
              <a:t>サンプリング周期に対する</a:t>
            </a:r>
            <a:r>
              <a:rPr kumimoji="1" lang="en-US" altLang="ja-JP" sz="2000" dirty="0" smtClean="0">
                <a:solidFill>
                  <a:schemeClr val="bg1"/>
                </a:solidFill>
              </a:rPr>
              <a:t>20</a:t>
            </a:r>
            <a:r>
              <a:rPr kumimoji="1" lang="ja-JP" altLang="en-US" sz="2000" dirty="0" smtClean="0">
                <a:solidFill>
                  <a:schemeClr val="bg1"/>
                </a:solidFill>
              </a:rPr>
              <a:t>台の</a:t>
            </a:r>
            <a:r>
              <a:rPr kumimoji="1" lang="en-US" altLang="ja-JP" sz="2000" dirty="0" smtClean="0">
                <a:solidFill>
                  <a:schemeClr val="bg1"/>
                </a:solidFill>
              </a:rPr>
              <a:t>Raspberry Pi</a:t>
            </a:r>
            <a:r>
              <a:rPr kumimoji="1" lang="ja-JP" altLang="en-US" sz="2000" dirty="0" smtClean="0">
                <a:solidFill>
                  <a:schemeClr val="bg1"/>
                </a:solidFill>
              </a:rPr>
              <a:t>の平均識別正解率</a:t>
            </a:r>
            <a:endParaRPr kumimoji="1" lang="ja-JP" altLang="en-US" sz="2000" dirty="0">
              <a:solidFill>
                <a:schemeClr val="bg1"/>
              </a:solidFill>
            </a:endParaRPr>
          </a:p>
        </p:txBody>
      </p:sp>
      <p:sp>
        <p:nvSpPr>
          <p:cNvPr id="6" name="テキスト ボックス 5"/>
          <p:cNvSpPr txBox="1"/>
          <p:nvPr/>
        </p:nvSpPr>
        <p:spPr>
          <a:xfrm>
            <a:off x="658608" y="6287701"/>
            <a:ext cx="7826785" cy="400110"/>
          </a:xfrm>
          <a:prstGeom prst="rect">
            <a:avLst/>
          </a:prstGeom>
          <a:noFill/>
        </p:spPr>
        <p:txBody>
          <a:bodyPr wrap="square" rtlCol="0">
            <a:spAutoFit/>
          </a:bodyPr>
          <a:lstStyle/>
          <a:p>
            <a:r>
              <a:rPr lang="ja-JP" altLang="en-US" sz="2000" dirty="0" smtClean="0">
                <a:solidFill>
                  <a:srgbClr val="FF6199"/>
                </a:solidFill>
              </a:rPr>
              <a:t>サンプリング</a:t>
            </a:r>
            <a:r>
              <a:rPr lang="ja-JP" altLang="en-US" sz="2000" dirty="0">
                <a:solidFill>
                  <a:srgbClr val="FF6199"/>
                </a:solidFill>
              </a:rPr>
              <a:t>周期</a:t>
            </a:r>
            <a:r>
              <a:rPr lang="ja-JP" altLang="en-US" sz="2000" dirty="0" smtClean="0">
                <a:solidFill>
                  <a:srgbClr val="FF6199"/>
                </a:solidFill>
              </a:rPr>
              <a:t>を長く</a:t>
            </a:r>
            <a:r>
              <a:rPr lang="ja-JP" altLang="en-US" sz="2000" dirty="0">
                <a:solidFill>
                  <a:srgbClr val="FF6199"/>
                </a:solidFill>
              </a:rPr>
              <a:t>して</a:t>
            </a:r>
            <a:r>
              <a:rPr lang="ja-JP" altLang="en-US" sz="2000" dirty="0" smtClean="0">
                <a:solidFill>
                  <a:srgbClr val="FF6199"/>
                </a:solidFill>
              </a:rPr>
              <a:t>も識別</a:t>
            </a:r>
            <a:r>
              <a:rPr lang="ja-JP" altLang="en-US" sz="2000" dirty="0">
                <a:solidFill>
                  <a:srgbClr val="FF6199"/>
                </a:solidFill>
              </a:rPr>
              <a:t>精度</a:t>
            </a:r>
            <a:r>
              <a:rPr lang="ja-JP" altLang="en-US" sz="2000" dirty="0" smtClean="0">
                <a:solidFill>
                  <a:srgbClr val="FF6199"/>
                </a:solidFill>
              </a:rPr>
              <a:t>が高く</a:t>
            </a:r>
            <a:r>
              <a:rPr lang="ja-JP" altLang="en-US" sz="2000" dirty="0">
                <a:solidFill>
                  <a:srgbClr val="FF6199"/>
                </a:solidFill>
              </a:rPr>
              <a:t>ならない場合が</a:t>
            </a:r>
            <a:r>
              <a:rPr lang="ja-JP" altLang="en-US" sz="2000" dirty="0" smtClean="0">
                <a:solidFill>
                  <a:srgbClr val="FF6199"/>
                </a:solidFill>
              </a:rPr>
              <a:t>ある</a:t>
            </a:r>
            <a:endParaRPr kumimoji="1" lang="ja-JP" altLang="en-US" sz="2000" dirty="0">
              <a:solidFill>
                <a:srgbClr val="FF6199"/>
              </a:solidFill>
            </a:endParaRPr>
          </a:p>
        </p:txBody>
      </p:sp>
      <p:pic>
        <p:nvPicPr>
          <p:cNvPr id="7" name="コンテンツ プレースホルダー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496" y="1999118"/>
            <a:ext cx="7011008" cy="3420152"/>
          </a:xfrm>
        </p:spPr>
      </p:pic>
    </p:spTree>
    <p:extLst>
      <p:ext uri="{BB962C8B-B14F-4D97-AF65-F5344CB8AC3E}">
        <p14:creationId xmlns:p14="http://schemas.microsoft.com/office/powerpoint/2010/main" val="21563784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latin typeface="游ゴシック" panose="020B0400000000000000" pitchFamily="50" charset="-128"/>
                <a:ea typeface="游ゴシック" panose="020B0400000000000000" pitchFamily="50" charset="-128"/>
              </a:rPr>
              <a:t>時刻ドリフトの抽出結果</a:t>
            </a:r>
            <a:endParaRPr kumimoji="1" lang="ja-JP" altLang="en-US" dirty="0">
              <a:latin typeface="游ゴシック" panose="020B0400000000000000" pitchFamily="50" charset="-128"/>
              <a:ea typeface="游ゴシック" panose="020B0400000000000000"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pic>
        <p:nvPicPr>
          <p:cNvPr id="2050" name="Picture 2" descr="\\192.168.11.11\home\Documents\ipsj1903\src\assets\drift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650" y="1160434"/>
            <a:ext cx="6616700" cy="4968269"/>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2273935" y="6305630"/>
            <a:ext cx="4596130" cy="369332"/>
          </a:xfrm>
          <a:prstGeom prst="rect">
            <a:avLst/>
          </a:prstGeom>
          <a:noFill/>
        </p:spPr>
        <p:txBody>
          <a:bodyPr wrap="none" rtlCol="0">
            <a:spAutoFit/>
          </a:bodyPr>
          <a:lstStyle/>
          <a:p>
            <a:r>
              <a:rPr kumimoji="1" lang="en-US" altLang="ja-JP" dirty="0" smtClean="0">
                <a:solidFill>
                  <a:srgbClr val="FF6199"/>
                </a:solidFill>
              </a:rPr>
              <a:t>20</a:t>
            </a:r>
            <a:r>
              <a:rPr lang="ja-JP" altLang="en-US" dirty="0" smtClean="0">
                <a:solidFill>
                  <a:srgbClr val="FF6199"/>
                </a:solidFill>
              </a:rPr>
              <a:t>台で特徴は異なるが類似した機器もある</a:t>
            </a:r>
            <a:endParaRPr kumimoji="1" lang="ja-JP" altLang="en-US" dirty="0">
              <a:solidFill>
                <a:srgbClr val="FF6199"/>
              </a:solidFill>
            </a:endParaRPr>
          </a:p>
        </p:txBody>
      </p:sp>
      <p:sp>
        <p:nvSpPr>
          <p:cNvPr id="5" name="テキスト ボックス 4"/>
          <p:cNvSpPr txBox="1"/>
          <p:nvPr/>
        </p:nvSpPr>
        <p:spPr>
          <a:xfrm>
            <a:off x="3197265" y="961865"/>
            <a:ext cx="2749471" cy="400110"/>
          </a:xfrm>
          <a:prstGeom prst="rect">
            <a:avLst/>
          </a:prstGeom>
          <a:solidFill>
            <a:schemeClr val="tx1">
              <a:lumMod val="50000"/>
              <a:lumOff val="50000"/>
            </a:schemeClr>
          </a:solidFill>
        </p:spPr>
        <p:txBody>
          <a:bodyPr wrap="none" rtlCol="0">
            <a:spAutoFit/>
          </a:bodyPr>
          <a:lstStyle/>
          <a:p>
            <a:r>
              <a:rPr kumimoji="1" lang="ja-JP" altLang="en-US" sz="2000" dirty="0" smtClean="0">
                <a:solidFill>
                  <a:schemeClr val="bg1"/>
                </a:solidFill>
              </a:rPr>
              <a:t>時刻ドリフトの積算値</a:t>
            </a:r>
            <a:endParaRPr kumimoji="1" lang="ja-JP" altLang="en-US" sz="2000" dirty="0">
              <a:solidFill>
                <a:schemeClr val="bg1"/>
              </a:solidFill>
            </a:endParaRPr>
          </a:p>
        </p:txBody>
      </p:sp>
    </p:spTree>
    <p:extLst>
      <p:ext uri="{BB962C8B-B14F-4D97-AF65-F5344CB8AC3E}">
        <p14:creationId xmlns:p14="http://schemas.microsoft.com/office/powerpoint/2010/main" val="11601624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游ゴシック" panose="020B0400000000000000" pitchFamily="50" charset="-128"/>
                <a:ea typeface="游ゴシック" panose="020B0400000000000000" pitchFamily="50" charset="-128"/>
              </a:rPr>
              <a:t>ドリフト量の変動</a:t>
            </a:r>
            <a:endParaRPr kumimoji="1" lang="ja-JP" altLang="en-US" dirty="0">
              <a:latin typeface="游ゴシック" panose="020B0400000000000000" pitchFamily="50" charset="-128"/>
              <a:ea typeface="游ゴシック" panose="020B0400000000000000" pitchFamily="50" charset="-128"/>
            </a:endParaRPr>
          </a:p>
        </p:txBody>
      </p:sp>
      <p:sp>
        <p:nvSpPr>
          <p:cNvPr id="3" name="コンテンツ プレースホルダー 2"/>
          <p:cNvSpPr>
            <a:spLocks noGrp="1"/>
          </p:cNvSpPr>
          <p:nvPr>
            <p:ph idx="1"/>
          </p:nvPr>
        </p:nvSpPr>
        <p:spPr/>
        <p:txBody>
          <a:bodyPr/>
          <a:lstStyle/>
          <a:p>
            <a:endParaRPr kumimoji="1" lang="ja-JP" altLang="en-US"/>
          </a:p>
        </p:txBody>
      </p:sp>
      <p:pic>
        <p:nvPicPr>
          <p:cNvPr id="1028" name="Picture 4" descr="\\192.168.11.11\home\Documents\ipsj1903\src\assets\diff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65" y="1458544"/>
            <a:ext cx="6433267" cy="483053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1478846" y="6401195"/>
            <a:ext cx="6186309" cy="369332"/>
          </a:xfrm>
          <a:prstGeom prst="rect">
            <a:avLst/>
          </a:prstGeom>
          <a:noFill/>
        </p:spPr>
        <p:txBody>
          <a:bodyPr wrap="none" rtlCol="0">
            <a:spAutoFit/>
          </a:bodyPr>
          <a:lstStyle/>
          <a:p>
            <a:r>
              <a:rPr lang="ja-JP" altLang="en-US" dirty="0" smtClean="0">
                <a:solidFill>
                  <a:srgbClr val="FF6199"/>
                </a:solidFill>
              </a:rPr>
              <a:t>ドリフト量の変動は</a:t>
            </a:r>
            <a:r>
              <a:rPr lang="ja-JP" altLang="en-US" dirty="0" smtClean="0">
                <a:solidFill>
                  <a:srgbClr val="FF6199"/>
                </a:solidFill>
              </a:rPr>
              <a:t>機器に</a:t>
            </a:r>
            <a:r>
              <a:rPr lang="ja-JP" altLang="en-US" dirty="0" smtClean="0">
                <a:solidFill>
                  <a:srgbClr val="FF6199"/>
                </a:solidFill>
              </a:rPr>
              <a:t>共通している</a:t>
            </a:r>
            <a:r>
              <a:rPr lang="ja-JP" altLang="en-US" dirty="0" smtClean="0">
                <a:solidFill>
                  <a:srgbClr val="FF6199"/>
                </a:solidFill>
              </a:rPr>
              <a:t>（規則性を持つ）</a:t>
            </a:r>
            <a:endParaRPr lang="en-US" altLang="ja-JP" dirty="0" smtClean="0">
              <a:solidFill>
                <a:srgbClr val="FF6199"/>
              </a:solidFill>
            </a:endParaRPr>
          </a:p>
        </p:txBody>
      </p:sp>
      <p:sp>
        <p:nvSpPr>
          <p:cNvPr id="6" name="テキスト ボックス 5"/>
          <p:cNvSpPr txBox="1"/>
          <p:nvPr/>
        </p:nvSpPr>
        <p:spPr>
          <a:xfrm>
            <a:off x="2556064" y="1057280"/>
            <a:ext cx="4031873" cy="400110"/>
          </a:xfrm>
          <a:prstGeom prst="rect">
            <a:avLst/>
          </a:prstGeom>
          <a:solidFill>
            <a:schemeClr val="tx1">
              <a:lumMod val="50000"/>
              <a:lumOff val="50000"/>
            </a:schemeClr>
          </a:solidFill>
        </p:spPr>
        <p:txBody>
          <a:bodyPr wrap="none" rtlCol="0">
            <a:spAutoFit/>
          </a:bodyPr>
          <a:lstStyle/>
          <a:p>
            <a:r>
              <a:rPr kumimoji="1" lang="ja-JP" altLang="en-US" sz="2000" dirty="0" smtClean="0">
                <a:solidFill>
                  <a:schemeClr val="bg1"/>
                </a:solidFill>
              </a:rPr>
              <a:t>計測ごとの時刻ドリフト量の変動</a:t>
            </a:r>
            <a:endParaRPr kumimoji="1" lang="ja-JP" altLang="en-US" sz="2000" dirty="0">
              <a:solidFill>
                <a:schemeClr val="bg1"/>
              </a:solidFill>
            </a:endParaRPr>
          </a:p>
        </p:txBody>
      </p:sp>
      <p:sp>
        <p:nvSpPr>
          <p:cNvPr id="5" name="テキスト ボックス 4"/>
          <p:cNvSpPr txBox="1"/>
          <p:nvPr/>
        </p:nvSpPr>
        <p:spPr>
          <a:xfrm>
            <a:off x="7468317" y="2743255"/>
            <a:ext cx="1569660" cy="646331"/>
          </a:xfrm>
          <a:prstGeom prst="rect">
            <a:avLst/>
          </a:prstGeom>
          <a:noFill/>
        </p:spPr>
        <p:txBody>
          <a:bodyPr wrap="none" rtlCol="0">
            <a:spAutoFit/>
          </a:bodyPr>
          <a:lstStyle/>
          <a:p>
            <a:r>
              <a:rPr kumimoji="1" lang="ja-JP" altLang="en-US" dirty="0" smtClean="0">
                <a:solidFill>
                  <a:srgbClr val="FF6199"/>
                </a:solidFill>
              </a:rPr>
              <a:t>ドリフト量は</a:t>
            </a:r>
            <a:endParaRPr kumimoji="1" lang="en-US" altLang="ja-JP" dirty="0" smtClean="0">
              <a:solidFill>
                <a:srgbClr val="FF6199"/>
              </a:solidFill>
            </a:endParaRPr>
          </a:p>
          <a:p>
            <a:r>
              <a:rPr kumimoji="1" lang="ja-JP" altLang="en-US" dirty="0" smtClean="0">
                <a:solidFill>
                  <a:srgbClr val="FF6199"/>
                </a:solidFill>
              </a:rPr>
              <a:t>一定ではない</a:t>
            </a:r>
            <a:endParaRPr kumimoji="1" lang="ja-JP" altLang="en-US" dirty="0">
              <a:solidFill>
                <a:srgbClr val="FF6199"/>
              </a:solidFill>
            </a:endParaRPr>
          </a:p>
        </p:txBody>
      </p:sp>
      <p:sp>
        <p:nvSpPr>
          <p:cNvPr id="7" name="右中かっこ 6"/>
          <p:cNvSpPr/>
          <p:nvPr/>
        </p:nvSpPr>
        <p:spPr>
          <a:xfrm>
            <a:off x="7164223" y="1670076"/>
            <a:ext cx="124009" cy="2792690"/>
          </a:xfrm>
          <a:prstGeom prst="rightBrace">
            <a:avLst/>
          </a:prstGeom>
          <a:ln w="19050">
            <a:solidFill>
              <a:srgbClr val="FF6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5162607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400" dirty="0" smtClean="0"/>
              <a:t>特徴量として用いている時刻ドリフトは変動している</a:t>
            </a:r>
            <a:endParaRPr lang="en-US" altLang="ja-JP" sz="2400" dirty="0" smtClean="0"/>
          </a:p>
          <a:p>
            <a:pPr lvl="1"/>
            <a:r>
              <a:rPr lang="ja-JP" altLang="en-US" sz="2000" dirty="0" smtClean="0"/>
              <a:t>時刻</a:t>
            </a:r>
            <a:r>
              <a:rPr lang="ja-JP" altLang="en-US" sz="2000" dirty="0"/>
              <a:t>ドリフトの</a:t>
            </a:r>
            <a:r>
              <a:rPr lang="ja-JP" altLang="en-US" sz="2000" dirty="0" smtClean="0"/>
              <a:t>変動には何らかの規則性がある（外的要因）</a:t>
            </a:r>
            <a:endParaRPr lang="en-US" altLang="ja-JP" sz="2000" dirty="0" smtClean="0"/>
          </a:p>
          <a:p>
            <a:pPr lvl="1"/>
            <a:r>
              <a:rPr lang="ja-JP" altLang="en-US" sz="2000" dirty="0" smtClean="0"/>
              <a:t>時刻</a:t>
            </a:r>
            <a:r>
              <a:rPr lang="ja-JP" altLang="en-US" sz="2000" dirty="0" smtClean="0"/>
              <a:t>ドリフト量は温度の影響を受けて</a:t>
            </a:r>
            <a:r>
              <a:rPr lang="ja-JP" altLang="en-US" sz="2000" dirty="0" smtClean="0"/>
              <a:t>いる可能性がある？</a:t>
            </a:r>
            <a:r>
              <a:rPr lang="en-US" altLang="ja-JP" sz="2000" dirty="0" smtClean="0"/>
              <a:t/>
            </a:r>
            <a:br>
              <a:rPr lang="en-US" altLang="ja-JP" sz="2000" dirty="0" smtClean="0"/>
            </a:br>
            <a:r>
              <a:rPr lang="ja-JP" altLang="en-US" sz="2000" dirty="0" smtClean="0"/>
              <a:t>（検討中）</a:t>
            </a:r>
            <a:endParaRPr lang="en-US" altLang="ja-JP" sz="2000" dirty="0" smtClean="0"/>
          </a:p>
          <a:p>
            <a:r>
              <a:rPr lang="ja-JP" altLang="en-US" sz="2400" dirty="0"/>
              <a:t>サンプリング周期を長くした際の正解率の推移</a:t>
            </a:r>
            <a:endParaRPr lang="en-US" altLang="ja-JP" sz="2400" dirty="0"/>
          </a:p>
          <a:p>
            <a:pPr lvl="1"/>
            <a:r>
              <a:rPr lang="ja-JP" altLang="en-US" sz="2200" dirty="0"/>
              <a:t>正解率は単調増加</a:t>
            </a:r>
            <a:r>
              <a:rPr lang="ja-JP" altLang="en-US" sz="2200" dirty="0" smtClean="0"/>
              <a:t>しない</a:t>
            </a:r>
            <a:endParaRPr lang="en-US" altLang="ja-JP" sz="2200" dirty="0" smtClean="0"/>
          </a:p>
          <a:p>
            <a:pPr lvl="1"/>
            <a:r>
              <a:rPr lang="ja-JP" altLang="en-US" sz="2200" dirty="0"/>
              <a:t>特徴量が類似した機器で誤判定が起きている</a:t>
            </a:r>
          </a:p>
          <a:p>
            <a:pPr lvl="1"/>
            <a:r>
              <a:rPr lang="ja-JP" altLang="en-US" sz="2200" dirty="0" smtClean="0"/>
              <a:t>時刻</a:t>
            </a:r>
            <a:r>
              <a:rPr lang="ja-JP" altLang="en-US" sz="2200" dirty="0"/>
              <a:t>ドリフト</a:t>
            </a:r>
            <a:r>
              <a:rPr lang="ja-JP" altLang="en-US" sz="2200" dirty="0" smtClean="0"/>
              <a:t>の変動が影響を及ぼしていると考えられる</a:t>
            </a:r>
            <a:endParaRPr lang="en-US" altLang="ja-JP" sz="2200" dirty="0"/>
          </a:p>
          <a:p>
            <a:endParaRPr kumimoji="1" lang="ja-JP" altLang="en-US" sz="2200" dirty="0"/>
          </a:p>
        </p:txBody>
      </p:sp>
    </p:spTree>
    <p:extLst>
      <p:ext uri="{BB962C8B-B14F-4D97-AF65-F5344CB8AC3E}">
        <p14:creationId xmlns:p14="http://schemas.microsoft.com/office/powerpoint/2010/main" val="3391590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研究背景・目的</a:t>
            </a:r>
            <a:endParaRPr kumimoji="1" lang="en-US" altLang="ja-JP" sz="2400" dirty="0" smtClean="0"/>
          </a:p>
          <a:p>
            <a:r>
              <a:rPr lang="ja-JP" altLang="en-US" sz="2400" dirty="0" smtClean="0"/>
              <a:t>クロックフィンガープリントおよびその抽出法</a:t>
            </a:r>
            <a:endParaRPr lang="en-US" altLang="ja-JP" sz="2400" dirty="0" smtClean="0"/>
          </a:p>
          <a:p>
            <a:r>
              <a:rPr lang="ja-JP" altLang="en-US" sz="2400" dirty="0" smtClean="0"/>
              <a:t>時刻</a:t>
            </a:r>
            <a:r>
              <a:rPr lang="ja-JP" altLang="en-US" sz="2400" dirty="0"/>
              <a:t>ドリフト</a:t>
            </a:r>
            <a:r>
              <a:rPr lang="ja-JP" altLang="en-US" sz="2400" dirty="0" smtClean="0"/>
              <a:t>による機器識別実験</a:t>
            </a:r>
            <a:endParaRPr lang="en-US" altLang="ja-JP" sz="2400" dirty="0" smtClean="0"/>
          </a:p>
          <a:p>
            <a:r>
              <a:rPr lang="ja-JP" altLang="en-US" sz="2400" dirty="0" smtClean="0"/>
              <a:t>考察 </a:t>
            </a:r>
            <a:r>
              <a:rPr lang="en-US" altLang="ja-JP" sz="2400" dirty="0" smtClean="0"/>
              <a:t>/ </a:t>
            </a:r>
            <a:r>
              <a:rPr lang="ja-JP" altLang="en-US" sz="2400" dirty="0" smtClean="0"/>
              <a:t>課題</a:t>
            </a:r>
            <a:endParaRPr lang="en-US" altLang="ja-JP" sz="2400" dirty="0" smtClean="0"/>
          </a:p>
          <a:p>
            <a:r>
              <a:rPr lang="ja-JP" altLang="en-US" sz="2400" dirty="0" smtClean="0"/>
              <a:t>まとめ</a:t>
            </a:r>
            <a:endParaRPr lang="en-US" altLang="ja-JP" sz="2400" dirty="0" smtClean="0"/>
          </a:p>
          <a:p>
            <a:endParaRPr lang="en-US" altLang="ja-JP" sz="2400" dirty="0" smtClean="0"/>
          </a:p>
          <a:p>
            <a:endParaRPr kumimoji="1" lang="en-US" altLang="ja-JP" sz="2400" dirty="0" smtClean="0"/>
          </a:p>
          <a:p>
            <a:endParaRPr kumimoji="1" lang="en-US" altLang="ja-JP" sz="2400" dirty="0" smtClean="0"/>
          </a:p>
          <a:p>
            <a:endParaRPr kumimoji="1" lang="ja-JP" altLang="en-US" sz="2400" dirty="0"/>
          </a:p>
        </p:txBody>
      </p:sp>
    </p:spTree>
    <p:extLst>
      <p:ext uri="{BB962C8B-B14F-4D97-AF65-F5344CB8AC3E}">
        <p14:creationId xmlns:p14="http://schemas.microsoft.com/office/powerpoint/2010/main" val="2193516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400" dirty="0"/>
              <a:t>ネットワーク遅延の影響の検証</a:t>
            </a:r>
            <a:endParaRPr lang="en-US" altLang="ja-JP" sz="2400" dirty="0"/>
          </a:p>
          <a:p>
            <a:pPr lvl="1"/>
            <a:r>
              <a:rPr lang="ja-JP" altLang="en-US" sz="2000" dirty="0"/>
              <a:t>負荷のかかったネットワークで</a:t>
            </a:r>
            <a:r>
              <a:rPr lang="ja-JP" altLang="en-US" sz="2000" dirty="0" smtClean="0"/>
              <a:t>の現行の</a:t>
            </a:r>
            <a:r>
              <a:rPr lang="en-US" altLang="ja-JP" sz="2000" dirty="0" smtClean="0"/>
              <a:t/>
            </a:r>
            <a:br>
              <a:rPr lang="en-US" altLang="ja-JP" sz="2000" dirty="0" smtClean="0"/>
            </a:br>
            <a:r>
              <a:rPr lang="ja-JP" altLang="en-US" sz="2000" dirty="0" smtClean="0"/>
              <a:t>計測</a:t>
            </a:r>
            <a:r>
              <a:rPr lang="ja-JP" altLang="en-US" sz="2000" dirty="0"/>
              <a:t>精度を調査する</a:t>
            </a:r>
            <a:r>
              <a:rPr lang="ja-JP" altLang="en-US" sz="2000" dirty="0" smtClean="0"/>
              <a:t>必要</a:t>
            </a:r>
            <a:endParaRPr lang="en-US" altLang="ja-JP" sz="2000" dirty="0" smtClean="0"/>
          </a:p>
          <a:p>
            <a:r>
              <a:rPr kumimoji="1" lang="ja-JP" altLang="en-US" sz="2400" dirty="0"/>
              <a:t>特徴量</a:t>
            </a:r>
            <a:r>
              <a:rPr kumimoji="1" lang="ja-JP" altLang="en-US" sz="2400" dirty="0" smtClean="0"/>
              <a:t>抽出の迅速化</a:t>
            </a:r>
            <a:endParaRPr kumimoji="1" lang="en-US" altLang="ja-JP" sz="2400" dirty="0" smtClean="0"/>
          </a:p>
          <a:p>
            <a:r>
              <a:rPr lang="ja-JP" altLang="en-US" sz="2400" dirty="0"/>
              <a:t>特徴量の</a:t>
            </a:r>
            <a:r>
              <a:rPr lang="ja-JP" altLang="en-US" sz="2400" dirty="0" smtClean="0"/>
              <a:t>多次元化の検討</a:t>
            </a:r>
            <a:endParaRPr lang="ja-JP" altLang="en-US" sz="2400" dirty="0"/>
          </a:p>
          <a:p>
            <a:endParaRPr kumimoji="1" lang="ja-JP" altLang="en-US" sz="2400" dirty="0"/>
          </a:p>
        </p:txBody>
      </p:sp>
    </p:spTree>
    <p:extLst>
      <p:ext uri="{BB962C8B-B14F-4D97-AF65-F5344CB8AC3E}">
        <p14:creationId xmlns:p14="http://schemas.microsoft.com/office/powerpoint/2010/main" val="10873388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ディジタル機器におけるシステム時刻のずれに基づく機器識別を試みた結果について示した</a:t>
            </a:r>
            <a:endParaRPr kumimoji="1" lang="en-US" altLang="ja-JP" sz="2400" dirty="0" smtClean="0"/>
          </a:p>
          <a:p>
            <a:r>
              <a:rPr lang="ja-JP" altLang="en-US" sz="2400" dirty="0" smtClean="0"/>
              <a:t>クロックフィンガープリント手法における機器識別法について</a:t>
            </a:r>
            <a:endParaRPr lang="en-US" altLang="ja-JP" sz="2400" dirty="0" smtClean="0"/>
          </a:p>
          <a:p>
            <a:pPr lvl="1"/>
            <a:r>
              <a:rPr lang="en-US" altLang="ja-JP" sz="2000" dirty="0" smtClean="0"/>
              <a:t>1</a:t>
            </a:r>
            <a:r>
              <a:rPr lang="ja-JP" altLang="en-US" sz="2000" dirty="0" smtClean="0"/>
              <a:t>次元の時刻ドリフトのみによる機器識別には限界がある</a:t>
            </a:r>
            <a:endParaRPr lang="en-US" altLang="ja-JP" sz="2000" dirty="0" smtClean="0"/>
          </a:p>
        </p:txBody>
      </p:sp>
    </p:spTree>
    <p:extLst>
      <p:ext uri="{BB962C8B-B14F-4D97-AF65-F5344CB8AC3E}">
        <p14:creationId xmlns:p14="http://schemas.microsoft.com/office/powerpoint/2010/main" val="22636412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931478"/>
            <a:ext cx="7886700" cy="995044"/>
          </a:xfrm>
        </p:spPr>
        <p:txBody>
          <a:bodyPr/>
          <a:lstStyle/>
          <a:p>
            <a:pPr algn="ctr"/>
            <a:r>
              <a:rPr kumimoji="1" lang="ja-JP" altLang="en-US" dirty="0" smtClean="0">
                <a:latin typeface="游ゴシック" panose="020B0400000000000000" pitchFamily="50" charset="-128"/>
                <a:ea typeface="游ゴシック" panose="020B0400000000000000" pitchFamily="50" charset="-128"/>
              </a:rPr>
              <a:t>（スライド終了）</a:t>
            </a:r>
            <a:endParaRPr kumimoji="1" lang="ja-JP" altLang="en-US"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40610812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共通スライド</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7981873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endParaRPr kumimoji="1" lang="ja-JP" altLang="en-US" dirty="0"/>
          </a:p>
        </p:txBody>
      </p:sp>
      <p:sp>
        <p:nvSpPr>
          <p:cNvPr id="5" name="角丸四角形 4"/>
          <p:cNvSpPr/>
          <p:nvPr/>
        </p:nvSpPr>
        <p:spPr>
          <a:xfrm>
            <a:off x="522513" y="1494971"/>
            <a:ext cx="3889829" cy="3933372"/>
          </a:xfrm>
          <a:prstGeom prst="roundRect">
            <a:avLst>
              <a:gd name="adj" fmla="val 7678"/>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オープン</a:t>
            </a:r>
            <a:r>
              <a:rPr lang="ja-JP" altLang="en-US" dirty="0" smtClean="0"/>
              <a:t>な</a:t>
            </a:r>
            <a:r>
              <a:rPr lang="en-US" altLang="ja-JP" dirty="0" err="1" smtClean="0"/>
              <a:t>IoT</a:t>
            </a:r>
            <a:r>
              <a:rPr lang="ja-JP" altLang="en-US" dirty="0" smtClean="0"/>
              <a:t>機器</a:t>
            </a:r>
            <a:endParaRPr kumimoji="1" lang="ja-JP" altLang="en-US" dirty="0"/>
          </a:p>
        </p:txBody>
      </p:sp>
      <p:sp>
        <p:nvSpPr>
          <p:cNvPr id="6" name="テキスト ボックス 5"/>
          <p:cNvSpPr txBox="1"/>
          <p:nvPr/>
        </p:nvSpPr>
        <p:spPr>
          <a:xfrm>
            <a:off x="1164827" y="5537199"/>
            <a:ext cx="2605200" cy="369332"/>
          </a:xfrm>
          <a:prstGeom prst="rect">
            <a:avLst/>
          </a:prstGeom>
          <a:noFill/>
        </p:spPr>
        <p:txBody>
          <a:bodyPr wrap="none" rtlCol="0">
            <a:spAutoFit/>
          </a:bodyPr>
          <a:lstStyle/>
          <a:p>
            <a:r>
              <a:rPr kumimoji="1" lang="ja-JP" altLang="en-US" dirty="0" smtClean="0"/>
              <a:t>サービス専用の</a:t>
            </a:r>
            <a:r>
              <a:rPr kumimoji="1" lang="en-US" altLang="ja-JP" dirty="0" err="1" smtClean="0"/>
              <a:t>IoT</a:t>
            </a:r>
            <a:r>
              <a:rPr kumimoji="1" lang="ja-JP" altLang="en-US" dirty="0" smtClean="0"/>
              <a:t>機器</a:t>
            </a:r>
            <a:endParaRPr kumimoji="1" lang="ja-JP" altLang="en-US" dirty="0"/>
          </a:p>
        </p:txBody>
      </p:sp>
      <p:sp>
        <p:nvSpPr>
          <p:cNvPr id="7" name="テキスト ボックス 6"/>
          <p:cNvSpPr txBox="1"/>
          <p:nvPr/>
        </p:nvSpPr>
        <p:spPr>
          <a:xfrm>
            <a:off x="5384465" y="5537199"/>
            <a:ext cx="2605200" cy="369332"/>
          </a:xfrm>
          <a:prstGeom prst="rect">
            <a:avLst/>
          </a:prstGeom>
          <a:noFill/>
        </p:spPr>
        <p:txBody>
          <a:bodyPr wrap="none" rtlCol="0">
            <a:spAutoFit/>
          </a:bodyPr>
          <a:lstStyle/>
          <a:p>
            <a:r>
              <a:rPr kumimoji="1" lang="ja-JP" altLang="en-US" dirty="0" smtClean="0">
                <a:solidFill>
                  <a:srgbClr val="FF6199"/>
                </a:solidFill>
              </a:rPr>
              <a:t>相互利用可能な</a:t>
            </a:r>
            <a:r>
              <a:rPr kumimoji="1" lang="en-US" altLang="ja-JP" dirty="0" err="1" smtClean="0">
                <a:solidFill>
                  <a:srgbClr val="FF6199"/>
                </a:solidFill>
              </a:rPr>
              <a:t>IoT</a:t>
            </a:r>
            <a:r>
              <a:rPr kumimoji="1" lang="ja-JP" altLang="en-US" dirty="0" smtClean="0">
                <a:solidFill>
                  <a:srgbClr val="FF6199"/>
                </a:solidFill>
              </a:rPr>
              <a:t>機器</a:t>
            </a:r>
            <a:endParaRPr kumimoji="1" lang="ja-JP" altLang="en-US" dirty="0">
              <a:solidFill>
                <a:srgbClr val="FF6199"/>
              </a:solidFill>
            </a:endParaRPr>
          </a:p>
        </p:txBody>
      </p:sp>
      <p:grpSp>
        <p:nvGrpSpPr>
          <p:cNvPr id="17" name="グループ化 16"/>
          <p:cNvGrpSpPr/>
          <p:nvPr/>
        </p:nvGrpSpPr>
        <p:grpSpPr>
          <a:xfrm>
            <a:off x="699257" y="2163778"/>
            <a:ext cx="3536340" cy="2886044"/>
            <a:chOff x="615666" y="2191827"/>
            <a:chExt cx="3536340" cy="2886044"/>
          </a:xfrm>
        </p:grpSpPr>
        <p:pic>
          <p:nvPicPr>
            <p:cNvPr id="8" name="図 7"/>
            <p:cNvPicPr>
              <a:picLocks noChangeAspect="1"/>
            </p:cNvPicPr>
            <p:nvPr/>
          </p:nvPicPr>
          <p:blipFill>
            <a:blip r:embed="rId3"/>
            <a:stretch>
              <a:fillRect/>
            </a:stretch>
          </p:blipFill>
          <p:spPr>
            <a:xfrm>
              <a:off x="1011263" y="4276074"/>
              <a:ext cx="769758" cy="769758"/>
            </a:xfrm>
            <a:prstGeom prst="rect">
              <a:avLst/>
            </a:prstGeom>
          </p:spPr>
        </p:pic>
        <p:pic>
          <p:nvPicPr>
            <p:cNvPr id="9" name="図 8"/>
            <p:cNvPicPr>
              <a:picLocks noChangeAspect="1"/>
            </p:cNvPicPr>
            <p:nvPr/>
          </p:nvPicPr>
          <p:blipFill>
            <a:blip r:embed="rId4"/>
            <a:stretch>
              <a:fillRect/>
            </a:stretch>
          </p:blipFill>
          <p:spPr>
            <a:xfrm>
              <a:off x="2921984" y="4244036"/>
              <a:ext cx="899092" cy="833835"/>
            </a:xfrm>
            <a:prstGeom prst="rect">
              <a:avLst/>
            </a:prstGeom>
          </p:spPr>
        </p:pic>
        <p:sp>
          <p:nvSpPr>
            <p:cNvPr id="14" name="フローチャート: 順次アクセス記憶 57"/>
            <p:cNvSpPr/>
            <p:nvPr/>
          </p:nvSpPr>
          <p:spPr>
            <a:xfrm>
              <a:off x="615666" y="2191827"/>
              <a:ext cx="1560952" cy="943087"/>
            </a:xfrm>
            <a:prstGeom prst="flowChartMagneticTape">
              <a:avLst/>
            </a:prstGeom>
            <a:solidFill>
              <a:schemeClr val="accent2"/>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solidFill>
                    <a:schemeClr val="bg1"/>
                  </a:solidFill>
                </a:rPr>
                <a:t>サービス</a:t>
              </a:r>
              <a:endParaRPr kumimoji="1" lang="ja-JP" altLang="en-US" dirty="0">
                <a:solidFill>
                  <a:schemeClr val="bg1"/>
                </a:solidFill>
              </a:endParaRPr>
            </a:p>
          </p:txBody>
        </p:sp>
        <p:sp>
          <p:nvSpPr>
            <p:cNvPr id="16" name="フローチャート: 順次アクセス記憶 57"/>
            <p:cNvSpPr/>
            <p:nvPr/>
          </p:nvSpPr>
          <p:spPr>
            <a:xfrm>
              <a:off x="2591054" y="2191828"/>
              <a:ext cx="1560952" cy="943087"/>
            </a:xfrm>
            <a:prstGeom prst="flowChartMagneticTape">
              <a:avLst/>
            </a:prstGeom>
            <a:solidFill>
              <a:schemeClr val="accent2"/>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solidFill>
                    <a:schemeClr val="bg1"/>
                  </a:solidFill>
                </a:rPr>
                <a:t>サービス</a:t>
              </a:r>
              <a:endParaRPr kumimoji="1" lang="ja-JP" altLang="en-US" dirty="0">
                <a:solidFill>
                  <a:schemeClr val="bg1"/>
                </a:solidFill>
              </a:endParaRPr>
            </a:p>
          </p:txBody>
        </p:sp>
      </p:grpSp>
      <p:sp>
        <p:nvSpPr>
          <p:cNvPr id="18" name="角丸四角形 17"/>
          <p:cNvSpPr/>
          <p:nvPr/>
        </p:nvSpPr>
        <p:spPr>
          <a:xfrm>
            <a:off x="4742151" y="1494971"/>
            <a:ext cx="3889829" cy="3933372"/>
          </a:xfrm>
          <a:prstGeom prst="roundRect">
            <a:avLst>
              <a:gd name="adj" fmla="val 7678"/>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p:cNvGrpSpPr/>
          <p:nvPr/>
        </p:nvGrpSpPr>
        <p:grpSpPr>
          <a:xfrm>
            <a:off x="4918895" y="2163778"/>
            <a:ext cx="3536340" cy="2886044"/>
            <a:chOff x="615666" y="2191827"/>
            <a:chExt cx="3536340" cy="2886044"/>
          </a:xfrm>
        </p:grpSpPr>
        <p:pic>
          <p:nvPicPr>
            <p:cNvPr id="20" name="図 19"/>
            <p:cNvPicPr>
              <a:picLocks noChangeAspect="1"/>
            </p:cNvPicPr>
            <p:nvPr/>
          </p:nvPicPr>
          <p:blipFill>
            <a:blip r:embed="rId3"/>
            <a:stretch>
              <a:fillRect/>
            </a:stretch>
          </p:blipFill>
          <p:spPr>
            <a:xfrm>
              <a:off x="1011263" y="4276074"/>
              <a:ext cx="769758" cy="769758"/>
            </a:xfrm>
            <a:prstGeom prst="rect">
              <a:avLst/>
            </a:prstGeom>
          </p:spPr>
        </p:pic>
        <p:pic>
          <p:nvPicPr>
            <p:cNvPr id="21" name="図 20"/>
            <p:cNvPicPr>
              <a:picLocks noChangeAspect="1"/>
            </p:cNvPicPr>
            <p:nvPr/>
          </p:nvPicPr>
          <p:blipFill>
            <a:blip r:embed="rId4"/>
            <a:stretch>
              <a:fillRect/>
            </a:stretch>
          </p:blipFill>
          <p:spPr>
            <a:xfrm>
              <a:off x="2921984" y="4244036"/>
              <a:ext cx="899092" cy="833835"/>
            </a:xfrm>
            <a:prstGeom prst="rect">
              <a:avLst/>
            </a:prstGeom>
          </p:spPr>
        </p:pic>
        <p:sp>
          <p:nvSpPr>
            <p:cNvPr id="22" name="フローチャート: 順次アクセス記憶 57"/>
            <p:cNvSpPr/>
            <p:nvPr/>
          </p:nvSpPr>
          <p:spPr>
            <a:xfrm>
              <a:off x="615666" y="2191827"/>
              <a:ext cx="1560952" cy="943087"/>
            </a:xfrm>
            <a:prstGeom prst="flowChartMagneticTape">
              <a:avLst/>
            </a:prstGeom>
            <a:solidFill>
              <a:schemeClr val="accent2"/>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solidFill>
                    <a:schemeClr val="bg1"/>
                  </a:solidFill>
                </a:rPr>
                <a:t>サービス</a:t>
              </a:r>
              <a:endParaRPr kumimoji="1" lang="ja-JP" altLang="en-US" dirty="0">
                <a:solidFill>
                  <a:schemeClr val="bg1"/>
                </a:solidFill>
              </a:endParaRPr>
            </a:p>
          </p:txBody>
        </p:sp>
        <p:sp>
          <p:nvSpPr>
            <p:cNvPr id="23" name="フローチャート: 順次アクセス記憶 57"/>
            <p:cNvSpPr/>
            <p:nvPr/>
          </p:nvSpPr>
          <p:spPr>
            <a:xfrm>
              <a:off x="2591054" y="2191828"/>
              <a:ext cx="1560952" cy="943087"/>
            </a:xfrm>
            <a:prstGeom prst="flowChartMagneticTape">
              <a:avLst/>
            </a:prstGeom>
            <a:solidFill>
              <a:schemeClr val="accent2"/>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solidFill>
                    <a:schemeClr val="bg1"/>
                  </a:solidFill>
                </a:rPr>
                <a:t>サービス</a:t>
              </a:r>
              <a:endParaRPr kumimoji="1" lang="ja-JP" altLang="en-US" dirty="0">
                <a:solidFill>
                  <a:schemeClr val="bg1"/>
                </a:solidFill>
              </a:endParaRPr>
            </a:p>
          </p:txBody>
        </p:sp>
      </p:grpSp>
      <p:cxnSp>
        <p:nvCxnSpPr>
          <p:cNvPr id="25" name="直線矢印コネクタ 24"/>
          <p:cNvCxnSpPr/>
          <p:nvPr/>
        </p:nvCxnSpPr>
        <p:spPr>
          <a:xfrm>
            <a:off x="1479733" y="3236686"/>
            <a:ext cx="0" cy="979301"/>
          </a:xfrm>
          <a:prstGeom prst="straightConnector1">
            <a:avLst/>
          </a:prstGeom>
          <a:ln w="57150">
            <a:solidFill>
              <a:schemeClr val="tx2"/>
            </a:solidFill>
            <a:headEnd type="arrow"/>
            <a:tailEnd type="arrow"/>
          </a:ln>
        </p:spPr>
        <p:style>
          <a:lnRef idx="3">
            <a:schemeClr val="accent1"/>
          </a:lnRef>
          <a:fillRef idx="0">
            <a:schemeClr val="accent1"/>
          </a:fillRef>
          <a:effectRef idx="2">
            <a:schemeClr val="accent1"/>
          </a:effectRef>
          <a:fontRef idx="minor">
            <a:schemeClr val="tx1"/>
          </a:fontRef>
        </p:style>
      </p:cxnSp>
      <p:cxnSp>
        <p:nvCxnSpPr>
          <p:cNvPr id="27" name="直線矢印コネクタ 26"/>
          <p:cNvCxnSpPr/>
          <p:nvPr/>
        </p:nvCxnSpPr>
        <p:spPr>
          <a:xfrm>
            <a:off x="3455121" y="3236686"/>
            <a:ext cx="0" cy="979301"/>
          </a:xfrm>
          <a:prstGeom prst="straightConnector1">
            <a:avLst/>
          </a:prstGeom>
          <a:ln w="57150">
            <a:solidFill>
              <a:schemeClr val="tx2"/>
            </a:solidFill>
            <a:headEnd type="arrow"/>
            <a:tailEnd type="arrow"/>
          </a:ln>
        </p:spPr>
        <p:style>
          <a:lnRef idx="3">
            <a:schemeClr val="accent1"/>
          </a:lnRef>
          <a:fillRef idx="0">
            <a:schemeClr val="accent1"/>
          </a:fillRef>
          <a:effectRef idx="2">
            <a:schemeClr val="accent1"/>
          </a:effectRef>
          <a:fontRef idx="minor">
            <a:schemeClr val="tx1"/>
          </a:fontRef>
        </p:style>
      </p:cxnSp>
      <p:cxnSp>
        <p:nvCxnSpPr>
          <p:cNvPr id="28" name="直線矢印コネクタ 27"/>
          <p:cNvCxnSpPr/>
          <p:nvPr/>
        </p:nvCxnSpPr>
        <p:spPr>
          <a:xfrm>
            <a:off x="5979886" y="3268724"/>
            <a:ext cx="1364343" cy="943428"/>
          </a:xfrm>
          <a:prstGeom prst="straightConnector1">
            <a:avLst/>
          </a:prstGeom>
          <a:ln w="57150">
            <a:solidFill>
              <a:schemeClr val="tx2"/>
            </a:solidFill>
            <a:headEnd type="arrow"/>
            <a:tailEnd type="arrow"/>
          </a:ln>
        </p:spPr>
        <p:style>
          <a:lnRef idx="3">
            <a:schemeClr val="accent1"/>
          </a:lnRef>
          <a:fillRef idx="0">
            <a:schemeClr val="accent1"/>
          </a:fillRef>
          <a:effectRef idx="2">
            <a:schemeClr val="accent1"/>
          </a:effectRef>
          <a:fontRef idx="minor">
            <a:schemeClr val="tx1"/>
          </a:fontRef>
        </p:style>
      </p:cxnSp>
      <p:cxnSp>
        <p:nvCxnSpPr>
          <p:cNvPr id="29" name="直線矢印コネクタ 28"/>
          <p:cNvCxnSpPr/>
          <p:nvPr/>
        </p:nvCxnSpPr>
        <p:spPr>
          <a:xfrm>
            <a:off x="5730566" y="3232851"/>
            <a:ext cx="0" cy="979301"/>
          </a:xfrm>
          <a:prstGeom prst="straightConnector1">
            <a:avLst/>
          </a:prstGeom>
          <a:ln w="57150">
            <a:solidFill>
              <a:schemeClr val="tx2"/>
            </a:solidFill>
            <a:headEnd type="arrow"/>
            <a:tailEnd type="arrow"/>
          </a:ln>
        </p:spPr>
        <p:style>
          <a:lnRef idx="3">
            <a:schemeClr val="accent1"/>
          </a:lnRef>
          <a:fillRef idx="0">
            <a:schemeClr val="accent1"/>
          </a:fillRef>
          <a:effectRef idx="2">
            <a:schemeClr val="accent1"/>
          </a:effectRef>
          <a:fontRef idx="minor">
            <a:schemeClr val="tx1"/>
          </a:fontRef>
        </p:style>
      </p:cxnSp>
      <p:cxnSp>
        <p:nvCxnSpPr>
          <p:cNvPr id="30" name="直線矢印コネクタ 29"/>
          <p:cNvCxnSpPr/>
          <p:nvPr/>
        </p:nvCxnSpPr>
        <p:spPr>
          <a:xfrm>
            <a:off x="7674759" y="3236686"/>
            <a:ext cx="0" cy="979301"/>
          </a:xfrm>
          <a:prstGeom prst="straightConnector1">
            <a:avLst/>
          </a:prstGeom>
          <a:ln w="57150">
            <a:solidFill>
              <a:schemeClr val="tx2"/>
            </a:solidFill>
            <a:headEnd type="arrow"/>
            <a:tailEnd type="arrow"/>
          </a:ln>
        </p:spPr>
        <p:style>
          <a:lnRef idx="3">
            <a:schemeClr val="accent1"/>
          </a:lnRef>
          <a:fillRef idx="0">
            <a:schemeClr val="accent1"/>
          </a:fillRef>
          <a:effectRef idx="2">
            <a:schemeClr val="accent1"/>
          </a:effectRef>
          <a:fontRef idx="minor">
            <a:schemeClr val="tx1"/>
          </a:fontRef>
        </p:style>
      </p:cxnSp>
      <p:cxnSp>
        <p:nvCxnSpPr>
          <p:cNvPr id="40" name="直線矢印コネクタ 39"/>
          <p:cNvCxnSpPr/>
          <p:nvPr/>
        </p:nvCxnSpPr>
        <p:spPr>
          <a:xfrm flipV="1">
            <a:off x="6004893" y="3254622"/>
            <a:ext cx="1364343" cy="943428"/>
          </a:xfrm>
          <a:prstGeom prst="straightConnector1">
            <a:avLst/>
          </a:prstGeom>
          <a:ln w="57150">
            <a:solidFill>
              <a:schemeClr val="tx2"/>
            </a:solidFill>
            <a:headEnd type="arrow"/>
            <a:tailEnd type="arrow"/>
          </a:ln>
        </p:spPr>
        <p:style>
          <a:lnRef idx="3">
            <a:schemeClr val="accent1"/>
          </a:lnRef>
          <a:fillRef idx="0">
            <a:schemeClr val="accent1"/>
          </a:fillRef>
          <a:effectRef idx="2">
            <a:schemeClr val="accent1"/>
          </a:effectRef>
          <a:fontRef idx="minor">
            <a:schemeClr val="tx1"/>
          </a:fontRef>
        </p:style>
      </p:cxnSp>
      <p:sp>
        <p:nvSpPr>
          <p:cNvPr id="41" name="テキスト ボックス 40"/>
          <p:cNvSpPr txBox="1"/>
          <p:nvPr/>
        </p:nvSpPr>
        <p:spPr>
          <a:xfrm>
            <a:off x="629179" y="1617560"/>
            <a:ext cx="1701107" cy="369332"/>
          </a:xfrm>
          <a:prstGeom prst="rect">
            <a:avLst/>
          </a:prstGeom>
          <a:noFill/>
        </p:spPr>
        <p:txBody>
          <a:bodyPr wrap="none" rtlCol="0">
            <a:spAutoFit/>
          </a:bodyPr>
          <a:lstStyle/>
          <a:p>
            <a:r>
              <a:rPr kumimoji="1" lang="ja-JP" altLang="en-US" b="1" dirty="0" smtClean="0">
                <a:latin typeface="游ゴシック" panose="020B0400000000000000" pitchFamily="50" charset="-128"/>
                <a:ea typeface="游ゴシック" panose="020B0400000000000000" pitchFamily="50" charset="-128"/>
              </a:rPr>
              <a:t>クローズな</a:t>
            </a:r>
            <a:r>
              <a:rPr kumimoji="1" lang="en-US" altLang="ja-JP" b="1" dirty="0" err="1" smtClean="0">
                <a:latin typeface="游ゴシック" panose="020B0400000000000000" pitchFamily="50" charset="-128"/>
                <a:ea typeface="游ゴシック" panose="020B0400000000000000" pitchFamily="50" charset="-128"/>
              </a:rPr>
              <a:t>IoT</a:t>
            </a:r>
            <a:endParaRPr kumimoji="1" lang="ja-JP" altLang="en-US" b="1" dirty="0">
              <a:latin typeface="游ゴシック" panose="020B0400000000000000" pitchFamily="50" charset="-128"/>
              <a:ea typeface="游ゴシック" panose="020B0400000000000000" pitchFamily="50" charset="-128"/>
            </a:endParaRPr>
          </a:p>
        </p:txBody>
      </p:sp>
      <p:sp>
        <p:nvSpPr>
          <p:cNvPr id="42" name="テキスト ボックス 41"/>
          <p:cNvSpPr txBox="1"/>
          <p:nvPr/>
        </p:nvSpPr>
        <p:spPr>
          <a:xfrm>
            <a:off x="4880012" y="1617560"/>
            <a:ext cx="1701107" cy="369332"/>
          </a:xfrm>
          <a:prstGeom prst="rect">
            <a:avLst/>
          </a:prstGeom>
          <a:noFill/>
        </p:spPr>
        <p:txBody>
          <a:bodyPr wrap="none" rtlCol="0">
            <a:spAutoFit/>
          </a:bodyPr>
          <a:lstStyle/>
          <a:p>
            <a:r>
              <a:rPr kumimoji="1" lang="ja-JP" altLang="en-US" b="1" dirty="0" smtClean="0">
                <a:latin typeface="游ゴシック" panose="020B0400000000000000" pitchFamily="50" charset="-128"/>
                <a:ea typeface="游ゴシック" panose="020B0400000000000000" pitchFamily="50" charset="-128"/>
              </a:rPr>
              <a:t>オープンな</a:t>
            </a:r>
            <a:r>
              <a:rPr kumimoji="1" lang="en-US" altLang="ja-JP" b="1" dirty="0" err="1" smtClean="0">
                <a:latin typeface="游ゴシック" panose="020B0400000000000000" pitchFamily="50" charset="-128"/>
                <a:ea typeface="游ゴシック" panose="020B0400000000000000" pitchFamily="50" charset="-128"/>
              </a:rPr>
              <a:t>IoT</a:t>
            </a:r>
            <a:endParaRPr kumimoji="1" lang="ja-JP" altLang="en-US" b="1"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25773936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IoT</a:t>
            </a:r>
            <a:r>
              <a:rPr lang="ja-JP" altLang="en-US" smtClean="0"/>
              <a:t>機器の特徴</a:t>
            </a:r>
            <a:endParaRPr lang="ja-JP" altLang="en-US" dirty="0"/>
          </a:p>
        </p:txBody>
      </p:sp>
      <p:pic>
        <p:nvPicPr>
          <p:cNvPr id="1026" name="Picture 2" descr="ã¯ã©ã¦ãã³ã³ãã¥ã¼ãã£ã³ã°ã®ã¤ã©ã¹ã"/>
          <p:cNvPicPr>
            <a:picLocks noChangeAspect="1" noChangeArrowheads="1"/>
          </p:cNvPicPr>
          <p:nvPr/>
        </p:nvPicPr>
        <p:blipFill rotWithShape="1">
          <a:blip r:embed="rId3">
            <a:extLst>
              <a:ext uri="{28A0092B-C50C-407E-A947-70E740481C1C}">
                <a14:useLocalDpi xmlns:a14="http://schemas.microsoft.com/office/drawing/2010/main" val="0"/>
              </a:ext>
            </a:extLst>
          </a:blip>
          <a:srcRect b="54301"/>
          <a:stretch/>
        </p:blipFill>
        <p:spPr bwMode="auto">
          <a:xfrm>
            <a:off x="744737" y="1354575"/>
            <a:ext cx="3638550" cy="174111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グループ化 8"/>
          <p:cNvGrpSpPr/>
          <p:nvPr/>
        </p:nvGrpSpPr>
        <p:grpSpPr>
          <a:xfrm>
            <a:off x="5000828" y="1429732"/>
            <a:ext cx="3144033" cy="1590805"/>
            <a:chOff x="5348614" y="1803748"/>
            <a:chExt cx="3144033" cy="1590805"/>
          </a:xfrm>
        </p:grpSpPr>
        <p:sp>
          <p:nvSpPr>
            <p:cNvPr id="6" name="角丸四角形 5"/>
            <p:cNvSpPr/>
            <p:nvPr/>
          </p:nvSpPr>
          <p:spPr>
            <a:xfrm>
              <a:off x="5348614" y="1803748"/>
              <a:ext cx="3144033" cy="159080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pic>
          <p:nvPicPr>
            <p:cNvPr id="7" name="図 6"/>
            <p:cNvPicPr>
              <a:picLocks noChangeAspect="1"/>
            </p:cNvPicPr>
            <p:nvPr/>
          </p:nvPicPr>
          <p:blipFill>
            <a:blip r:embed="rId4"/>
            <a:stretch>
              <a:fillRect/>
            </a:stretch>
          </p:blipFill>
          <p:spPr>
            <a:xfrm>
              <a:off x="7133941" y="2214271"/>
              <a:ext cx="769758" cy="769758"/>
            </a:xfrm>
            <a:prstGeom prst="rect">
              <a:avLst/>
            </a:prstGeom>
          </p:spPr>
        </p:pic>
        <p:pic>
          <p:nvPicPr>
            <p:cNvPr id="8" name="図 7"/>
            <p:cNvPicPr>
              <a:picLocks noChangeAspect="1"/>
            </p:cNvPicPr>
            <p:nvPr/>
          </p:nvPicPr>
          <p:blipFill>
            <a:blip r:embed="rId5"/>
            <a:stretch>
              <a:fillRect/>
            </a:stretch>
          </p:blipFill>
          <p:spPr>
            <a:xfrm>
              <a:off x="5886561" y="2182233"/>
              <a:ext cx="899092" cy="833835"/>
            </a:xfrm>
            <a:prstGeom prst="rect">
              <a:avLst/>
            </a:prstGeom>
          </p:spPr>
        </p:pic>
      </p:grpSp>
      <p:sp>
        <p:nvSpPr>
          <p:cNvPr id="10" name="コンテンツ プレースホルダー 3"/>
          <p:cNvSpPr>
            <a:spLocks noGrp="1"/>
          </p:cNvSpPr>
          <p:nvPr>
            <p:ph sz="half" idx="4294967295"/>
          </p:nvPr>
        </p:nvSpPr>
        <p:spPr>
          <a:xfrm>
            <a:off x="629842" y="3958225"/>
            <a:ext cx="3868340" cy="2467975"/>
          </a:xfrm>
          <a:prstGeom prst="rect">
            <a:avLst/>
          </a:prstGeom>
        </p:spPr>
        <p:txBody>
          <a:bodyPr/>
          <a:lstStyle/>
          <a:p>
            <a:r>
              <a:rPr kumimoji="1" lang="ja-JP" altLang="en-US" sz="2000" dirty="0" smtClean="0"/>
              <a:t>セキュリティが確保された</a:t>
            </a:r>
            <a:r>
              <a:rPr kumimoji="1" lang="en-US" altLang="ja-JP" sz="2000" dirty="0" smtClean="0"/>
              <a:t/>
            </a:r>
            <a:br>
              <a:rPr kumimoji="1" lang="en-US" altLang="ja-JP" sz="2000" dirty="0" smtClean="0"/>
            </a:br>
            <a:r>
              <a:rPr kumimoji="1" lang="ja-JP" altLang="en-US" sz="2000" dirty="0" smtClean="0"/>
              <a:t>環境で運用される</a:t>
            </a:r>
            <a:endParaRPr kumimoji="1" lang="en-US" altLang="ja-JP" sz="2000" dirty="0" smtClean="0"/>
          </a:p>
          <a:p>
            <a:r>
              <a:rPr lang="ja-JP" altLang="en-US" sz="2000" dirty="0"/>
              <a:t>運用</a:t>
            </a:r>
            <a:r>
              <a:rPr lang="ja-JP" altLang="en-US" sz="2000" dirty="0" smtClean="0"/>
              <a:t>されるサービスに応じた性能を有する</a:t>
            </a:r>
            <a:endParaRPr kumimoji="1" lang="ja-JP" altLang="en-US" sz="2000" dirty="0"/>
          </a:p>
        </p:txBody>
      </p:sp>
      <p:sp>
        <p:nvSpPr>
          <p:cNvPr id="11" name="コンテンツ プレースホルダー 5"/>
          <p:cNvSpPr>
            <a:spLocks noGrp="1"/>
          </p:cNvSpPr>
          <p:nvPr>
            <p:ph sz="quarter" idx="4294967295"/>
          </p:nvPr>
        </p:nvSpPr>
        <p:spPr>
          <a:xfrm>
            <a:off x="4629150" y="3958225"/>
            <a:ext cx="3887391" cy="2467975"/>
          </a:xfrm>
          <a:prstGeom prst="rect">
            <a:avLst/>
          </a:prstGeom>
        </p:spPr>
        <p:txBody>
          <a:bodyPr/>
          <a:lstStyle/>
          <a:p>
            <a:r>
              <a:rPr lang="ja-JP" altLang="en-US" sz="2000" dirty="0" smtClean="0"/>
              <a:t>身の回りに多種多様な機器が大量に点在する</a:t>
            </a:r>
            <a:endParaRPr lang="en-US" altLang="ja-JP" sz="2000" dirty="0" smtClean="0"/>
          </a:p>
          <a:p>
            <a:r>
              <a:rPr kumimoji="1" lang="ja-JP" altLang="en-US" sz="2000" dirty="0" smtClean="0"/>
              <a:t>セキュリティが確保されているとは限らない</a:t>
            </a:r>
            <a:endParaRPr kumimoji="1" lang="en-US" altLang="ja-JP" sz="2000" dirty="0" smtClean="0"/>
          </a:p>
          <a:p>
            <a:r>
              <a:rPr kumimoji="1" lang="ja-JP" altLang="en-US" sz="2000" dirty="0" smtClean="0"/>
              <a:t>なりすましが</a:t>
            </a:r>
            <a:r>
              <a:rPr kumimoji="1" lang="en-US" altLang="ja-JP" sz="2000" dirty="0" smtClean="0"/>
              <a:t/>
            </a:r>
            <a:br>
              <a:rPr kumimoji="1" lang="en-US" altLang="ja-JP" sz="2000" dirty="0" smtClean="0"/>
            </a:br>
            <a:r>
              <a:rPr kumimoji="1" lang="ja-JP" altLang="en-US" sz="2000" dirty="0" smtClean="0"/>
              <a:t>クラウドサーバに比べ容易</a:t>
            </a:r>
            <a:endParaRPr kumimoji="1" lang="en-US" altLang="ja-JP" sz="2000" dirty="0" smtClean="0"/>
          </a:p>
          <a:p>
            <a:r>
              <a:rPr lang="ja-JP" altLang="en-US" sz="2000" dirty="0"/>
              <a:t>性能</a:t>
            </a:r>
            <a:r>
              <a:rPr lang="ja-JP" altLang="en-US" sz="2000" dirty="0" smtClean="0"/>
              <a:t>は限定されてい</a:t>
            </a:r>
            <a:r>
              <a:rPr lang="ja-JP" altLang="en-US" sz="2000" dirty="0"/>
              <a:t>る</a:t>
            </a:r>
            <a:endParaRPr kumimoji="1" lang="en-US" altLang="ja-JP" sz="2000" dirty="0" smtClean="0"/>
          </a:p>
          <a:p>
            <a:endParaRPr kumimoji="1" lang="ja-JP" altLang="en-US" sz="2000" dirty="0"/>
          </a:p>
        </p:txBody>
      </p:sp>
      <p:sp>
        <p:nvSpPr>
          <p:cNvPr id="12" name="テキスト ボックス 11"/>
          <p:cNvSpPr txBox="1"/>
          <p:nvPr/>
        </p:nvSpPr>
        <p:spPr>
          <a:xfrm>
            <a:off x="1665962" y="3300791"/>
            <a:ext cx="1800493" cy="369332"/>
          </a:xfrm>
          <a:prstGeom prst="rect">
            <a:avLst/>
          </a:prstGeom>
          <a:noFill/>
        </p:spPr>
        <p:txBody>
          <a:bodyPr wrap="none" rtlCol="0">
            <a:spAutoFit/>
          </a:bodyPr>
          <a:lstStyle/>
          <a:p>
            <a:r>
              <a:rPr kumimoji="1" lang="ja-JP" altLang="en-US" b="1" dirty="0" smtClean="0">
                <a:latin typeface="游ゴシック" panose="020B0400000000000000" pitchFamily="50" charset="-128"/>
                <a:ea typeface="游ゴシック" panose="020B0400000000000000" pitchFamily="50" charset="-128"/>
              </a:rPr>
              <a:t>クラウドサーバ</a:t>
            </a:r>
            <a:endParaRPr kumimoji="1" lang="ja-JP" altLang="en-US" b="1" dirty="0">
              <a:latin typeface="游ゴシック" panose="020B0400000000000000" pitchFamily="50" charset="-128"/>
              <a:ea typeface="游ゴシック" panose="020B0400000000000000" pitchFamily="50" charset="-128"/>
            </a:endParaRPr>
          </a:p>
        </p:txBody>
      </p:sp>
      <p:sp>
        <p:nvSpPr>
          <p:cNvPr id="14" name="テキスト ボックス 13"/>
          <p:cNvSpPr txBox="1"/>
          <p:nvPr/>
        </p:nvSpPr>
        <p:spPr>
          <a:xfrm>
            <a:off x="6068539" y="3296498"/>
            <a:ext cx="1008609" cy="369332"/>
          </a:xfrm>
          <a:prstGeom prst="rect">
            <a:avLst/>
          </a:prstGeom>
          <a:noFill/>
        </p:spPr>
        <p:txBody>
          <a:bodyPr wrap="none" rtlCol="0">
            <a:spAutoFit/>
          </a:bodyPr>
          <a:lstStyle/>
          <a:p>
            <a:r>
              <a:rPr kumimoji="1" lang="en-US" altLang="ja-JP" b="1" dirty="0" err="1" smtClean="0">
                <a:latin typeface="游ゴシック" panose="020B0400000000000000" pitchFamily="50" charset="-128"/>
                <a:ea typeface="游ゴシック" panose="020B0400000000000000" pitchFamily="50" charset="-128"/>
              </a:rPr>
              <a:t>IoT</a:t>
            </a:r>
            <a:r>
              <a:rPr kumimoji="1" lang="ja-JP" altLang="en-US" b="1" dirty="0" smtClean="0">
                <a:latin typeface="游ゴシック" panose="020B0400000000000000" pitchFamily="50" charset="-128"/>
                <a:ea typeface="游ゴシック" panose="020B0400000000000000" pitchFamily="50" charset="-128"/>
              </a:rPr>
              <a:t>機器</a:t>
            </a:r>
            <a:endParaRPr kumimoji="1" lang="ja-JP" altLang="en-US" b="1"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3008709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参考 </a:t>
            </a:r>
            <a:r>
              <a:rPr kumimoji="1" lang="en-US" altLang="ja-JP" dirty="0" smtClean="0"/>
              <a:t>:  </a:t>
            </a:r>
            <a:r>
              <a:rPr kumimoji="1" lang="ja-JP" altLang="en-US" dirty="0" smtClean="0"/>
              <a:t>識別実験時の平均正解率</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083" y="1880235"/>
            <a:ext cx="7315834" cy="3657917"/>
          </a:xfrm>
        </p:spPr>
      </p:pic>
    </p:spTree>
    <p:extLst>
      <p:ext uri="{BB962C8B-B14F-4D97-AF65-F5344CB8AC3E}">
        <p14:creationId xmlns:p14="http://schemas.microsoft.com/office/powerpoint/2010/main" val="38688488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 </a:t>
            </a:r>
            <a:r>
              <a:rPr kumimoji="1" lang="en-US" altLang="ja-JP" dirty="0" smtClean="0"/>
              <a:t>:  </a:t>
            </a:r>
            <a:r>
              <a:rPr kumimoji="1" lang="ja-JP" altLang="en-US" dirty="0" smtClean="0"/>
              <a:t>実験における計測間隔</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305287790"/>
              </p:ext>
            </p:extLst>
          </p:nvPr>
        </p:nvGraphicFramePr>
        <p:xfrm>
          <a:off x="628650" y="1241425"/>
          <a:ext cx="7886700" cy="2595880"/>
        </p:xfrm>
        <a:graphic>
          <a:graphicData uri="http://schemas.openxmlformats.org/drawingml/2006/table">
            <a:tbl>
              <a:tblPr firstRow="1" bandRow="1">
                <a:tableStyleId>{3B4B98B0-60AC-42C2-AFA5-B58CD77FA1E5}</a:tableStyleId>
              </a:tblPr>
              <a:tblGrid>
                <a:gridCol w="1577340">
                  <a:extLst>
                    <a:ext uri="{9D8B030D-6E8A-4147-A177-3AD203B41FA5}">
                      <a16:colId xmlns:a16="http://schemas.microsoft.com/office/drawing/2014/main" val="20000"/>
                    </a:ext>
                  </a:extLst>
                </a:gridCol>
                <a:gridCol w="1577340">
                  <a:extLst>
                    <a:ext uri="{9D8B030D-6E8A-4147-A177-3AD203B41FA5}">
                      <a16:colId xmlns:a16="http://schemas.microsoft.com/office/drawing/2014/main" val="20001"/>
                    </a:ext>
                  </a:extLst>
                </a:gridCol>
                <a:gridCol w="1577340">
                  <a:extLst>
                    <a:ext uri="{9D8B030D-6E8A-4147-A177-3AD203B41FA5}">
                      <a16:colId xmlns:a16="http://schemas.microsoft.com/office/drawing/2014/main" val="20002"/>
                    </a:ext>
                  </a:extLst>
                </a:gridCol>
                <a:gridCol w="1577340">
                  <a:extLst>
                    <a:ext uri="{9D8B030D-6E8A-4147-A177-3AD203B41FA5}">
                      <a16:colId xmlns:a16="http://schemas.microsoft.com/office/drawing/2014/main" val="20003"/>
                    </a:ext>
                  </a:extLst>
                </a:gridCol>
                <a:gridCol w="1577340">
                  <a:extLst>
                    <a:ext uri="{9D8B030D-6E8A-4147-A177-3AD203B41FA5}">
                      <a16:colId xmlns:a16="http://schemas.microsoft.com/office/drawing/2014/main" val="20004"/>
                    </a:ext>
                  </a:extLst>
                </a:gridCol>
              </a:tblGrid>
              <a:tr h="370840">
                <a:tc>
                  <a:txBody>
                    <a:bodyPr/>
                    <a:lstStyle/>
                    <a:p>
                      <a:r>
                        <a:rPr kumimoji="1" lang="ja-JP" altLang="en-US" dirty="0" smtClean="0"/>
                        <a:t>機器</a:t>
                      </a:r>
                      <a:endParaRPr kumimoji="1" lang="ja-JP" altLang="en-US" dirty="0"/>
                    </a:p>
                  </a:txBody>
                  <a:tcPr/>
                </a:tc>
                <a:tc>
                  <a:txBody>
                    <a:bodyPr/>
                    <a:lstStyle/>
                    <a:p>
                      <a:r>
                        <a:rPr kumimoji="1" lang="ja-JP" altLang="en-US" dirty="0" smtClean="0"/>
                        <a:t>最小値</a:t>
                      </a:r>
                      <a:endParaRPr kumimoji="1" lang="ja-JP" altLang="en-US" dirty="0"/>
                    </a:p>
                  </a:txBody>
                  <a:tcPr/>
                </a:tc>
                <a:tc>
                  <a:txBody>
                    <a:bodyPr/>
                    <a:lstStyle/>
                    <a:p>
                      <a:r>
                        <a:rPr kumimoji="1" lang="ja-JP" altLang="en-US" dirty="0" smtClean="0"/>
                        <a:t>最大値</a:t>
                      </a:r>
                      <a:endParaRPr kumimoji="1" lang="ja-JP" altLang="en-US" dirty="0"/>
                    </a:p>
                  </a:txBody>
                  <a:tcPr/>
                </a:tc>
                <a:tc>
                  <a:txBody>
                    <a:bodyPr/>
                    <a:lstStyle/>
                    <a:p>
                      <a:r>
                        <a:rPr kumimoji="1" lang="ja-JP" altLang="en-US" dirty="0" smtClean="0"/>
                        <a:t>平均値</a:t>
                      </a:r>
                      <a:endParaRPr kumimoji="1" lang="ja-JP" altLang="en-US" dirty="0"/>
                    </a:p>
                  </a:txBody>
                  <a:tcPr/>
                </a:tc>
                <a:tc>
                  <a:txBody>
                    <a:bodyPr/>
                    <a:lstStyle/>
                    <a:p>
                      <a:r>
                        <a:rPr kumimoji="1" lang="ja-JP" altLang="en-US" dirty="0" smtClean="0"/>
                        <a:t>標準偏差</a:t>
                      </a:r>
                      <a:endParaRPr kumimoji="1" lang="ja-JP" altLang="en-US" dirty="0"/>
                    </a:p>
                  </a:txBody>
                  <a:tcPr/>
                </a:tc>
                <a:extLst>
                  <a:ext uri="{0D108BD9-81ED-4DB2-BD59-A6C34878D82A}">
                    <a16:rowId xmlns:a16="http://schemas.microsoft.com/office/drawing/2014/main" val="10000"/>
                  </a:ext>
                </a:extLst>
              </a:tr>
              <a:tr h="370840">
                <a:tc>
                  <a:txBody>
                    <a:bodyPr/>
                    <a:lstStyle/>
                    <a:p>
                      <a:r>
                        <a:rPr kumimoji="1" lang="en-US" altLang="ja-JP" dirty="0" smtClean="0"/>
                        <a:t>PC A</a:t>
                      </a:r>
                      <a:endParaRPr kumimoji="1" lang="ja-JP" altLang="en-US" dirty="0"/>
                    </a:p>
                  </a:txBody>
                  <a:tcPr/>
                </a:tc>
                <a:tc>
                  <a:txBody>
                    <a:bodyPr/>
                    <a:lstStyle/>
                    <a:p>
                      <a:r>
                        <a:rPr kumimoji="1" lang="en-US" altLang="ja-JP" dirty="0" smtClean="0"/>
                        <a:t>596</a:t>
                      </a:r>
                      <a:endParaRPr kumimoji="1" lang="ja-JP" altLang="en-US" dirty="0"/>
                    </a:p>
                  </a:txBody>
                  <a:tcPr/>
                </a:tc>
                <a:tc>
                  <a:txBody>
                    <a:bodyPr/>
                    <a:lstStyle/>
                    <a:p>
                      <a:r>
                        <a:rPr kumimoji="1" lang="en-US" altLang="ja-JP" dirty="0" smtClean="0"/>
                        <a:t>604</a:t>
                      </a:r>
                      <a:endParaRPr kumimoji="1" lang="ja-JP" altLang="en-US" dirty="0"/>
                    </a:p>
                  </a:txBody>
                  <a:tcPr/>
                </a:tc>
                <a:tc>
                  <a:txBody>
                    <a:bodyPr/>
                    <a:lstStyle/>
                    <a:p>
                      <a:r>
                        <a:rPr kumimoji="1" lang="en-US" altLang="ja-JP" dirty="0" smtClean="0"/>
                        <a:t>600</a:t>
                      </a:r>
                      <a:endParaRPr kumimoji="1" lang="ja-JP" altLang="en-US" dirty="0"/>
                    </a:p>
                  </a:txBody>
                  <a:tcPr/>
                </a:tc>
                <a:tc>
                  <a:txBody>
                    <a:bodyPr/>
                    <a:lstStyle/>
                    <a:p>
                      <a:r>
                        <a:rPr kumimoji="1" lang="en-US" altLang="ja-JP" dirty="0" smtClean="0"/>
                        <a:t>0.5337</a:t>
                      </a:r>
                      <a:endParaRPr kumimoji="1" lang="ja-JP" altLang="en-US" dirty="0"/>
                    </a:p>
                  </a:txBody>
                  <a:tcPr/>
                </a:tc>
                <a:extLst>
                  <a:ext uri="{0D108BD9-81ED-4DB2-BD59-A6C34878D82A}">
                    <a16:rowId xmlns:a16="http://schemas.microsoft.com/office/drawing/2014/main" val="10001"/>
                  </a:ext>
                </a:extLst>
              </a:tr>
              <a:tr h="370840">
                <a:tc>
                  <a:txBody>
                    <a:bodyPr/>
                    <a:lstStyle/>
                    <a:p>
                      <a:r>
                        <a:rPr kumimoji="1" lang="en-US" altLang="ja-JP" dirty="0" smtClean="0"/>
                        <a:t>PC B</a:t>
                      </a:r>
                      <a:endParaRPr kumimoji="1" lang="ja-JP" altLang="en-US" dirty="0"/>
                    </a:p>
                  </a:txBody>
                  <a:tcPr/>
                </a:tc>
                <a:tc>
                  <a:txBody>
                    <a:bodyPr/>
                    <a:lstStyle/>
                    <a:p>
                      <a:r>
                        <a:rPr kumimoji="1" lang="en-US" altLang="ja-JP" dirty="0" smtClean="0"/>
                        <a:t>596</a:t>
                      </a:r>
                      <a:endParaRPr kumimoji="1" lang="ja-JP" altLang="en-US" dirty="0"/>
                    </a:p>
                  </a:txBody>
                  <a:tcPr/>
                </a:tc>
                <a:tc>
                  <a:txBody>
                    <a:bodyPr/>
                    <a:lstStyle/>
                    <a:p>
                      <a:r>
                        <a:rPr kumimoji="1" lang="en-US" altLang="ja-JP" dirty="0" smtClean="0"/>
                        <a:t>604</a:t>
                      </a:r>
                      <a:endParaRPr kumimoji="1" lang="ja-JP" altLang="en-US" dirty="0"/>
                    </a:p>
                  </a:txBody>
                  <a:tcPr/>
                </a:tc>
                <a:tc>
                  <a:txBody>
                    <a:bodyPr/>
                    <a:lstStyle/>
                    <a:p>
                      <a:r>
                        <a:rPr kumimoji="1" lang="en-US" altLang="ja-JP" dirty="0" smtClean="0"/>
                        <a:t>600</a:t>
                      </a:r>
                      <a:endParaRPr kumimoji="1" lang="ja-JP" altLang="en-US" dirty="0"/>
                    </a:p>
                  </a:txBody>
                  <a:tcPr/>
                </a:tc>
                <a:tc>
                  <a:txBody>
                    <a:bodyPr/>
                    <a:lstStyle/>
                    <a:p>
                      <a:r>
                        <a:rPr kumimoji="1" lang="en-US" altLang="ja-JP" dirty="0" smtClean="0"/>
                        <a:t>0.5005</a:t>
                      </a:r>
                      <a:endParaRPr kumimoji="1" lang="ja-JP" altLang="en-US" dirty="0"/>
                    </a:p>
                  </a:txBody>
                  <a:tcPr/>
                </a:tc>
                <a:extLst>
                  <a:ext uri="{0D108BD9-81ED-4DB2-BD59-A6C34878D82A}">
                    <a16:rowId xmlns:a16="http://schemas.microsoft.com/office/drawing/2014/main" val="10002"/>
                  </a:ext>
                </a:extLst>
              </a:tr>
              <a:tr h="370840">
                <a:tc>
                  <a:txBody>
                    <a:bodyPr/>
                    <a:lstStyle/>
                    <a:p>
                      <a:r>
                        <a:rPr kumimoji="1" lang="en-US" altLang="ja-JP" dirty="0" smtClean="0"/>
                        <a:t>PC C</a:t>
                      </a:r>
                      <a:endParaRPr kumimoji="1" lang="ja-JP" altLang="en-US" dirty="0"/>
                    </a:p>
                  </a:txBody>
                  <a:tcPr/>
                </a:tc>
                <a:tc>
                  <a:txBody>
                    <a:bodyPr/>
                    <a:lstStyle/>
                    <a:p>
                      <a:r>
                        <a:rPr kumimoji="1" lang="en-US" altLang="ja-JP" dirty="0" smtClean="0"/>
                        <a:t>596</a:t>
                      </a:r>
                      <a:endParaRPr kumimoji="1" lang="ja-JP" altLang="en-US" dirty="0"/>
                    </a:p>
                  </a:txBody>
                  <a:tcPr/>
                </a:tc>
                <a:tc>
                  <a:txBody>
                    <a:bodyPr/>
                    <a:lstStyle/>
                    <a:p>
                      <a:r>
                        <a:rPr kumimoji="1" lang="en-US" altLang="ja-JP" dirty="0" smtClean="0"/>
                        <a:t>604</a:t>
                      </a:r>
                      <a:endParaRPr kumimoji="1" lang="ja-JP" altLang="en-US" dirty="0"/>
                    </a:p>
                  </a:txBody>
                  <a:tcPr/>
                </a:tc>
                <a:tc>
                  <a:txBody>
                    <a:bodyPr/>
                    <a:lstStyle/>
                    <a:p>
                      <a:r>
                        <a:rPr kumimoji="1" lang="en-US" altLang="ja-JP" dirty="0" smtClean="0"/>
                        <a:t>600</a:t>
                      </a:r>
                      <a:endParaRPr kumimoji="1" lang="ja-JP" altLang="en-US" dirty="0"/>
                    </a:p>
                  </a:txBody>
                  <a:tcPr/>
                </a:tc>
                <a:tc>
                  <a:txBody>
                    <a:bodyPr/>
                    <a:lstStyle/>
                    <a:p>
                      <a:r>
                        <a:rPr kumimoji="1" lang="en-US" altLang="ja-JP" dirty="0" smtClean="0"/>
                        <a:t>0.4779</a:t>
                      </a:r>
                      <a:endParaRPr kumimoji="1" lang="ja-JP" altLang="en-US" dirty="0"/>
                    </a:p>
                  </a:txBody>
                  <a:tcPr/>
                </a:tc>
                <a:extLst>
                  <a:ext uri="{0D108BD9-81ED-4DB2-BD59-A6C34878D82A}">
                    <a16:rowId xmlns:a16="http://schemas.microsoft.com/office/drawing/2014/main" val="10003"/>
                  </a:ext>
                </a:extLst>
              </a:tr>
              <a:tr h="370840">
                <a:tc>
                  <a:txBody>
                    <a:bodyPr/>
                    <a:lstStyle/>
                    <a:p>
                      <a:r>
                        <a:rPr kumimoji="1" lang="en-US" altLang="ja-JP" dirty="0" err="1" smtClean="0"/>
                        <a:t>Raspi</a:t>
                      </a:r>
                      <a:r>
                        <a:rPr kumimoji="1" lang="en-US" altLang="ja-JP" dirty="0" smtClean="0"/>
                        <a:t> A</a:t>
                      </a:r>
                      <a:endParaRPr kumimoji="1" lang="ja-JP" altLang="en-US" dirty="0"/>
                    </a:p>
                  </a:txBody>
                  <a:tcPr/>
                </a:tc>
                <a:tc>
                  <a:txBody>
                    <a:bodyPr/>
                    <a:lstStyle/>
                    <a:p>
                      <a:r>
                        <a:rPr kumimoji="1" lang="en-US" altLang="ja-JP" dirty="0" smtClean="0"/>
                        <a:t>596</a:t>
                      </a:r>
                      <a:endParaRPr kumimoji="1" lang="ja-JP" altLang="en-US" dirty="0"/>
                    </a:p>
                  </a:txBody>
                  <a:tcPr/>
                </a:tc>
                <a:tc>
                  <a:txBody>
                    <a:bodyPr/>
                    <a:lstStyle/>
                    <a:p>
                      <a:r>
                        <a:rPr kumimoji="1" lang="en-US" altLang="ja-JP" dirty="0" smtClean="0"/>
                        <a:t>604</a:t>
                      </a:r>
                      <a:endParaRPr kumimoji="1" lang="ja-JP" altLang="en-US" dirty="0"/>
                    </a:p>
                  </a:txBody>
                  <a:tcPr/>
                </a:tc>
                <a:tc>
                  <a:txBody>
                    <a:bodyPr/>
                    <a:lstStyle/>
                    <a:p>
                      <a:r>
                        <a:rPr kumimoji="1" lang="en-US" altLang="ja-JP" dirty="0" smtClean="0"/>
                        <a:t>600</a:t>
                      </a:r>
                      <a:endParaRPr kumimoji="1" lang="ja-JP" altLang="en-US" dirty="0"/>
                    </a:p>
                  </a:txBody>
                  <a:tcPr/>
                </a:tc>
                <a:tc>
                  <a:txBody>
                    <a:bodyPr/>
                    <a:lstStyle/>
                    <a:p>
                      <a:r>
                        <a:rPr kumimoji="1" lang="en-US" altLang="ja-JP" dirty="0" smtClean="0"/>
                        <a:t>0.5948</a:t>
                      </a:r>
                      <a:endParaRPr kumimoji="1" lang="ja-JP" altLang="en-US" dirty="0"/>
                    </a:p>
                  </a:txBody>
                  <a:tcPr/>
                </a:tc>
                <a:extLst>
                  <a:ext uri="{0D108BD9-81ED-4DB2-BD59-A6C34878D82A}">
                    <a16:rowId xmlns:a16="http://schemas.microsoft.com/office/drawing/2014/main" val="10004"/>
                  </a:ext>
                </a:extLst>
              </a:tr>
              <a:tr h="370840">
                <a:tc>
                  <a:txBody>
                    <a:bodyPr/>
                    <a:lstStyle/>
                    <a:p>
                      <a:r>
                        <a:rPr kumimoji="1" lang="en-US" altLang="ja-JP" dirty="0" err="1" smtClean="0"/>
                        <a:t>Raspi</a:t>
                      </a:r>
                      <a:r>
                        <a:rPr kumimoji="1" lang="en-US" altLang="ja-JP" dirty="0" smtClean="0"/>
                        <a:t> B</a:t>
                      </a:r>
                      <a:endParaRPr kumimoji="1" lang="ja-JP" altLang="en-US" dirty="0"/>
                    </a:p>
                  </a:txBody>
                  <a:tcPr/>
                </a:tc>
                <a:tc>
                  <a:txBody>
                    <a:bodyPr/>
                    <a:lstStyle/>
                    <a:p>
                      <a:r>
                        <a:rPr kumimoji="1" lang="en-US" altLang="ja-JP" dirty="0" smtClean="0"/>
                        <a:t>597</a:t>
                      </a:r>
                      <a:endParaRPr kumimoji="1" lang="ja-JP" altLang="en-US" dirty="0"/>
                    </a:p>
                  </a:txBody>
                  <a:tcPr/>
                </a:tc>
                <a:tc>
                  <a:txBody>
                    <a:bodyPr/>
                    <a:lstStyle/>
                    <a:p>
                      <a:r>
                        <a:rPr kumimoji="1" lang="en-US" altLang="ja-JP" dirty="0" smtClean="0"/>
                        <a:t>604</a:t>
                      </a:r>
                      <a:endParaRPr kumimoji="1" lang="ja-JP" altLang="en-US" dirty="0"/>
                    </a:p>
                  </a:txBody>
                  <a:tcPr/>
                </a:tc>
                <a:tc>
                  <a:txBody>
                    <a:bodyPr/>
                    <a:lstStyle/>
                    <a:p>
                      <a:r>
                        <a:rPr kumimoji="1" lang="en-US" altLang="ja-JP" dirty="0" smtClean="0"/>
                        <a:t>600</a:t>
                      </a:r>
                      <a:endParaRPr kumimoji="1" lang="ja-JP" altLang="en-US" dirty="0"/>
                    </a:p>
                  </a:txBody>
                  <a:tcPr/>
                </a:tc>
                <a:tc>
                  <a:txBody>
                    <a:bodyPr/>
                    <a:lstStyle/>
                    <a:p>
                      <a:r>
                        <a:rPr kumimoji="1" lang="en-US" altLang="ja-JP" dirty="0" smtClean="0"/>
                        <a:t>0.5390</a:t>
                      </a:r>
                      <a:endParaRPr kumimoji="1" lang="ja-JP" altLang="en-US" dirty="0"/>
                    </a:p>
                  </a:txBody>
                  <a:tcPr/>
                </a:tc>
                <a:extLst>
                  <a:ext uri="{0D108BD9-81ED-4DB2-BD59-A6C34878D82A}">
                    <a16:rowId xmlns:a16="http://schemas.microsoft.com/office/drawing/2014/main" val="10005"/>
                  </a:ext>
                </a:extLst>
              </a:tr>
              <a:tr h="370840">
                <a:tc>
                  <a:txBody>
                    <a:bodyPr/>
                    <a:lstStyle/>
                    <a:p>
                      <a:r>
                        <a:rPr kumimoji="1" lang="en-US" altLang="ja-JP" dirty="0" err="1" smtClean="0"/>
                        <a:t>Raspi</a:t>
                      </a:r>
                      <a:r>
                        <a:rPr kumimoji="1" lang="en-US" altLang="ja-JP" dirty="0" smtClean="0"/>
                        <a:t> C</a:t>
                      </a:r>
                      <a:endParaRPr kumimoji="1" lang="ja-JP" altLang="en-US" dirty="0"/>
                    </a:p>
                  </a:txBody>
                  <a:tcPr/>
                </a:tc>
                <a:tc>
                  <a:txBody>
                    <a:bodyPr/>
                    <a:lstStyle/>
                    <a:p>
                      <a:r>
                        <a:rPr kumimoji="1" lang="en-US" altLang="ja-JP" dirty="0" smtClean="0"/>
                        <a:t>596</a:t>
                      </a:r>
                      <a:endParaRPr kumimoji="1" lang="ja-JP" altLang="en-US" dirty="0"/>
                    </a:p>
                  </a:txBody>
                  <a:tcPr/>
                </a:tc>
                <a:tc>
                  <a:txBody>
                    <a:bodyPr/>
                    <a:lstStyle/>
                    <a:p>
                      <a:r>
                        <a:rPr kumimoji="1" lang="en-US" altLang="ja-JP" dirty="0" smtClean="0"/>
                        <a:t>604</a:t>
                      </a:r>
                      <a:endParaRPr kumimoji="1" lang="ja-JP" altLang="en-US" dirty="0"/>
                    </a:p>
                  </a:txBody>
                  <a:tcPr/>
                </a:tc>
                <a:tc>
                  <a:txBody>
                    <a:bodyPr/>
                    <a:lstStyle/>
                    <a:p>
                      <a:r>
                        <a:rPr kumimoji="1" lang="en-US" altLang="ja-JP" dirty="0" smtClean="0"/>
                        <a:t>600</a:t>
                      </a:r>
                      <a:endParaRPr kumimoji="1" lang="ja-JP" altLang="en-US" dirty="0"/>
                    </a:p>
                  </a:txBody>
                  <a:tcPr/>
                </a:tc>
                <a:tc>
                  <a:txBody>
                    <a:bodyPr/>
                    <a:lstStyle/>
                    <a:p>
                      <a:r>
                        <a:rPr kumimoji="1" lang="en-US" altLang="ja-JP" dirty="0" smtClean="0"/>
                        <a:t>0.5493</a:t>
                      </a:r>
                      <a:endParaRPr kumimoji="1" lang="ja-JP" alt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045904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機器識別の必要性</a:t>
            </a:r>
            <a:endParaRPr kumimoji="1" lang="ja-JP" altLang="en-US" dirty="0"/>
          </a:p>
        </p:txBody>
      </p:sp>
      <p:pic>
        <p:nvPicPr>
          <p:cNvPr id="4" name="図 3"/>
          <p:cNvPicPr>
            <a:picLocks noChangeAspect="1"/>
          </p:cNvPicPr>
          <p:nvPr/>
        </p:nvPicPr>
        <p:blipFill>
          <a:blip r:embed="rId2"/>
          <a:stretch>
            <a:fillRect/>
          </a:stretch>
        </p:blipFill>
        <p:spPr>
          <a:xfrm>
            <a:off x="5630818" y="2298163"/>
            <a:ext cx="769758" cy="769758"/>
          </a:xfrm>
          <a:prstGeom prst="rect">
            <a:avLst/>
          </a:prstGeom>
        </p:spPr>
      </p:pic>
      <p:pic>
        <p:nvPicPr>
          <p:cNvPr id="5" name="図 4"/>
          <p:cNvPicPr>
            <a:picLocks noChangeAspect="1"/>
          </p:cNvPicPr>
          <p:nvPr/>
        </p:nvPicPr>
        <p:blipFill>
          <a:blip r:embed="rId2">
            <a:biLevel thresh="75000"/>
          </a:blip>
          <a:stretch>
            <a:fillRect/>
          </a:stretch>
        </p:blipFill>
        <p:spPr>
          <a:xfrm>
            <a:off x="5085047" y="3136021"/>
            <a:ext cx="769758" cy="769758"/>
          </a:xfrm>
          <a:prstGeom prst="rect">
            <a:avLst/>
          </a:prstGeom>
        </p:spPr>
      </p:pic>
      <p:pic>
        <p:nvPicPr>
          <p:cNvPr id="6" name="Picture 4" descr="C:\Local\work\2ndLife_ALL\小山高専\模擬授業\computer_server1.png"/>
          <p:cNvPicPr>
            <a:picLocks noChangeAspect="1" noChangeArrowheads="1"/>
          </p:cNvPicPr>
          <p:nvPr/>
        </p:nvPicPr>
        <p:blipFill>
          <a:blip r:embed="rId3" cstate="print"/>
          <a:srcRect/>
          <a:stretch>
            <a:fillRect/>
          </a:stretch>
        </p:blipFill>
        <p:spPr bwMode="auto">
          <a:xfrm>
            <a:off x="2295792" y="2355759"/>
            <a:ext cx="659322" cy="780262"/>
          </a:xfrm>
          <a:prstGeom prst="rect">
            <a:avLst/>
          </a:prstGeom>
          <a:noFill/>
        </p:spPr>
      </p:pic>
      <p:sp>
        <p:nvSpPr>
          <p:cNvPr id="7" name="フローチャート: 順次アクセス記憶 57"/>
          <p:cNvSpPr/>
          <p:nvPr/>
        </p:nvSpPr>
        <p:spPr>
          <a:xfrm>
            <a:off x="2243547" y="3654862"/>
            <a:ext cx="1560952" cy="943087"/>
          </a:xfrm>
          <a:prstGeom prst="flowChartMagneticTape">
            <a:avLst/>
          </a:prstGeom>
          <a:solidFill>
            <a:schemeClr val="accent2"/>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solidFill>
                  <a:schemeClr val="bg1"/>
                </a:solidFill>
              </a:rPr>
              <a:t>サービス</a:t>
            </a:r>
            <a:endParaRPr kumimoji="1" lang="ja-JP" altLang="en-US" dirty="0">
              <a:solidFill>
                <a:schemeClr val="bg1"/>
              </a:solidFill>
            </a:endParaRPr>
          </a:p>
        </p:txBody>
      </p:sp>
      <p:sp>
        <p:nvSpPr>
          <p:cNvPr id="8" name="テキスト ボックス 7"/>
          <p:cNvSpPr txBox="1"/>
          <p:nvPr/>
        </p:nvSpPr>
        <p:spPr>
          <a:xfrm>
            <a:off x="2020159" y="1860587"/>
            <a:ext cx="1210588" cy="400110"/>
          </a:xfrm>
          <a:prstGeom prst="rect">
            <a:avLst/>
          </a:prstGeom>
          <a:noFill/>
        </p:spPr>
        <p:txBody>
          <a:bodyPr wrap="none" rtlCol="0">
            <a:spAutoFit/>
          </a:bodyPr>
          <a:lstStyle/>
          <a:p>
            <a:r>
              <a:rPr kumimoji="1" lang="ja-JP" altLang="en-US" sz="2000" dirty="0" smtClean="0"/>
              <a:t>保証機関</a:t>
            </a:r>
            <a:endParaRPr kumimoji="1" lang="ja-JP" altLang="en-US" sz="2000" dirty="0"/>
          </a:p>
        </p:txBody>
      </p:sp>
      <p:sp>
        <p:nvSpPr>
          <p:cNvPr id="9" name="下矢印 8"/>
          <p:cNvSpPr/>
          <p:nvPr/>
        </p:nvSpPr>
        <p:spPr>
          <a:xfrm>
            <a:off x="2618257" y="3183319"/>
            <a:ext cx="336857"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下矢印 9"/>
          <p:cNvSpPr/>
          <p:nvPr/>
        </p:nvSpPr>
        <p:spPr>
          <a:xfrm flipV="1">
            <a:off x="2243547" y="3183319"/>
            <a:ext cx="336857"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トライプ矢印 10"/>
          <p:cNvSpPr/>
          <p:nvPr/>
        </p:nvSpPr>
        <p:spPr>
          <a:xfrm rot="20564671">
            <a:off x="3776852" y="3412761"/>
            <a:ext cx="1146381" cy="599066"/>
          </a:xfrm>
          <a:prstGeom prst="stripedRightArrow">
            <a:avLst>
              <a:gd name="adj1" fmla="val 38954"/>
              <a:gd name="adj2" fmla="val 4891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Picture 2" descr="ããã«ã¼ã®ã¤ã©ã¹ã"/>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6498" y="3449887"/>
            <a:ext cx="1012455" cy="1012455"/>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p:cNvSpPr txBox="1"/>
          <p:nvPr/>
        </p:nvSpPr>
        <p:spPr>
          <a:xfrm>
            <a:off x="6762477" y="4581038"/>
            <a:ext cx="1800494" cy="369332"/>
          </a:xfrm>
          <a:prstGeom prst="rect">
            <a:avLst/>
          </a:prstGeom>
          <a:solidFill>
            <a:srgbClr val="7030A0"/>
          </a:solidFill>
        </p:spPr>
        <p:txBody>
          <a:bodyPr wrap="none" rtlCol="0">
            <a:spAutoFit/>
          </a:bodyPr>
          <a:lstStyle/>
          <a:p>
            <a:pPr algn="ctr"/>
            <a:r>
              <a:rPr kumimoji="1" lang="ja-JP" altLang="en-US" dirty="0" smtClean="0">
                <a:solidFill>
                  <a:schemeClr val="bg1"/>
                </a:solidFill>
              </a:rPr>
              <a:t>悪意ある攻撃者</a:t>
            </a:r>
            <a:endParaRPr kumimoji="1" lang="ja-JP" altLang="en-US" dirty="0">
              <a:solidFill>
                <a:schemeClr val="bg1"/>
              </a:solidFill>
            </a:endParaRPr>
          </a:p>
        </p:txBody>
      </p:sp>
      <p:sp>
        <p:nvSpPr>
          <p:cNvPr id="14" name="ストライプ矢印 13"/>
          <p:cNvSpPr/>
          <p:nvPr/>
        </p:nvSpPr>
        <p:spPr>
          <a:xfrm rot="975095" flipH="1">
            <a:off x="5968330" y="3416541"/>
            <a:ext cx="1020041" cy="580329"/>
          </a:xfrm>
          <a:prstGeom prst="stripedRightArrow">
            <a:avLst>
              <a:gd name="adj1" fmla="val 38954"/>
              <a:gd name="adj2" fmla="val 48916"/>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p:cNvSpPr txBox="1"/>
          <p:nvPr/>
        </p:nvSpPr>
        <p:spPr>
          <a:xfrm>
            <a:off x="4864632" y="4001560"/>
            <a:ext cx="1210588" cy="400110"/>
          </a:xfrm>
          <a:prstGeom prst="rect">
            <a:avLst/>
          </a:prstGeom>
          <a:noFill/>
        </p:spPr>
        <p:txBody>
          <a:bodyPr wrap="none" rtlCol="0">
            <a:spAutoFit/>
          </a:bodyPr>
          <a:lstStyle/>
          <a:p>
            <a:r>
              <a:rPr kumimoji="1" lang="ja-JP" altLang="en-US" sz="2000" dirty="0" smtClean="0"/>
              <a:t>詐称機器</a:t>
            </a:r>
            <a:endParaRPr kumimoji="1" lang="ja-JP" altLang="en-US" sz="2000" dirty="0"/>
          </a:p>
        </p:txBody>
      </p:sp>
      <p:sp>
        <p:nvSpPr>
          <p:cNvPr id="16" name="テキスト ボックス 15"/>
          <p:cNvSpPr txBox="1"/>
          <p:nvPr/>
        </p:nvSpPr>
        <p:spPr>
          <a:xfrm>
            <a:off x="5282163" y="1898053"/>
            <a:ext cx="1467068" cy="400110"/>
          </a:xfrm>
          <a:prstGeom prst="rect">
            <a:avLst/>
          </a:prstGeom>
          <a:noFill/>
        </p:spPr>
        <p:txBody>
          <a:bodyPr wrap="none" rtlCol="0">
            <a:spAutoFit/>
          </a:bodyPr>
          <a:lstStyle/>
          <a:p>
            <a:r>
              <a:rPr kumimoji="1" lang="ja-JP" altLang="en-US" sz="2000" dirty="0" smtClean="0"/>
              <a:t>正規の機器</a:t>
            </a:r>
            <a:endParaRPr kumimoji="1" lang="ja-JP" altLang="en-US" sz="2000" dirty="0"/>
          </a:p>
        </p:txBody>
      </p:sp>
      <p:sp>
        <p:nvSpPr>
          <p:cNvPr id="17" name="テキスト ボックス 16"/>
          <p:cNvSpPr txBox="1"/>
          <p:nvPr/>
        </p:nvSpPr>
        <p:spPr>
          <a:xfrm>
            <a:off x="1709678" y="5583882"/>
            <a:ext cx="5724644" cy="461665"/>
          </a:xfrm>
          <a:prstGeom prst="rect">
            <a:avLst/>
          </a:prstGeom>
          <a:solidFill>
            <a:srgbClr val="FF6199"/>
          </a:solidFill>
        </p:spPr>
        <p:txBody>
          <a:bodyPr wrap="none" rtlCol="0">
            <a:spAutoFit/>
          </a:bodyPr>
          <a:lstStyle/>
          <a:p>
            <a:r>
              <a:rPr kumimoji="1" lang="ja-JP" altLang="en-US" sz="2400" dirty="0" smtClean="0">
                <a:solidFill>
                  <a:schemeClr val="bg1"/>
                </a:solidFill>
              </a:rPr>
              <a:t>詐称が成立すると真正性を保証できない</a:t>
            </a:r>
            <a:endParaRPr kumimoji="1" lang="ja-JP" altLang="en-US" sz="2400" dirty="0">
              <a:solidFill>
                <a:schemeClr val="bg1"/>
              </a:solidFill>
            </a:endParaRPr>
          </a:p>
        </p:txBody>
      </p:sp>
      <p:sp>
        <p:nvSpPr>
          <p:cNvPr id="19" name="円形吹き出し 18"/>
          <p:cNvSpPr/>
          <p:nvPr/>
        </p:nvSpPr>
        <p:spPr>
          <a:xfrm>
            <a:off x="3024024" y="2355759"/>
            <a:ext cx="1938676" cy="917608"/>
          </a:xfrm>
          <a:prstGeom prst="wedgeEllipseCallout">
            <a:avLst>
              <a:gd name="adj1" fmla="val -50062"/>
              <a:gd name="adj2" fmla="val 5672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20" name="テキスト ボックス 19"/>
          <p:cNvSpPr txBox="1"/>
          <p:nvPr/>
        </p:nvSpPr>
        <p:spPr>
          <a:xfrm>
            <a:off x="3323948" y="2491398"/>
            <a:ext cx="1338828" cy="646331"/>
          </a:xfrm>
          <a:prstGeom prst="rect">
            <a:avLst/>
          </a:prstGeom>
          <a:noFill/>
        </p:spPr>
        <p:txBody>
          <a:bodyPr wrap="none" rtlCol="0">
            <a:spAutoFit/>
          </a:bodyPr>
          <a:lstStyle/>
          <a:p>
            <a:r>
              <a:rPr lang="ja-JP" altLang="en-US" dirty="0"/>
              <a:t>この機器</a:t>
            </a:r>
            <a:r>
              <a:rPr lang="ja-JP" altLang="en-US" dirty="0" smtClean="0"/>
              <a:t>を</a:t>
            </a:r>
            <a:endParaRPr lang="en-US" altLang="ja-JP" dirty="0" smtClean="0"/>
          </a:p>
          <a:p>
            <a:r>
              <a:rPr lang="ja-JP" altLang="en-US" dirty="0" smtClean="0"/>
              <a:t>保証します</a:t>
            </a:r>
            <a:endParaRPr lang="ja-JP" altLang="en-US" dirty="0"/>
          </a:p>
        </p:txBody>
      </p:sp>
      <p:sp>
        <p:nvSpPr>
          <p:cNvPr id="21" name="テキスト ボックス 20"/>
          <p:cNvSpPr txBox="1"/>
          <p:nvPr/>
        </p:nvSpPr>
        <p:spPr>
          <a:xfrm rot="20528233">
            <a:off x="6762478" y="2950281"/>
            <a:ext cx="1800493" cy="369332"/>
          </a:xfrm>
          <a:prstGeom prst="rect">
            <a:avLst/>
          </a:prstGeom>
          <a:noFill/>
        </p:spPr>
        <p:txBody>
          <a:bodyPr wrap="none" rtlCol="0">
            <a:spAutoFit/>
          </a:bodyPr>
          <a:lstStyle/>
          <a:p>
            <a:r>
              <a:rPr kumimoji="1" lang="ja-JP" altLang="en-US" dirty="0" smtClean="0">
                <a:solidFill>
                  <a:srgbClr val="7030A0"/>
                </a:solidFill>
              </a:rPr>
              <a:t>機器のすり替え</a:t>
            </a:r>
            <a:endParaRPr kumimoji="1" lang="ja-JP" altLang="en-US" dirty="0">
              <a:solidFill>
                <a:srgbClr val="7030A0"/>
              </a:solidFill>
            </a:endParaRPr>
          </a:p>
        </p:txBody>
      </p:sp>
      <p:sp>
        <p:nvSpPr>
          <p:cNvPr id="22" name="円形吹き出し 21"/>
          <p:cNvSpPr/>
          <p:nvPr/>
        </p:nvSpPr>
        <p:spPr>
          <a:xfrm>
            <a:off x="504602" y="2508654"/>
            <a:ext cx="1638752" cy="1146208"/>
          </a:xfrm>
          <a:prstGeom prst="wedgeEllipseCallout">
            <a:avLst>
              <a:gd name="adj1" fmla="val 54456"/>
              <a:gd name="adj2" fmla="val 38088"/>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23" name="テキスト ボックス 22"/>
          <p:cNvSpPr txBox="1"/>
          <p:nvPr/>
        </p:nvSpPr>
        <p:spPr>
          <a:xfrm>
            <a:off x="654564" y="2755194"/>
            <a:ext cx="1338828" cy="646331"/>
          </a:xfrm>
          <a:prstGeom prst="rect">
            <a:avLst/>
          </a:prstGeom>
          <a:noFill/>
        </p:spPr>
        <p:txBody>
          <a:bodyPr wrap="none" rtlCol="0">
            <a:spAutoFit/>
          </a:bodyPr>
          <a:lstStyle/>
          <a:p>
            <a:r>
              <a:rPr lang="ja-JP" altLang="en-US" dirty="0"/>
              <a:t>この</a:t>
            </a:r>
            <a:r>
              <a:rPr lang="ja-JP" altLang="en-US" dirty="0" smtClean="0"/>
              <a:t>機器の</a:t>
            </a:r>
            <a:endParaRPr lang="en-US" altLang="ja-JP" dirty="0" smtClean="0"/>
          </a:p>
          <a:p>
            <a:r>
              <a:rPr lang="ja-JP" altLang="en-US" dirty="0" smtClean="0"/>
              <a:t>素性は？</a:t>
            </a:r>
            <a:endParaRPr lang="ja-JP" altLang="en-US" dirty="0"/>
          </a:p>
        </p:txBody>
      </p:sp>
    </p:spTree>
    <p:extLst>
      <p:ext uri="{BB962C8B-B14F-4D97-AF65-F5344CB8AC3E}">
        <p14:creationId xmlns:p14="http://schemas.microsoft.com/office/powerpoint/2010/main" val="37569411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既存技術 </a:t>
            </a:r>
            <a:r>
              <a:rPr kumimoji="1" lang="en-US" altLang="ja-JP" dirty="0" smtClean="0"/>
              <a:t>:  </a:t>
            </a:r>
            <a:r>
              <a:rPr kumimoji="1" lang="ja-JP" altLang="en-US" dirty="0" smtClean="0"/>
              <a:t>ネットワークサービスの識別子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MAC</a:t>
            </a:r>
            <a:r>
              <a:rPr kumimoji="1" lang="ja-JP" altLang="en-US" dirty="0" smtClean="0"/>
              <a:t>アドレス（レイヤー</a:t>
            </a:r>
            <a:r>
              <a:rPr kumimoji="1" lang="en-US" altLang="ja-JP" dirty="0" smtClean="0"/>
              <a:t>2</a:t>
            </a:r>
            <a:r>
              <a:rPr kumimoji="1" lang="ja-JP" altLang="en-US" dirty="0" smtClean="0"/>
              <a:t>）</a:t>
            </a:r>
            <a:r>
              <a:rPr lang="ja-JP" altLang="en-US" dirty="0"/>
              <a:t>，</a:t>
            </a:r>
            <a:r>
              <a:rPr lang="en-US" altLang="ja-JP" dirty="0" smtClean="0"/>
              <a:t>IP</a:t>
            </a:r>
            <a:r>
              <a:rPr lang="ja-JP" altLang="en-US" dirty="0" smtClean="0"/>
              <a:t>アドレス（レイヤー</a:t>
            </a:r>
            <a:r>
              <a:rPr lang="en-US" altLang="ja-JP" dirty="0" smtClean="0"/>
              <a:t>3</a:t>
            </a:r>
            <a:r>
              <a:rPr lang="ja-JP" altLang="en-US" dirty="0" smtClean="0"/>
              <a:t>）</a:t>
            </a:r>
            <a:endParaRPr lang="en-US" altLang="ja-JP" dirty="0" smtClean="0"/>
          </a:p>
          <a:p>
            <a:pPr lvl="1"/>
            <a:r>
              <a:rPr lang="ja-JP" altLang="en-US" dirty="0" smtClean="0"/>
              <a:t>容易に詐称可能</a:t>
            </a:r>
            <a:endParaRPr lang="en-US" altLang="ja-JP" dirty="0" smtClean="0"/>
          </a:p>
          <a:p>
            <a:pPr lvl="1"/>
            <a:r>
              <a:rPr lang="ja-JP" altLang="en-US" dirty="0" smtClean="0"/>
              <a:t>認証を目的とした</a:t>
            </a:r>
            <a:r>
              <a:rPr lang="ja-JP" altLang="en-US" dirty="0"/>
              <a:t>仕組</a:t>
            </a:r>
            <a:r>
              <a:rPr lang="ja-JP" altLang="en-US" dirty="0" smtClean="0"/>
              <a:t>みではな</a:t>
            </a:r>
            <a:r>
              <a:rPr lang="ja-JP" altLang="en-US" dirty="0"/>
              <a:t>い</a:t>
            </a:r>
            <a:endParaRPr lang="en-US" altLang="ja-JP" dirty="0" smtClean="0"/>
          </a:p>
          <a:p>
            <a:endParaRPr kumimoji="1" lang="ja-JP" altLang="en-US" dirty="0"/>
          </a:p>
        </p:txBody>
      </p:sp>
    </p:spTree>
    <p:extLst>
      <p:ext uri="{BB962C8B-B14F-4D97-AF65-F5344CB8AC3E}">
        <p14:creationId xmlns:p14="http://schemas.microsoft.com/office/powerpoint/2010/main" val="3041341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研究背景と目的</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200" b="1" dirty="0" smtClean="0">
                <a:latin typeface="游ゴシック" panose="020B0400000000000000" pitchFamily="50" charset="-128"/>
                <a:ea typeface="游ゴシック" panose="020B0400000000000000" pitchFamily="50" charset="-128"/>
              </a:rPr>
              <a:t>研究背景</a:t>
            </a:r>
            <a:r>
              <a:rPr kumimoji="1" lang="en-US" altLang="ja-JP" sz="2200" dirty="0" smtClean="0"/>
              <a:t>	</a:t>
            </a:r>
            <a:r>
              <a:rPr kumimoji="1" lang="en-US" altLang="ja-JP" sz="2200" dirty="0" err="1" smtClean="0"/>
              <a:t>IoT</a:t>
            </a:r>
            <a:r>
              <a:rPr kumimoji="1" lang="en-US" altLang="ja-JP" sz="2200" baseline="30000" dirty="0" smtClean="0"/>
              <a:t>*1</a:t>
            </a:r>
            <a:r>
              <a:rPr kumimoji="1" lang="ja-JP" altLang="en-US" sz="2200" dirty="0" smtClean="0"/>
              <a:t>技術の発展により，膨大なデバイスが</a:t>
            </a:r>
            <a:r>
              <a:rPr kumimoji="1" lang="en-US" altLang="ja-JP" sz="2200" dirty="0" smtClean="0"/>
              <a:t/>
            </a:r>
            <a:br>
              <a:rPr kumimoji="1" lang="en-US" altLang="ja-JP" sz="2200" dirty="0" smtClean="0"/>
            </a:br>
            <a:r>
              <a:rPr kumimoji="1" lang="en-US" altLang="ja-JP" sz="2200" dirty="0" smtClean="0"/>
              <a:t>		</a:t>
            </a:r>
            <a:r>
              <a:rPr kumimoji="1" lang="ja-JP" altLang="en-US" sz="2200" dirty="0" smtClean="0"/>
              <a:t>ネットワークに接続されオープン化が進む</a:t>
            </a:r>
            <a:r>
              <a:rPr lang="ja-JP" altLang="en-US" sz="2200" dirty="0" smtClean="0"/>
              <a:t>．</a:t>
            </a:r>
            <a:r>
              <a:rPr lang="en-US" altLang="ja-JP" sz="2200" dirty="0" smtClean="0"/>
              <a:t>		</a:t>
            </a:r>
            <a:r>
              <a:rPr lang="ja-JP" altLang="en-US" sz="2200" dirty="0" smtClean="0"/>
              <a:t>膨大な</a:t>
            </a:r>
            <a:r>
              <a:rPr lang="ja-JP" altLang="en-US" sz="2200" dirty="0"/>
              <a:t>機器</a:t>
            </a:r>
            <a:r>
              <a:rPr lang="ja-JP" altLang="en-US" sz="2200" dirty="0" smtClean="0"/>
              <a:t>のオープン化は機器管理コストの</a:t>
            </a:r>
            <a:r>
              <a:rPr lang="en-US" altLang="ja-JP" sz="2200" dirty="0" smtClean="0"/>
              <a:t/>
            </a:r>
            <a:br>
              <a:rPr lang="en-US" altLang="ja-JP" sz="2200" dirty="0" smtClean="0"/>
            </a:br>
            <a:r>
              <a:rPr lang="en-US" altLang="ja-JP" sz="2200" dirty="0" smtClean="0"/>
              <a:t>		</a:t>
            </a:r>
            <a:r>
              <a:rPr lang="ja-JP" altLang="en-US" sz="2200" dirty="0" smtClean="0"/>
              <a:t>増大を招き，悪意ある攻撃者による攻撃の</a:t>
            </a:r>
            <a:r>
              <a:rPr lang="en-US" altLang="ja-JP" sz="2200" dirty="0" smtClean="0"/>
              <a:t/>
            </a:r>
            <a:br>
              <a:rPr lang="en-US" altLang="ja-JP" sz="2200" dirty="0" smtClean="0"/>
            </a:br>
            <a:r>
              <a:rPr lang="en-US" altLang="ja-JP" sz="2200" dirty="0" smtClean="0"/>
              <a:t>		</a:t>
            </a:r>
            <a:r>
              <a:rPr lang="ja-JP" altLang="en-US" sz="2200" dirty="0" smtClean="0"/>
              <a:t>リスクを高める．</a:t>
            </a:r>
            <a:endParaRPr kumimoji="1" lang="en-US" altLang="ja-JP" sz="2200" dirty="0" smtClean="0"/>
          </a:p>
          <a:p>
            <a:endParaRPr kumimoji="1" lang="en-US" altLang="ja-JP" sz="2200" dirty="0" smtClean="0"/>
          </a:p>
          <a:p>
            <a:endParaRPr lang="en-US" altLang="ja-JP" sz="2200" dirty="0"/>
          </a:p>
          <a:p>
            <a:endParaRPr kumimoji="1" lang="ja-JP" altLang="en-US" sz="2200" dirty="0"/>
          </a:p>
        </p:txBody>
      </p:sp>
      <p:sp>
        <p:nvSpPr>
          <p:cNvPr id="8" name="テキスト ボックス 7"/>
          <p:cNvSpPr txBox="1"/>
          <p:nvPr/>
        </p:nvSpPr>
        <p:spPr>
          <a:xfrm>
            <a:off x="275422" y="5182301"/>
            <a:ext cx="3066865" cy="646331"/>
          </a:xfrm>
          <a:prstGeom prst="rect">
            <a:avLst/>
          </a:prstGeom>
          <a:noFill/>
        </p:spPr>
        <p:txBody>
          <a:bodyPr wrap="none" rtlCol="0">
            <a:spAutoFit/>
          </a:bodyPr>
          <a:lstStyle/>
          <a:p>
            <a:r>
              <a:rPr kumimoji="1" lang="ja-JP" altLang="en-US" dirty="0" smtClean="0">
                <a:solidFill>
                  <a:schemeClr val="accent2"/>
                </a:solidFill>
              </a:rPr>
              <a:t>オープン化された</a:t>
            </a:r>
            <a:r>
              <a:rPr kumimoji="1" lang="en-US" altLang="ja-JP" dirty="0" err="1" smtClean="0">
                <a:solidFill>
                  <a:schemeClr val="accent2"/>
                </a:solidFill>
              </a:rPr>
              <a:t>IoT</a:t>
            </a:r>
            <a:r>
              <a:rPr kumimoji="1" lang="ja-JP" altLang="en-US" dirty="0" smtClean="0">
                <a:solidFill>
                  <a:schemeClr val="accent2"/>
                </a:solidFill>
              </a:rPr>
              <a:t>機器を</a:t>
            </a:r>
            <a:endParaRPr kumimoji="1" lang="en-US" altLang="ja-JP" dirty="0" smtClean="0">
              <a:solidFill>
                <a:schemeClr val="accent2"/>
              </a:solidFill>
            </a:endParaRPr>
          </a:p>
          <a:p>
            <a:r>
              <a:rPr kumimoji="1" lang="ja-JP" altLang="en-US" dirty="0" smtClean="0">
                <a:solidFill>
                  <a:schemeClr val="accent2"/>
                </a:solidFill>
              </a:rPr>
              <a:t>用いるサービス</a:t>
            </a:r>
            <a:endParaRPr kumimoji="1" lang="ja-JP" altLang="en-US" dirty="0">
              <a:solidFill>
                <a:schemeClr val="accent2"/>
              </a:solidFill>
            </a:endParaRPr>
          </a:p>
        </p:txBody>
      </p:sp>
      <p:grpSp>
        <p:nvGrpSpPr>
          <p:cNvPr id="4" name="グループ化 3"/>
          <p:cNvGrpSpPr/>
          <p:nvPr/>
        </p:nvGrpSpPr>
        <p:grpSpPr>
          <a:xfrm>
            <a:off x="3647299" y="3848243"/>
            <a:ext cx="2470412" cy="2211019"/>
            <a:chOff x="4355322" y="4040372"/>
            <a:chExt cx="2470412" cy="2211019"/>
          </a:xfrm>
        </p:grpSpPr>
        <p:pic>
          <p:nvPicPr>
            <p:cNvPr id="4098" name="Picture 2" descr="ã¢ãã®ã¤ã³ã¿ã¼ãããã®ã¤ã©ã¹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322" y="4040372"/>
              <a:ext cx="2470412" cy="221101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ç£è¦ã«ã¡ã©ã»é²ç¯ã«ã¡ã©ã®ã¤ã©ã¹ã"/>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139283" y="5653060"/>
              <a:ext cx="480406" cy="480406"/>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ストライプ矢印 10"/>
          <p:cNvSpPr/>
          <p:nvPr/>
        </p:nvSpPr>
        <p:spPr>
          <a:xfrm rot="536353">
            <a:off x="2775480" y="4291668"/>
            <a:ext cx="860622" cy="455434"/>
          </a:xfrm>
          <a:prstGeom prst="stripedRightArrow">
            <a:avLst>
              <a:gd name="adj1" fmla="val 38954"/>
              <a:gd name="adj2" fmla="val 4891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ローチャート: 複数書類 9"/>
          <p:cNvSpPr/>
          <p:nvPr/>
        </p:nvSpPr>
        <p:spPr>
          <a:xfrm>
            <a:off x="777864" y="4002270"/>
            <a:ext cx="1831150" cy="1036770"/>
          </a:xfrm>
          <a:prstGeom prst="flowChartMulti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t>ネットワークサービス</a:t>
            </a:r>
            <a:endParaRPr kumimoji="1" lang="ja-JP" altLang="en-US" dirty="0"/>
          </a:p>
        </p:txBody>
      </p:sp>
      <p:sp>
        <p:nvSpPr>
          <p:cNvPr id="12" name="テキスト ボックス 11"/>
          <p:cNvSpPr txBox="1"/>
          <p:nvPr/>
        </p:nvSpPr>
        <p:spPr>
          <a:xfrm>
            <a:off x="7002067" y="6508830"/>
            <a:ext cx="2141933" cy="338554"/>
          </a:xfrm>
          <a:prstGeom prst="rect">
            <a:avLst/>
          </a:prstGeom>
          <a:noFill/>
        </p:spPr>
        <p:txBody>
          <a:bodyPr wrap="none" rtlCol="0">
            <a:spAutoFit/>
          </a:bodyPr>
          <a:lstStyle/>
          <a:p>
            <a:r>
              <a:rPr kumimoji="1" lang="en-US" altLang="ja-JP" sz="1600" dirty="0" smtClean="0"/>
              <a:t>*1 Internet of Things</a:t>
            </a:r>
            <a:endParaRPr kumimoji="1" lang="ja-JP" altLang="en-US" sz="1600" dirty="0"/>
          </a:p>
        </p:txBody>
      </p:sp>
    </p:spTree>
    <p:extLst>
      <p:ext uri="{BB962C8B-B14F-4D97-AF65-F5344CB8AC3E}">
        <p14:creationId xmlns:p14="http://schemas.microsoft.com/office/powerpoint/2010/main" val="792078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既存技術 </a:t>
            </a:r>
            <a:r>
              <a:rPr kumimoji="1" lang="en-US" altLang="ja-JP" dirty="0" smtClean="0"/>
              <a:t>:  </a:t>
            </a:r>
            <a:r>
              <a:rPr kumimoji="1" lang="ja-JP" altLang="en-US" dirty="0" smtClean="0"/>
              <a:t>認証種別</a:t>
            </a:r>
            <a:endParaRPr kumimoji="1" lang="ja-JP" altLang="en-US" dirty="0"/>
          </a:p>
        </p:txBody>
      </p:sp>
      <p:graphicFrame>
        <p:nvGraphicFramePr>
          <p:cNvPr id="5" name="コンテンツ プレースホルダー 3"/>
          <p:cNvGraphicFramePr>
            <a:graphicFrameLocks noGrp="1"/>
          </p:cNvGraphicFramePr>
          <p:nvPr>
            <p:ph idx="1"/>
            <p:extLst>
              <p:ext uri="{D42A27DB-BD31-4B8C-83A1-F6EECF244321}">
                <p14:modId xmlns:p14="http://schemas.microsoft.com/office/powerpoint/2010/main" val="1582116773"/>
              </p:ext>
            </p:extLst>
          </p:nvPr>
        </p:nvGraphicFramePr>
        <p:xfrm>
          <a:off x="628651" y="1241425"/>
          <a:ext cx="8004985" cy="4168776"/>
        </p:xfrm>
        <a:graphic>
          <a:graphicData uri="http://schemas.openxmlformats.org/drawingml/2006/table">
            <a:tbl>
              <a:tblPr firstRow="1" firstCol="1" bandCol="1">
                <a:tableStyleId>{10A1B5D5-9B99-4C35-A422-299274C87663}</a:tableStyleId>
              </a:tblPr>
              <a:tblGrid>
                <a:gridCol w="1708581">
                  <a:extLst>
                    <a:ext uri="{9D8B030D-6E8A-4147-A177-3AD203B41FA5}">
                      <a16:colId xmlns:a16="http://schemas.microsoft.com/office/drawing/2014/main" val="956795570"/>
                    </a:ext>
                  </a:extLst>
                </a:gridCol>
                <a:gridCol w="3148202">
                  <a:extLst>
                    <a:ext uri="{9D8B030D-6E8A-4147-A177-3AD203B41FA5}">
                      <a16:colId xmlns:a16="http://schemas.microsoft.com/office/drawing/2014/main" val="1742974417"/>
                    </a:ext>
                  </a:extLst>
                </a:gridCol>
                <a:gridCol w="3148202">
                  <a:extLst>
                    <a:ext uri="{9D8B030D-6E8A-4147-A177-3AD203B41FA5}">
                      <a16:colId xmlns:a16="http://schemas.microsoft.com/office/drawing/2014/main" val="3998119988"/>
                    </a:ext>
                  </a:extLst>
                </a:gridCol>
              </a:tblGrid>
              <a:tr h="1042194">
                <a:tc>
                  <a:txBody>
                    <a:bodyPr/>
                    <a:lstStyle/>
                    <a:p>
                      <a:pPr algn="ctr"/>
                      <a:r>
                        <a:rPr kumimoji="1" lang="ja-JP" altLang="en-US" dirty="0" smtClean="0">
                          <a:solidFill>
                            <a:schemeClr val="bg1"/>
                          </a:solidFill>
                        </a:rPr>
                        <a:t>認証方式</a:t>
                      </a:r>
                      <a:endParaRPr kumimoji="1" lang="ja-JP" altLang="en-US" dirty="0">
                        <a:solidFill>
                          <a:schemeClr val="bg1"/>
                        </a:solidFill>
                      </a:endParaRPr>
                    </a:p>
                  </a:txBody>
                  <a:tcPr anchor="ctr">
                    <a:lnR w="12700" cap="flat" cmpd="sng" algn="ctr">
                      <a:solidFill>
                        <a:schemeClr val="accent6">
                          <a:lumMod val="40000"/>
                          <a:lumOff val="60000"/>
                        </a:schemeClr>
                      </a:solidFill>
                      <a:prstDash val="solid"/>
                      <a:round/>
                      <a:headEnd type="none" w="med" len="med"/>
                      <a:tailEnd type="none" w="med" len="med"/>
                    </a:lnR>
                    <a:lnB w="12700" cap="flat" cmpd="sng" algn="ctr">
                      <a:solidFill>
                        <a:schemeClr val="accent6">
                          <a:lumMod val="40000"/>
                          <a:lumOff val="60000"/>
                        </a:schemeClr>
                      </a:solidFill>
                      <a:prstDash val="solid"/>
                      <a:round/>
                      <a:headEnd type="none" w="med" len="med"/>
                      <a:tailEnd type="none" w="med" len="med"/>
                    </a:lnB>
                  </a:tcPr>
                </a:tc>
                <a:tc>
                  <a:txBody>
                    <a:bodyPr/>
                    <a:lstStyle/>
                    <a:p>
                      <a:pPr algn="ctr"/>
                      <a:r>
                        <a:rPr kumimoji="1" lang="ja-JP" altLang="en-US" dirty="0" smtClean="0"/>
                        <a:t>内容</a:t>
                      </a:r>
                      <a:endParaRPr kumimoji="1" lang="ja-JP" altLang="en-US" dirty="0"/>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tcPr>
                </a:tc>
                <a:tc>
                  <a:txBody>
                    <a:bodyPr/>
                    <a:lstStyle/>
                    <a:p>
                      <a:pPr algn="ctr"/>
                      <a:r>
                        <a:rPr kumimoji="1" lang="ja-JP" altLang="en-US" dirty="0" smtClean="0"/>
                        <a:t>具体例</a:t>
                      </a:r>
                      <a:endParaRPr kumimoji="1" lang="ja-JP" altLang="en-US" dirty="0"/>
                    </a:p>
                  </a:txBody>
                  <a:tcPr anchor="ctr">
                    <a:lnL w="12700" cap="flat" cmpd="sng" algn="ctr">
                      <a:solidFill>
                        <a:schemeClr val="accent6">
                          <a:lumMod val="40000"/>
                          <a:lumOff val="60000"/>
                        </a:schemeClr>
                      </a:solidFill>
                      <a:prstDash val="solid"/>
                      <a:round/>
                      <a:headEnd type="none" w="med" len="med"/>
                      <a:tailEnd type="none" w="med" len="med"/>
                    </a:lnL>
                  </a:tcPr>
                </a:tc>
                <a:extLst>
                  <a:ext uri="{0D108BD9-81ED-4DB2-BD59-A6C34878D82A}">
                    <a16:rowId xmlns:a16="http://schemas.microsoft.com/office/drawing/2014/main" val="2537845513"/>
                  </a:ext>
                </a:extLst>
              </a:tr>
              <a:tr h="1042194">
                <a:tc>
                  <a:txBody>
                    <a:bodyPr/>
                    <a:lstStyle/>
                    <a:p>
                      <a:pPr algn="ctr"/>
                      <a:r>
                        <a:rPr kumimoji="1" lang="ja-JP" altLang="en-US" smtClean="0">
                          <a:solidFill>
                            <a:schemeClr val="bg1"/>
                          </a:solidFill>
                        </a:rPr>
                        <a:t>知識認証</a:t>
                      </a:r>
                      <a:endParaRPr kumimoji="1" lang="ja-JP" altLang="en-US" dirty="0">
                        <a:solidFill>
                          <a:schemeClr val="bg1"/>
                        </a:solidFill>
                      </a:endParaRPr>
                    </a:p>
                  </a:txBody>
                  <a:tcPr anchor="ct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solidFill>
                      <a:schemeClr val="accent6"/>
                    </a:solidFill>
                  </a:tcPr>
                </a:tc>
                <a:tc>
                  <a:txBody>
                    <a:bodyPr/>
                    <a:lstStyle/>
                    <a:p>
                      <a:pPr algn="ctr"/>
                      <a:r>
                        <a:rPr kumimoji="1" lang="ja-JP" altLang="en-US" dirty="0" smtClean="0"/>
                        <a:t>本人が記憶する情報で正当性確認</a:t>
                      </a:r>
                      <a:endParaRPr kumimoji="1" lang="en-US" altLang="ja-JP" dirty="0" smtClean="0"/>
                    </a:p>
                    <a:p>
                      <a:pPr algn="ctr"/>
                      <a:r>
                        <a:rPr kumimoji="1" lang="ja-JP" altLang="en-US" dirty="0" smtClean="0"/>
                        <a:t>盗聴や辞書攻撃が可能</a:t>
                      </a:r>
                    </a:p>
                  </a:txBody>
                  <a:tcPr anchor="ctr"/>
                </a:tc>
                <a:tc>
                  <a:txBody>
                    <a:bodyPr/>
                    <a:lstStyle/>
                    <a:p>
                      <a:pPr algn="ctr"/>
                      <a:r>
                        <a:rPr kumimoji="1" lang="en-US" altLang="ja-JP" dirty="0" smtClean="0"/>
                        <a:t>ID/</a:t>
                      </a:r>
                      <a:r>
                        <a:rPr kumimoji="1" lang="ja-JP" altLang="en-US" dirty="0" smtClean="0"/>
                        <a:t>パスワード認証</a:t>
                      </a:r>
                      <a:endParaRPr kumimoji="1" lang="ja-JP" altLang="en-US" dirty="0"/>
                    </a:p>
                  </a:txBody>
                  <a:tcPr anchor="ctr"/>
                </a:tc>
                <a:extLst>
                  <a:ext uri="{0D108BD9-81ED-4DB2-BD59-A6C34878D82A}">
                    <a16:rowId xmlns:a16="http://schemas.microsoft.com/office/drawing/2014/main" val="493228286"/>
                  </a:ext>
                </a:extLst>
              </a:tr>
              <a:tr h="1042194">
                <a:tc>
                  <a:txBody>
                    <a:bodyPr/>
                    <a:lstStyle/>
                    <a:p>
                      <a:pPr algn="ctr"/>
                      <a:r>
                        <a:rPr kumimoji="1" lang="ja-JP" altLang="en-US" smtClean="0">
                          <a:solidFill>
                            <a:schemeClr val="bg1"/>
                          </a:solidFill>
                        </a:rPr>
                        <a:t>所有物認証</a:t>
                      </a:r>
                      <a:endParaRPr kumimoji="1" lang="ja-JP" altLang="en-US" dirty="0">
                        <a:solidFill>
                          <a:schemeClr val="bg1"/>
                        </a:solidFill>
                      </a:endParaRPr>
                    </a:p>
                  </a:txBody>
                  <a:tcPr anchor="ct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solidFill>
                      <a:schemeClr val="accent6"/>
                    </a:solidFill>
                  </a:tcPr>
                </a:tc>
                <a:tc>
                  <a:txBody>
                    <a:bodyPr/>
                    <a:lstStyle/>
                    <a:p>
                      <a:pPr algn="ctr"/>
                      <a:r>
                        <a:rPr kumimoji="1" lang="ja-JP" altLang="en-US" dirty="0" smtClean="0"/>
                        <a:t>本人が所有するもので正当性確認</a:t>
                      </a:r>
                      <a:endParaRPr kumimoji="1" lang="en-US" altLang="ja-JP" dirty="0" smtClean="0"/>
                    </a:p>
                    <a:p>
                      <a:pPr algn="ctr"/>
                      <a:r>
                        <a:rPr kumimoji="1" lang="ja-JP" altLang="en-US" dirty="0" smtClean="0"/>
                        <a:t>盗難のリスク</a:t>
                      </a:r>
                    </a:p>
                  </a:txBody>
                  <a:tcPr anchor="ctr"/>
                </a:tc>
                <a:tc>
                  <a:txBody>
                    <a:bodyPr/>
                    <a:lstStyle/>
                    <a:p>
                      <a:pPr algn="ctr"/>
                      <a:r>
                        <a:rPr kumimoji="1" lang="ja-JP" altLang="en-US" dirty="0" smtClean="0"/>
                        <a:t>公開鍵認証</a:t>
                      </a:r>
                      <a:endParaRPr kumimoji="1" lang="en-US" altLang="ja-JP" dirty="0" smtClean="0"/>
                    </a:p>
                    <a:p>
                      <a:pPr algn="ctr"/>
                      <a:r>
                        <a:rPr kumimoji="1" lang="ja-JP" altLang="en-US" dirty="0" smtClean="0"/>
                        <a:t>ワンタイムパスワード</a:t>
                      </a:r>
                      <a:endParaRPr kumimoji="1" lang="ja-JP" altLang="en-US" dirty="0"/>
                    </a:p>
                  </a:txBody>
                  <a:tcPr anchor="ctr"/>
                </a:tc>
                <a:extLst>
                  <a:ext uri="{0D108BD9-81ED-4DB2-BD59-A6C34878D82A}">
                    <a16:rowId xmlns:a16="http://schemas.microsoft.com/office/drawing/2014/main" val="2716041905"/>
                  </a:ext>
                </a:extLst>
              </a:tr>
              <a:tr h="1042194">
                <a:tc>
                  <a:txBody>
                    <a:bodyPr/>
                    <a:lstStyle/>
                    <a:p>
                      <a:pPr algn="ctr"/>
                      <a:r>
                        <a:rPr kumimoji="1" lang="ja-JP" altLang="en-US" dirty="0" smtClean="0">
                          <a:solidFill>
                            <a:schemeClr val="bg1"/>
                          </a:solidFill>
                        </a:rPr>
                        <a:t>生体認証</a:t>
                      </a:r>
                      <a:endParaRPr kumimoji="1" lang="ja-JP" altLang="en-US" dirty="0">
                        <a:solidFill>
                          <a:schemeClr val="bg1"/>
                        </a:solidFill>
                      </a:endParaRPr>
                    </a:p>
                  </a:txBody>
                  <a:tcPr anchor="ctr">
                    <a:lnT w="12700" cap="flat" cmpd="sng" algn="ctr">
                      <a:solidFill>
                        <a:schemeClr val="accent6">
                          <a:lumMod val="40000"/>
                          <a:lumOff val="60000"/>
                        </a:schemeClr>
                      </a:solidFill>
                      <a:prstDash val="solid"/>
                      <a:round/>
                      <a:headEnd type="none" w="med" len="med"/>
                      <a:tailEnd type="none" w="med" len="med"/>
                    </a:lnT>
                    <a:solidFill>
                      <a:schemeClr val="accent6"/>
                    </a:solidFill>
                  </a:tcPr>
                </a:tc>
                <a:tc>
                  <a:txBody>
                    <a:bodyPr/>
                    <a:lstStyle/>
                    <a:p>
                      <a:pPr algn="ctr"/>
                      <a:r>
                        <a:rPr kumimoji="1" lang="ja-JP" altLang="en-US" dirty="0" smtClean="0"/>
                        <a:t>本人の生体情報の特徴で正当性確認</a:t>
                      </a:r>
                      <a:endParaRPr kumimoji="1" lang="en-US" altLang="ja-JP" dirty="0" smtClean="0"/>
                    </a:p>
                    <a:p>
                      <a:pPr algn="ctr"/>
                      <a:r>
                        <a:rPr kumimoji="1" lang="ja-JP" altLang="en-US" dirty="0" smtClean="0"/>
                        <a:t>なりすましが困難</a:t>
                      </a:r>
                      <a:endParaRPr kumimoji="1" lang="ja-JP" altLang="en-US" dirty="0"/>
                    </a:p>
                  </a:txBody>
                  <a:tcPr anchor="ctr"/>
                </a:tc>
                <a:tc>
                  <a:txBody>
                    <a:bodyPr/>
                    <a:lstStyle/>
                    <a:p>
                      <a:pPr algn="ctr"/>
                      <a:r>
                        <a:rPr kumimoji="1" lang="ja-JP" altLang="en-US" dirty="0" smtClean="0"/>
                        <a:t>指紋 </a:t>
                      </a:r>
                      <a:r>
                        <a:rPr kumimoji="1" lang="en-US" altLang="ja-JP" dirty="0" smtClean="0"/>
                        <a:t>/ </a:t>
                      </a:r>
                      <a:r>
                        <a:rPr kumimoji="1" lang="ja-JP" altLang="en-US" dirty="0" smtClean="0"/>
                        <a:t>静脈 </a:t>
                      </a:r>
                      <a:r>
                        <a:rPr kumimoji="1" lang="en-US" altLang="ja-JP" dirty="0" smtClean="0"/>
                        <a:t>/ </a:t>
                      </a:r>
                      <a:r>
                        <a:rPr kumimoji="1" lang="ja-JP" altLang="en-US" dirty="0" smtClean="0"/>
                        <a:t>虹彩認証</a:t>
                      </a:r>
                      <a:endParaRPr kumimoji="1" lang="en-US" altLang="ja-JP" dirty="0" smtClean="0"/>
                    </a:p>
                    <a:p>
                      <a:pPr algn="ctr"/>
                      <a:r>
                        <a:rPr kumimoji="1" lang="ja-JP" altLang="en-US" dirty="0" smtClean="0">
                          <a:solidFill>
                            <a:srgbClr val="FF3333"/>
                          </a:solidFill>
                        </a:rPr>
                        <a:t>クロックフィンガープリント</a:t>
                      </a:r>
                      <a:endParaRPr kumimoji="1" lang="ja-JP" altLang="en-US" dirty="0">
                        <a:solidFill>
                          <a:srgbClr val="FF3333"/>
                        </a:solidFill>
                      </a:endParaRPr>
                    </a:p>
                  </a:txBody>
                  <a:tcPr anchor="ctr"/>
                </a:tc>
                <a:extLst>
                  <a:ext uri="{0D108BD9-81ED-4DB2-BD59-A6C34878D82A}">
                    <a16:rowId xmlns:a16="http://schemas.microsoft.com/office/drawing/2014/main" val="850861043"/>
                  </a:ext>
                </a:extLst>
              </a:tr>
            </a:tbl>
          </a:graphicData>
        </a:graphic>
      </p:graphicFrame>
    </p:spTree>
    <p:extLst>
      <p:ext uri="{BB962C8B-B14F-4D97-AF65-F5344CB8AC3E}">
        <p14:creationId xmlns:p14="http://schemas.microsoft.com/office/powerpoint/2010/main" val="3504604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提案手法の利点</a:t>
            </a:r>
            <a:endParaRPr kumimoji="1" lang="ja-JP" altLang="en-US" dirty="0"/>
          </a:p>
        </p:txBody>
      </p:sp>
      <p:sp>
        <p:nvSpPr>
          <p:cNvPr id="3" name="コンテンツ プレースホルダー 2"/>
          <p:cNvSpPr>
            <a:spLocks noGrp="1"/>
          </p:cNvSpPr>
          <p:nvPr>
            <p:ph idx="1"/>
          </p:nvPr>
        </p:nvSpPr>
        <p:spPr/>
        <p:txBody>
          <a:bodyPr/>
          <a:lstStyle/>
          <a:p>
            <a:r>
              <a:rPr lang="ja-JP" altLang="en-US" dirty="0"/>
              <a:t>デジタル機器が必ず有するクロック信号を利用するため，技術適用範囲が極めて広い</a:t>
            </a:r>
            <a:r>
              <a:rPr lang="ja-JP" altLang="en-US" dirty="0" smtClean="0"/>
              <a:t>（高い汎用性）</a:t>
            </a:r>
            <a:endParaRPr lang="ja-JP" altLang="en-US" dirty="0"/>
          </a:p>
          <a:p>
            <a:r>
              <a:rPr lang="ja-JP" altLang="en-US" dirty="0"/>
              <a:t>ハードウェア固有の特性を利用するため，ソフト的手法に</a:t>
            </a:r>
            <a:r>
              <a:rPr lang="ja-JP" altLang="en-US" dirty="0" smtClean="0"/>
              <a:t>よる</a:t>
            </a:r>
            <a:r>
              <a:rPr lang="en-US" altLang="ja-JP" dirty="0" smtClean="0"/>
              <a:t/>
            </a:r>
            <a:br>
              <a:rPr lang="en-US" altLang="ja-JP" dirty="0" smtClean="0"/>
            </a:br>
            <a:r>
              <a:rPr lang="ja-JP" altLang="en-US" dirty="0" smtClean="0"/>
              <a:t>詐称</a:t>
            </a:r>
            <a:r>
              <a:rPr lang="ja-JP" altLang="en-US" dirty="0"/>
              <a:t>が困難（セキュア）</a:t>
            </a:r>
          </a:p>
          <a:p>
            <a:r>
              <a:rPr lang="ja-JP" altLang="en-US" dirty="0"/>
              <a:t>同一ネットワーク内にある機器だけ</a:t>
            </a:r>
            <a:r>
              <a:rPr lang="ja-JP" altLang="en-US" dirty="0" smtClean="0"/>
              <a:t>で実現可能であ</a:t>
            </a:r>
            <a:r>
              <a:rPr lang="ja-JP" altLang="en-US" dirty="0"/>
              <a:t>り</a:t>
            </a:r>
            <a:r>
              <a:rPr lang="en-US" altLang="ja-JP" dirty="0" smtClean="0"/>
              <a:t/>
            </a:r>
            <a:br>
              <a:rPr lang="en-US" altLang="ja-JP" dirty="0" smtClean="0"/>
            </a:br>
            <a:r>
              <a:rPr lang="ja-JP" altLang="en-US" dirty="0" smtClean="0"/>
              <a:t>複雑</a:t>
            </a:r>
            <a:r>
              <a:rPr lang="ja-JP" altLang="en-US" dirty="0"/>
              <a:t>な設定は不要（低コスト）</a:t>
            </a:r>
          </a:p>
        </p:txBody>
      </p:sp>
    </p:spTree>
    <p:extLst>
      <p:ext uri="{BB962C8B-B14F-4D97-AF65-F5344CB8AC3E}">
        <p14:creationId xmlns:p14="http://schemas.microsoft.com/office/powerpoint/2010/main" val="32794833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温度相関</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007840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仮説</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000" dirty="0" smtClean="0"/>
              <a:t>半導体製品は温度の影響を受けやすい</a:t>
            </a:r>
            <a:endParaRPr kumimoji="1" lang="en-US" altLang="ja-JP" sz="2000" dirty="0" smtClean="0"/>
          </a:p>
          <a:p>
            <a:pPr lvl="1"/>
            <a:r>
              <a:rPr lang="ja-JP" altLang="en-US" dirty="0" smtClean="0"/>
              <a:t>例）ピエゾ抵抗型圧力センサ</a:t>
            </a:r>
            <a:endParaRPr kumimoji="1" lang="ja-JP" altLang="en-US" dirty="0"/>
          </a:p>
        </p:txBody>
      </p:sp>
      <p:grpSp>
        <p:nvGrpSpPr>
          <p:cNvPr id="12" name="グループ化 11"/>
          <p:cNvGrpSpPr/>
          <p:nvPr/>
        </p:nvGrpSpPr>
        <p:grpSpPr>
          <a:xfrm>
            <a:off x="883297" y="2712155"/>
            <a:ext cx="7377406" cy="3036976"/>
            <a:chOff x="883296" y="2102555"/>
            <a:chExt cx="7377406" cy="3036976"/>
          </a:xfrm>
        </p:grpSpPr>
        <p:grpSp>
          <p:nvGrpSpPr>
            <p:cNvPr id="10" name="グループ化 9"/>
            <p:cNvGrpSpPr/>
            <p:nvPr/>
          </p:nvGrpSpPr>
          <p:grpSpPr>
            <a:xfrm>
              <a:off x="883297" y="2102555"/>
              <a:ext cx="7377405" cy="950208"/>
              <a:chOff x="883297" y="5226755"/>
              <a:chExt cx="7377405" cy="950208"/>
            </a:xfrm>
          </p:grpSpPr>
          <p:sp>
            <p:nvSpPr>
              <p:cNvPr id="6" name="角丸四角形 5"/>
              <p:cNvSpPr/>
              <p:nvPr/>
            </p:nvSpPr>
            <p:spPr>
              <a:xfrm>
                <a:off x="883297" y="5226755"/>
                <a:ext cx="7377405" cy="950208"/>
              </a:xfrm>
              <a:prstGeom prst="roundRect">
                <a:avLst>
                  <a:gd name="adj" fmla="val 9263"/>
                </a:avLst>
              </a:prstGeom>
              <a:solidFill>
                <a:srgbClr val="FF6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9" name="直線コネクタ 8"/>
              <p:cNvCxnSpPr/>
              <p:nvPr/>
            </p:nvCxnSpPr>
            <p:spPr>
              <a:xfrm>
                <a:off x="2197293" y="5350533"/>
                <a:ext cx="0" cy="702653"/>
              </a:xfrm>
              <a:prstGeom prst="line">
                <a:avLst/>
              </a:prstGeom>
              <a:ln w="28575">
                <a:solidFill>
                  <a:schemeClr val="bg1"/>
                </a:solidFill>
              </a:ln>
            </p:spPr>
            <p:style>
              <a:lnRef idx="3">
                <a:schemeClr val="dk1"/>
              </a:lnRef>
              <a:fillRef idx="0">
                <a:schemeClr val="dk1"/>
              </a:fillRef>
              <a:effectRef idx="2">
                <a:schemeClr val="dk1"/>
              </a:effectRef>
              <a:fontRef idx="minor">
                <a:schemeClr val="tx1"/>
              </a:fontRef>
            </p:style>
          </p:cxnSp>
          <p:sp>
            <p:nvSpPr>
              <p:cNvPr id="5" name="テキスト ボックス 4"/>
              <p:cNvSpPr txBox="1"/>
              <p:nvPr/>
            </p:nvSpPr>
            <p:spPr>
              <a:xfrm>
                <a:off x="2383182" y="5286361"/>
                <a:ext cx="5724644" cy="830997"/>
              </a:xfrm>
              <a:prstGeom prst="rect">
                <a:avLst/>
              </a:prstGeom>
              <a:noFill/>
            </p:spPr>
            <p:txBody>
              <a:bodyPr wrap="none" rtlCol="0">
                <a:spAutoFit/>
              </a:bodyPr>
              <a:lstStyle/>
              <a:p>
                <a:r>
                  <a:rPr kumimoji="1" lang="ja-JP" altLang="en-US" sz="2400" dirty="0" smtClean="0">
                    <a:solidFill>
                      <a:schemeClr val="bg1"/>
                    </a:solidFill>
                  </a:rPr>
                  <a:t>マイクロプロセッサにおいて</a:t>
                </a:r>
                <a:r>
                  <a:rPr kumimoji="1" lang="en-US" altLang="ja-JP" sz="2400" dirty="0" smtClean="0">
                    <a:solidFill>
                      <a:schemeClr val="bg1"/>
                    </a:solidFill>
                  </a:rPr>
                  <a:t/>
                </a:r>
                <a:br>
                  <a:rPr kumimoji="1" lang="en-US" altLang="ja-JP" sz="2400" dirty="0" smtClean="0">
                    <a:solidFill>
                      <a:schemeClr val="bg1"/>
                    </a:solidFill>
                  </a:rPr>
                </a:br>
                <a:r>
                  <a:rPr kumimoji="1" lang="ja-JP" altLang="en-US" sz="2400" dirty="0" smtClean="0">
                    <a:solidFill>
                      <a:schemeClr val="bg1"/>
                    </a:solidFill>
                  </a:rPr>
                  <a:t>使用時の温度がその特性に影響を与える</a:t>
                </a:r>
                <a:endParaRPr kumimoji="1" lang="ja-JP" altLang="en-US" sz="2400" dirty="0">
                  <a:solidFill>
                    <a:schemeClr val="bg1"/>
                  </a:solidFill>
                </a:endParaRPr>
              </a:p>
            </p:txBody>
          </p:sp>
          <p:sp>
            <p:nvSpPr>
              <p:cNvPr id="8" name="テキスト ボックス 7"/>
              <p:cNvSpPr txBox="1"/>
              <p:nvPr/>
            </p:nvSpPr>
            <p:spPr>
              <a:xfrm>
                <a:off x="1037594" y="5409472"/>
                <a:ext cx="1005403" cy="584775"/>
              </a:xfrm>
              <a:prstGeom prst="rect">
                <a:avLst/>
              </a:prstGeom>
              <a:noFill/>
            </p:spPr>
            <p:txBody>
              <a:bodyPr wrap="none" rtlCol="0">
                <a:spAutoFit/>
              </a:bodyPr>
              <a:lstStyle/>
              <a:p>
                <a:r>
                  <a:rPr kumimoji="1" lang="ja-JP" altLang="en-US" sz="3200" dirty="0" smtClean="0">
                    <a:solidFill>
                      <a:schemeClr val="bg1"/>
                    </a:solidFill>
                  </a:rPr>
                  <a:t>仮説</a:t>
                </a:r>
                <a:endParaRPr kumimoji="1" lang="ja-JP" altLang="en-US" sz="3200" dirty="0">
                  <a:solidFill>
                    <a:schemeClr val="bg1"/>
                  </a:solidFill>
                </a:endParaRPr>
              </a:p>
            </p:txBody>
          </p:sp>
        </p:grpSp>
        <p:sp>
          <p:nvSpPr>
            <p:cNvPr id="11" name="下矢印 10"/>
            <p:cNvSpPr/>
            <p:nvPr/>
          </p:nvSpPr>
          <p:spPr>
            <a:xfrm>
              <a:off x="3949699" y="3052763"/>
              <a:ext cx="1244600" cy="1049337"/>
            </a:xfrm>
            <a:prstGeom prst="downArrow">
              <a:avLst/>
            </a:prstGeom>
            <a:solidFill>
              <a:srgbClr val="FF6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p:nvGrpSpPr>
          <p:grpSpPr>
            <a:xfrm>
              <a:off x="883296" y="4189323"/>
              <a:ext cx="7377405" cy="950208"/>
              <a:chOff x="883297" y="5226755"/>
              <a:chExt cx="7377405" cy="950208"/>
            </a:xfrm>
          </p:grpSpPr>
          <p:sp>
            <p:nvSpPr>
              <p:cNvPr id="15" name="角丸四角形 14"/>
              <p:cNvSpPr/>
              <p:nvPr/>
            </p:nvSpPr>
            <p:spPr>
              <a:xfrm>
                <a:off x="883297" y="5226755"/>
                <a:ext cx="7377405" cy="950208"/>
              </a:xfrm>
              <a:prstGeom prst="roundRect">
                <a:avLst>
                  <a:gd name="adj" fmla="val 926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 name="直線コネクタ 15"/>
              <p:cNvCxnSpPr/>
              <p:nvPr/>
            </p:nvCxnSpPr>
            <p:spPr>
              <a:xfrm>
                <a:off x="2197293" y="5350533"/>
                <a:ext cx="0" cy="702653"/>
              </a:xfrm>
              <a:prstGeom prst="line">
                <a:avLst/>
              </a:prstGeom>
              <a:ln w="28575">
                <a:solidFill>
                  <a:schemeClr val="bg1"/>
                </a:solidFill>
              </a:ln>
            </p:spPr>
            <p:style>
              <a:lnRef idx="3">
                <a:schemeClr val="dk1"/>
              </a:lnRef>
              <a:fillRef idx="0">
                <a:schemeClr val="dk1"/>
              </a:fillRef>
              <a:effectRef idx="2">
                <a:schemeClr val="dk1"/>
              </a:effectRef>
              <a:fontRef idx="minor">
                <a:schemeClr val="tx1"/>
              </a:fontRef>
            </p:style>
          </p:cxnSp>
          <p:sp>
            <p:nvSpPr>
              <p:cNvPr id="17" name="テキスト ボックス 16"/>
              <p:cNvSpPr txBox="1"/>
              <p:nvPr/>
            </p:nvSpPr>
            <p:spPr>
              <a:xfrm>
                <a:off x="2383182" y="5286361"/>
                <a:ext cx="5109091" cy="830997"/>
              </a:xfrm>
              <a:prstGeom prst="rect">
                <a:avLst/>
              </a:prstGeom>
              <a:noFill/>
            </p:spPr>
            <p:txBody>
              <a:bodyPr wrap="none" rtlCol="0">
                <a:spAutoFit/>
              </a:bodyPr>
              <a:lstStyle/>
              <a:p>
                <a:r>
                  <a:rPr lang="ja-JP" altLang="en-US" sz="2400" dirty="0">
                    <a:solidFill>
                      <a:schemeClr val="bg1"/>
                    </a:solidFill>
                  </a:rPr>
                  <a:t>時刻</a:t>
                </a:r>
                <a:r>
                  <a:rPr lang="ja-JP" altLang="en-US" sz="2400" dirty="0" smtClean="0">
                    <a:solidFill>
                      <a:schemeClr val="bg1"/>
                    </a:solidFill>
                  </a:rPr>
                  <a:t>ドリフト量と環境温度を計測し</a:t>
                </a:r>
                <a:endParaRPr lang="en-US" altLang="ja-JP" sz="2400" dirty="0" smtClean="0">
                  <a:solidFill>
                    <a:schemeClr val="bg1"/>
                  </a:solidFill>
                </a:endParaRPr>
              </a:p>
              <a:p>
                <a:r>
                  <a:rPr kumimoji="1" lang="ja-JP" altLang="en-US" sz="2400" dirty="0" smtClean="0">
                    <a:solidFill>
                      <a:schemeClr val="bg1"/>
                    </a:solidFill>
                  </a:rPr>
                  <a:t>その</a:t>
                </a:r>
                <a:r>
                  <a:rPr kumimoji="1" lang="ja-JP" altLang="en-US" sz="2400" dirty="0">
                    <a:solidFill>
                      <a:schemeClr val="bg1"/>
                    </a:solidFill>
                  </a:rPr>
                  <a:t>相関性</a:t>
                </a:r>
                <a:r>
                  <a:rPr kumimoji="1" lang="ja-JP" altLang="en-US" sz="2400" dirty="0" smtClean="0">
                    <a:solidFill>
                      <a:schemeClr val="bg1"/>
                    </a:solidFill>
                  </a:rPr>
                  <a:t>を検証する</a:t>
                </a:r>
                <a:endParaRPr kumimoji="1" lang="ja-JP" altLang="en-US" sz="2400" dirty="0">
                  <a:solidFill>
                    <a:schemeClr val="bg1"/>
                  </a:solidFill>
                </a:endParaRPr>
              </a:p>
            </p:txBody>
          </p:sp>
          <p:sp>
            <p:nvSpPr>
              <p:cNvPr id="18" name="テキスト ボックス 17"/>
              <p:cNvSpPr txBox="1"/>
              <p:nvPr/>
            </p:nvSpPr>
            <p:spPr>
              <a:xfrm>
                <a:off x="1037594" y="5409472"/>
                <a:ext cx="1005403" cy="584775"/>
              </a:xfrm>
              <a:prstGeom prst="rect">
                <a:avLst/>
              </a:prstGeom>
              <a:noFill/>
            </p:spPr>
            <p:txBody>
              <a:bodyPr wrap="none" rtlCol="0">
                <a:spAutoFit/>
              </a:bodyPr>
              <a:lstStyle/>
              <a:p>
                <a:r>
                  <a:rPr kumimoji="1" lang="ja-JP" altLang="en-US" sz="3200" dirty="0" smtClean="0">
                    <a:solidFill>
                      <a:schemeClr val="bg1"/>
                    </a:solidFill>
                  </a:rPr>
                  <a:t>実験</a:t>
                </a:r>
                <a:endParaRPr kumimoji="1" lang="ja-JP" altLang="en-US" sz="3200" dirty="0">
                  <a:solidFill>
                    <a:schemeClr val="bg1"/>
                  </a:solidFill>
                </a:endParaRPr>
              </a:p>
            </p:txBody>
          </p:sp>
        </p:grpSp>
      </p:grpSp>
    </p:spTree>
    <p:extLst>
      <p:ext uri="{BB962C8B-B14F-4D97-AF65-F5344CB8AC3E}">
        <p14:creationId xmlns:p14="http://schemas.microsoft.com/office/powerpoint/2010/main" val="3738734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4312508" y="3435178"/>
            <a:ext cx="4556070" cy="3005881"/>
          </a:xfrm>
          <a:prstGeom prst="roundRect">
            <a:avLst>
              <a:gd name="adj" fmla="val 574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実験システム構成</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1800" b="1" dirty="0" smtClean="0">
                <a:latin typeface="游ゴシック" panose="020B0400000000000000" pitchFamily="50" charset="-128"/>
                <a:ea typeface="游ゴシック" panose="020B0400000000000000" pitchFamily="50" charset="-128"/>
              </a:rPr>
              <a:t>計測対象機器</a:t>
            </a:r>
            <a:endParaRPr kumimoji="1" lang="en-US" altLang="ja-JP" sz="1800" b="1" dirty="0" smtClean="0">
              <a:latin typeface="游ゴシック" panose="020B0400000000000000" pitchFamily="50" charset="-128"/>
              <a:ea typeface="游ゴシック" panose="020B0400000000000000" pitchFamily="50" charset="-128"/>
            </a:endParaRPr>
          </a:p>
          <a:p>
            <a:pPr lvl="1"/>
            <a:r>
              <a:rPr lang="ja-JP" altLang="en-US" sz="1600" dirty="0" smtClean="0"/>
              <a:t>ノートパソコン </a:t>
            </a:r>
            <a:r>
              <a:rPr lang="en-US" altLang="ja-JP" sz="1600" dirty="0" smtClean="0"/>
              <a:t>(Intel </a:t>
            </a:r>
            <a:r>
              <a:rPr lang="en-US" altLang="ja-JP" sz="1600" dirty="0"/>
              <a:t>Celeron </a:t>
            </a:r>
            <a:r>
              <a:rPr lang="en-US" altLang="ja-JP" sz="1600" dirty="0" smtClean="0"/>
              <a:t>T1600, </a:t>
            </a:r>
            <a:r>
              <a:rPr lang="en-US" altLang="ja-JP" sz="1600" dirty="0" err="1" smtClean="0"/>
              <a:t>UbuntuServer</a:t>
            </a:r>
            <a:r>
              <a:rPr lang="en-US" altLang="ja-JP" sz="1600" dirty="0" smtClean="0"/>
              <a:t> 16.04.4)  3</a:t>
            </a:r>
            <a:r>
              <a:rPr lang="ja-JP" altLang="en-US" sz="1600" dirty="0" smtClean="0"/>
              <a:t>台</a:t>
            </a:r>
            <a:endParaRPr lang="en-US" altLang="ja-JP" sz="1600" dirty="0" smtClean="0"/>
          </a:p>
          <a:p>
            <a:pPr lvl="1"/>
            <a:r>
              <a:rPr kumimoji="1" lang="en-US" altLang="ja-JP" sz="1600" dirty="0" smtClean="0"/>
              <a:t>Raspberry </a:t>
            </a:r>
            <a:r>
              <a:rPr lang="en-US" altLang="ja-JP" sz="1600" dirty="0"/>
              <a:t>Pi </a:t>
            </a:r>
            <a:r>
              <a:rPr lang="en-US" altLang="ja-JP" sz="1600" dirty="0" smtClean="0"/>
              <a:t>3 (</a:t>
            </a:r>
            <a:r>
              <a:rPr lang="en-US" altLang="ja-JP" sz="1600" dirty="0" err="1" smtClean="0"/>
              <a:t>Raspbian</a:t>
            </a:r>
            <a:r>
              <a:rPr lang="en-US" altLang="ja-JP" sz="1600" dirty="0" smtClean="0"/>
              <a:t>, April 2018)  </a:t>
            </a:r>
            <a:r>
              <a:rPr kumimoji="1" lang="en-US" altLang="ja-JP" sz="1600" dirty="0" smtClean="0"/>
              <a:t>3</a:t>
            </a:r>
            <a:r>
              <a:rPr kumimoji="1" lang="ja-JP" altLang="en-US" sz="1600" dirty="0" smtClean="0"/>
              <a:t>台</a:t>
            </a:r>
            <a:endParaRPr kumimoji="1" lang="en-US" altLang="ja-JP" sz="1600" dirty="0" smtClean="0"/>
          </a:p>
          <a:p>
            <a:r>
              <a:rPr lang="ja-JP" altLang="en-US" sz="1800" b="1" dirty="0" smtClean="0">
                <a:latin typeface="游ゴシック" panose="020B0400000000000000" pitchFamily="50" charset="-128"/>
                <a:ea typeface="游ゴシック" panose="020B0400000000000000" pitchFamily="50" charset="-128"/>
              </a:rPr>
              <a:t>基準サーバ</a:t>
            </a:r>
            <a:endParaRPr lang="en-US" altLang="ja-JP" sz="1800" b="1" dirty="0" smtClean="0">
              <a:latin typeface="游ゴシック" panose="020B0400000000000000" pitchFamily="50" charset="-128"/>
              <a:ea typeface="游ゴシック" panose="020B0400000000000000" pitchFamily="50" charset="-128"/>
            </a:endParaRPr>
          </a:p>
          <a:p>
            <a:pPr lvl="1"/>
            <a:r>
              <a:rPr lang="ja-JP" altLang="en-US" sz="1600" dirty="0" smtClean="0"/>
              <a:t>ノートパソコン </a:t>
            </a:r>
            <a:r>
              <a:rPr lang="en-US" altLang="ja-JP" sz="1600" dirty="0"/>
              <a:t>(Intel Celeron T1600, </a:t>
            </a:r>
            <a:r>
              <a:rPr lang="en-US" altLang="ja-JP" sz="1600" dirty="0" err="1"/>
              <a:t>UbuntuServer</a:t>
            </a:r>
            <a:r>
              <a:rPr lang="en-US" altLang="ja-JP" sz="1600" dirty="0"/>
              <a:t> 16.04.4)</a:t>
            </a:r>
          </a:p>
          <a:p>
            <a:r>
              <a:rPr lang="ja-JP" altLang="en-US" sz="1800" b="1" dirty="0" smtClean="0">
                <a:latin typeface="游ゴシック" panose="020B0400000000000000" pitchFamily="50" charset="-128"/>
                <a:ea typeface="游ゴシック" panose="020B0400000000000000" pitchFamily="50" charset="-128"/>
              </a:rPr>
              <a:t>室温計測サーバ</a:t>
            </a:r>
            <a:endParaRPr lang="en-US" altLang="ja-JP" sz="1800" b="1" dirty="0" smtClean="0">
              <a:latin typeface="游ゴシック" panose="020B0400000000000000" pitchFamily="50" charset="-128"/>
              <a:ea typeface="游ゴシック" panose="020B0400000000000000" pitchFamily="50" charset="-128"/>
            </a:endParaRPr>
          </a:p>
          <a:p>
            <a:pPr lvl="1"/>
            <a:r>
              <a:rPr kumimoji="1" lang="en-US" altLang="ja-JP" sz="1600" dirty="0" smtClean="0"/>
              <a:t>Raspberry Pi </a:t>
            </a:r>
            <a:r>
              <a:rPr lang="en-US" altLang="ja-JP" sz="1600" dirty="0" smtClean="0"/>
              <a:t>3</a:t>
            </a:r>
            <a:endParaRPr kumimoji="1" lang="en-US" altLang="ja-JP" sz="1600" dirty="0" smtClean="0"/>
          </a:p>
          <a:p>
            <a:r>
              <a:rPr lang="en-US" altLang="ja-JP" sz="1800" b="1" dirty="0">
                <a:latin typeface="游ゴシック" panose="020B0400000000000000" pitchFamily="50" charset="-128"/>
                <a:ea typeface="游ゴシック" panose="020B0400000000000000" pitchFamily="50" charset="-128"/>
              </a:rPr>
              <a:t>NTP</a:t>
            </a:r>
            <a:r>
              <a:rPr lang="ja-JP" altLang="en-US" sz="1800" b="1" dirty="0">
                <a:latin typeface="游ゴシック" panose="020B0400000000000000" pitchFamily="50" charset="-128"/>
                <a:ea typeface="游ゴシック" panose="020B0400000000000000" pitchFamily="50" charset="-128"/>
              </a:rPr>
              <a:t>サーバ</a:t>
            </a:r>
            <a:endParaRPr lang="en-US" altLang="ja-JP" sz="1800" b="1" dirty="0">
              <a:latin typeface="游ゴシック" panose="020B0400000000000000" pitchFamily="50" charset="-128"/>
              <a:ea typeface="游ゴシック" panose="020B0400000000000000" pitchFamily="50" charset="-128"/>
            </a:endParaRPr>
          </a:p>
          <a:p>
            <a:pPr lvl="1"/>
            <a:r>
              <a:rPr lang="en-US" altLang="ja-JP" sz="1600" dirty="0"/>
              <a:t>ntp.nict.jp (Stratum 1)</a:t>
            </a:r>
          </a:p>
          <a:p>
            <a:pPr lvl="1"/>
            <a:endParaRPr kumimoji="1" lang="ja-JP" altLang="en-US" sz="1600" dirty="0"/>
          </a:p>
        </p:txBody>
      </p:sp>
      <p:pic>
        <p:nvPicPr>
          <p:cNvPr id="5" name="図 4"/>
          <p:cNvPicPr>
            <a:picLocks noChangeAspect="1"/>
          </p:cNvPicPr>
          <p:nvPr/>
        </p:nvPicPr>
        <p:blipFill>
          <a:blip r:embed="rId2"/>
          <a:stretch>
            <a:fillRect/>
          </a:stretch>
        </p:blipFill>
        <p:spPr>
          <a:xfrm>
            <a:off x="4564506" y="3623138"/>
            <a:ext cx="4052074" cy="2629961"/>
          </a:xfrm>
          <a:prstGeom prst="rect">
            <a:avLst/>
          </a:prstGeom>
        </p:spPr>
      </p:pic>
      <p:sp>
        <p:nvSpPr>
          <p:cNvPr id="69" name="テキスト ボックス 68"/>
          <p:cNvSpPr txBox="1"/>
          <p:nvPr/>
        </p:nvSpPr>
        <p:spPr>
          <a:xfrm>
            <a:off x="9313314" y="3096624"/>
            <a:ext cx="662169" cy="338554"/>
          </a:xfrm>
          <a:prstGeom prst="rect">
            <a:avLst/>
          </a:prstGeom>
          <a:noFill/>
        </p:spPr>
        <p:txBody>
          <a:bodyPr wrap="none" rtlCol="0">
            <a:spAutoFit/>
          </a:bodyPr>
          <a:lstStyle/>
          <a:p>
            <a:r>
              <a:rPr kumimoji="1" lang="en-US" altLang="ja-JP" sz="1600" dirty="0" smtClean="0"/>
              <a:t>HPLC</a:t>
            </a:r>
            <a:endParaRPr kumimoji="1" lang="ja-JP" altLang="en-US" sz="1600" dirty="0"/>
          </a:p>
        </p:txBody>
      </p:sp>
      <p:sp>
        <p:nvSpPr>
          <p:cNvPr id="7" name="テキスト ボックス 6"/>
          <p:cNvSpPr txBox="1"/>
          <p:nvPr/>
        </p:nvSpPr>
        <p:spPr>
          <a:xfrm>
            <a:off x="5574881" y="6470562"/>
            <a:ext cx="2031325" cy="338554"/>
          </a:xfrm>
          <a:prstGeom prst="rect">
            <a:avLst/>
          </a:prstGeom>
          <a:noFill/>
        </p:spPr>
        <p:txBody>
          <a:bodyPr wrap="none" rtlCol="0">
            <a:spAutoFit/>
          </a:bodyPr>
          <a:lstStyle/>
          <a:p>
            <a:r>
              <a:rPr kumimoji="1" lang="ja-JP" altLang="en-US" sz="1600" dirty="0" smtClean="0"/>
              <a:t>実験システム構成図</a:t>
            </a:r>
            <a:endParaRPr kumimoji="1" lang="ja-JP" altLang="en-US" sz="1600" dirty="0"/>
          </a:p>
        </p:txBody>
      </p:sp>
      <p:grpSp>
        <p:nvGrpSpPr>
          <p:cNvPr id="9" name="グループ化 8"/>
          <p:cNvGrpSpPr/>
          <p:nvPr/>
        </p:nvGrpSpPr>
        <p:grpSpPr>
          <a:xfrm>
            <a:off x="391345" y="5048987"/>
            <a:ext cx="3744719" cy="1392072"/>
            <a:chOff x="420387" y="5048987"/>
            <a:chExt cx="3572876" cy="1392072"/>
          </a:xfrm>
        </p:grpSpPr>
        <p:sp>
          <p:nvSpPr>
            <p:cNvPr id="70" name="角丸四角形 69"/>
            <p:cNvSpPr/>
            <p:nvPr/>
          </p:nvSpPr>
          <p:spPr>
            <a:xfrm>
              <a:off x="420387" y="5048987"/>
              <a:ext cx="3572876" cy="1392072"/>
            </a:xfrm>
            <a:prstGeom prst="round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t"/>
            <a:lstStyle/>
            <a:p>
              <a:pPr>
                <a:lnSpc>
                  <a:spcPct val="150000"/>
                </a:lnSpc>
              </a:pPr>
              <a:r>
                <a:rPr kumimoji="1" lang="ja-JP" altLang="en-US" sz="1600" b="1" dirty="0" smtClean="0">
                  <a:latin typeface="游ゴシック" panose="020B0400000000000000" pitchFamily="50" charset="-128"/>
                  <a:ea typeface="游ゴシック" panose="020B0400000000000000" pitchFamily="50" charset="-128"/>
                </a:rPr>
                <a:t>実験条件</a:t>
              </a:r>
              <a:endParaRPr lang="en-US" altLang="ja-JP" sz="1600" b="1" dirty="0">
                <a:latin typeface="游ゴシック" panose="020B0400000000000000" pitchFamily="50" charset="-128"/>
                <a:ea typeface="游ゴシック" panose="020B0400000000000000" pitchFamily="50" charset="-128"/>
              </a:endParaRPr>
            </a:p>
            <a:p>
              <a:pPr>
                <a:lnSpc>
                  <a:spcPct val="150000"/>
                </a:lnSpc>
              </a:pPr>
              <a:r>
                <a:rPr kumimoji="1" lang="ja-JP" altLang="en-US" sz="1600" b="1" dirty="0" smtClean="0">
                  <a:latin typeface="游ゴシック" panose="020B0400000000000000" pitchFamily="50" charset="-128"/>
                  <a:ea typeface="游ゴシック" panose="020B0400000000000000" pitchFamily="50" charset="-128"/>
                </a:rPr>
                <a:t>計測間隔</a:t>
              </a:r>
              <a:r>
                <a:rPr kumimoji="1" lang="en-US" altLang="ja-JP" sz="1600" b="1" dirty="0" smtClean="0">
                  <a:latin typeface="游ゴシック" panose="020B0400000000000000" pitchFamily="50" charset="-128"/>
                  <a:ea typeface="游ゴシック" panose="020B0400000000000000" pitchFamily="50" charset="-128"/>
                </a:rPr>
                <a:t>: </a:t>
              </a:r>
              <a:r>
                <a:rPr kumimoji="1" lang="en-US" altLang="ja-JP" sz="1600" dirty="0" smtClean="0"/>
                <a:t>10</a:t>
              </a:r>
              <a:r>
                <a:rPr kumimoji="1" lang="ja-JP" altLang="en-US" sz="1600" dirty="0" smtClean="0"/>
                <a:t>分</a:t>
              </a:r>
              <a:endParaRPr kumimoji="1" lang="en-US" altLang="ja-JP" sz="1600" dirty="0" smtClean="0"/>
            </a:p>
            <a:p>
              <a:pPr>
                <a:lnSpc>
                  <a:spcPct val="150000"/>
                </a:lnSpc>
              </a:pPr>
              <a:r>
                <a:rPr lang="ja-JP" altLang="en-US" sz="1600" b="1" dirty="0" smtClean="0">
                  <a:latin typeface="游ゴシック" panose="020B0400000000000000" pitchFamily="50" charset="-128"/>
                  <a:ea typeface="游ゴシック" panose="020B0400000000000000" pitchFamily="50" charset="-128"/>
                </a:rPr>
                <a:t>計測期間</a:t>
              </a:r>
              <a:r>
                <a:rPr lang="en-US" altLang="ja-JP" sz="1600" b="1" dirty="0" smtClean="0">
                  <a:latin typeface="游ゴシック" panose="020B0400000000000000" pitchFamily="50" charset="-128"/>
                  <a:ea typeface="游ゴシック" panose="020B0400000000000000" pitchFamily="50" charset="-128"/>
                </a:rPr>
                <a:t>: </a:t>
              </a:r>
              <a:r>
                <a:rPr lang="en-US" altLang="ja-JP" sz="1600" dirty="0" smtClean="0"/>
                <a:t>2018/10/19 – 2018/12/11</a:t>
              </a:r>
              <a:endParaRPr kumimoji="1" lang="ja-JP" altLang="en-US" sz="1600" dirty="0"/>
            </a:p>
          </p:txBody>
        </p:sp>
        <p:cxnSp>
          <p:nvCxnSpPr>
            <p:cNvPr id="8" name="直線コネクタ 7"/>
            <p:cNvCxnSpPr/>
            <p:nvPr/>
          </p:nvCxnSpPr>
          <p:spPr>
            <a:xfrm>
              <a:off x="512064" y="5522976"/>
              <a:ext cx="2255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274356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 </a:t>
            </a:r>
            <a:r>
              <a:rPr kumimoji="1" lang="en-US" altLang="ja-JP" dirty="0" smtClean="0"/>
              <a:t>:  </a:t>
            </a:r>
            <a:r>
              <a:rPr kumimoji="1" lang="ja-JP" altLang="en-US" dirty="0" smtClean="0">
                <a:latin typeface="游ゴシック Light" panose="020B0300000000000000" pitchFamily="50" charset="-128"/>
                <a:ea typeface="游ゴシック Light" panose="020B0300000000000000" pitchFamily="50" charset="-128"/>
              </a:rPr>
              <a:t>時刻ドリフトの推移</a:t>
            </a:r>
            <a:endParaRPr kumimoji="1" lang="ja-JP" altLang="en-US" dirty="0">
              <a:latin typeface="游ゴシック Light" panose="020B0300000000000000" pitchFamily="50" charset="-128"/>
              <a:ea typeface="游ゴシック Light" panose="020B0300000000000000" pitchFamily="50" charset="-128"/>
            </a:endParaRPr>
          </a:p>
        </p:txBody>
      </p:sp>
      <p:pic>
        <p:nvPicPr>
          <p:cNvPr id="6" name="コンテンツ プレースホルダー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5496" y="1497013"/>
            <a:ext cx="6233007" cy="4679950"/>
          </a:xfrm>
        </p:spPr>
      </p:pic>
      <p:sp>
        <p:nvSpPr>
          <p:cNvPr id="4" name="テキスト ボックス 3"/>
          <p:cNvSpPr txBox="1"/>
          <p:nvPr/>
        </p:nvSpPr>
        <p:spPr>
          <a:xfrm>
            <a:off x="1884406" y="6233791"/>
            <a:ext cx="5375189" cy="400110"/>
          </a:xfrm>
          <a:prstGeom prst="rect">
            <a:avLst/>
          </a:prstGeom>
          <a:noFill/>
        </p:spPr>
        <p:txBody>
          <a:bodyPr wrap="none" rtlCol="0">
            <a:spAutoFit/>
          </a:bodyPr>
          <a:lstStyle/>
          <a:p>
            <a:r>
              <a:rPr kumimoji="1" lang="en-US" altLang="ja-JP" sz="2000" dirty="0" smtClean="0">
                <a:solidFill>
                  <a:srgbClr val="FF6199"/>
                </a:solidFill>
              </a:rPr>
              <a:t>PC</a:t>
            </a:r>
            <a:r>
              <a:rPr kumimoji="1" lang="ja-JP" altLang="en-US" sz="2000" dirty="0" smtClean="0">
                <a:solidFill>
                  <a:srgbClr val="FF6199"/>
                </a:solidFill>
              </a:rPr>
              <a:t>と</a:t>
            </a:r>
            <a:r>
              <a:rPr kumimoji="1" lang="en-US" altLang="ja-JP" sz="2000" dirty="0" smtClean="0">
                <a:solidFill>
                  <a:srgbClr val="FF6199"/>
                </a:solidFill>
              </a:rPr>
              <a:t>Raspberry Pi</a:t>
            </a:r>
            <a:r>
              <a:rPr kumimoji="1" lang="ja-JP" altLang="en-US" sz="2000" dirty="0" smtClean="0">
                <a:solidFill>
                  <a:srgbClr val="FF6199"/>
                </a:solidFill>
              </a:rPr>
              <a:t>でドリフトの傾向が異なる</a:t>
            </a:r>
            <a:endParaRPr kumimoji="1" lang="ja-JP" altLang="en-US" sz="2000" dirty="0">
              <a:solidFill>
                <a:srgbClr val="FF6199"/>
              </a:solidFill>
            </a:endParaRPr>
          </a:p>
        </p:txBody>
      </p:sp>
      <p:sp>
        <p:nvSpPr>
          <p:cNvPr id="5" name="テキスト ボックス 4"/>
          <p:cNvSpPr txBox="1"/>
          <p:nvPr/>
        </p:nvSpPr>
        <p:spPr>
          <a:xfrm>
            <a:off x="2684304" y="1004017"/>
            <a:ext cx="3775393" cy="400110"/>
          </a:xfrm>
          <a:prstGeom prst="rect">
            <a:avLst/>
          </a:prstGeom>
          <a:solidFill>
            <a:schemeClr val="tx1">
              <a:lumMod val="50000"/>
              <a:lumOff val="50000"/>
            </a:schemeClr>
          </a:solidFill>
        </p:spPr>
        <p:txBody>
          <a:bodyPr wrap="none" rtlCol="0">
            <a:spAutoFit/>
          </a:bodyPr>
          <a:lstStyle/>
          <a:p>
            <a:r>
              <a:rPr kumimoji="1" lang="ja-JP" altLang="en-US" sz="2000" dirty="0" smtClean="0">
                <a:solidFill>
                  <a:schemeClr val="bg1"/>
                </a:solidFill>
              </a:rPr>
              <a:t>時刻ドリフト量の積算値の推移</a:t>
            </a:r>
            <a:endParaRPr kumimoji="1" lang="ja-JP" altLang="en-US" sz="2000" dirty="0">
              <a:solidFill>
                <a:schemeClr val="bg1"/>
              </a:solidFill>
            </a:endParaRPr>
          </a:p>
        </p:txBody>
      </p:sp>
      <p:sp>
        <p:nvSpPr>
          <p:cNvPr id="7" name="テキスト ボックス 6"/>
          <p:cNvSpPr txBox="1"/>
          <p:nvPr/>
        </p:nvSpPr>
        <p:spPr>
          <a:xfrm>
            <a:off x="7536240" y="3847205"/>
            <a:ext cx="1569660" cy="923330"/>
          </a:xfrm>
          <a:prstGeom prst="rect">
            <a:avLst/>
          </a:prstGeom>
          <a:noFill/>
        </p:spPr>
        <p:txBody>
          <a:bodyPr wrap="none" rtlCol="0">
            <a:spAutoFit/>
          </a:bodyPr>
          <a:lstStyle/>
          <a:p>
            <a:r>
              <a:rPr kumimoji="1" lang="en-US" altLang="ja-JP" dirty="0" err="1" smtClean="0">
                <a:solidFill>
                  <a:srgbClr val="FF6199"/>
                </a:solidFill>
              </a:rPr>
              <a:t>Raspi</a:t>
            </a:r>
            <a:r>
              <a:rPr kumimoji="1" lang="en-US" altLang="ja-JP" dirty="0" smtClean="0">
                <a:solidFill>
                  <a:srgbClr val="FF6199"/>
                </a:solidFill>
              </a:rPr>
              <a:t> A, C</a:t>
            </a:r>
            <a:r>
              <a:rPr kumimoji="1" lang="ja-JP" altLang="en-US" dirty="0" smtClean="0">
                <a:solidFill>
                  <a:srgbClr val="FF6199"/>
                </a:solidFill>
              </a:rPr>
              <a:t>は</a:t>
            </a:r>
            <a:endParaRPr kumimoji="1" lang="en-US" altLang="ja-JP" dirty="0" smtClean="0">
              <a:solidFill>
                <a:srgbClr val="FF6199"/>
              </a:solidFill>
            </a:endParaRPr>
          </a:p>
          <a:p>
            <a:r>
              <a:rPr kumimoji="1" lang="ja-JP" altLang="en-US" dirty="0" smtClean="0">
                <a:solidFill>
                  <a:srgbClr val="FF6199"/>
                </a:solidFill>
              </a:rPr>
              <a:t>ドリフト量の</a:t>
            </a:r>
            <a:endParaRPr kumimoji="1" lang="en-US" altLang="ja-JP" dirty="0" smtClean="0">
              <a:solidFill>
                <a:srgbClr val="FF6199"/>
              </a:solidFill>
            </a:endParaRPr>
          </a:p>
          <a:p>
            <a:r>
              <a:rPr kumimoji="1" lang="ja-JP" altLang="en-US" dirty="0" smtClean="0">
                <a:solidFill>
                  <a:srgbClr val="FF6199"/>
                </a:solidFill>
              </a:rPr>
              <a:t>推移が類似</a:t>
            </a:r>
            <a:endParaRPr kumimoji="1" lang="ja-JP" altLang="en-US" dirty="0">
              <a:solidFill>
                <a:srgbClr val="FF6199"/>
              </a:solidFill>
            </a:endParaRPr>
          </a:p>
        </p:txBody>
      </p:sp>
      <p:cxnSp>
        <p:nvCxnSpPr>
          <p:cNvPr id="8" name="直線矢印コネクタ 7"/>
          <p:cNvCxnSpPr>
            <a:stCxn id="7" idx="1"/>
          </p:cNvCxnSpPr>
          <p:nvPr/>
        </p:nvCxnSpPr>
        <p:spPr>
          <a:xfrm flipH="1">
            <a:off x="6696635" y="4308870"/>
            <a:ext cx="839605" cy="461665"/>
          </a:xfrm>
          <a:prstGeom prst="straightConnector1">
            <a:avLst/>
          </a:prstGeom>
          <a:ln w="57150">
            <a:solidFill>
              <a:srgbClr val="FF619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6384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lang="ja-JP" altLang="en-US" dirty="0"/>
              <a:t>結果 </a:t>
            </a:r>
            <a:r>
              <a:rPr lang="en-US" altLang="ja-JP" dirty="0"/>
              <a:t>:  </a:t>
            </a:r>
            <a:r>
              <a:rPr lang="ja-JP" altLang="en-US" dirty="0" smtClean="0">
                <a:latin typeface="游ゴシック Light" panose="020B0300000000000000" pitchFamily="50" charset="-128"/>
                <a:ea typeface="游ゴシック Light" panose="020B0300000000000000" pitchFamily="50" charset="-128"/>
              </a:rPr>
              <a:t>計測ごとの</a:t>
            </a:r>
            <a:r>
              <a:rPr lang="ja-JP" altLang="en-US" dirty="0">
                <a:latin typeface="游ゴシック Light" panose="020B0300000000000000" pitchFamily="50" charset="-128"/>
                <a:ea typeface="游ゴシック Light" panose="020B0300000000000000" pitchFamily="50" charset="-128"/>
              </a:rPr>
              <a:t>時刻ドリフト量</a:t>
            </a:r>
            <a:endParaRPr kumimoji="1" lang="ja-JP" altLang="en-US" dirty="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5496" y="1395413"/>
            <a:ext cx="6233007" cy="4679950"/>
          </a:xfrm>
        </p:spPr>
      </p:pic>
      <p:sp>
        <p:nvSpPr>
          <p:cNvPr id="3" name="テキスト ボックス 2"/>
          <p:cNvSpPr txBox="1"/>
          <p:nvPr/>
        </p:nvSpPr>
        <p:spPr>
          <a:xfrm>
            <a:off x="7536240" y="3560119"/>
            <a:ext cx="1569660" cy="923330"/>
          </a:xfrm>
          <a:prstGeom prst="rect">
            <a:avLst/>
          </a:prstGeom>
          <a:noFill/>
        </p:spPr>
        <p:txBody>
          <a:bodyPr wrap="none" rtlCol="0">
            <a:spAutoFit/>
          </a:bodyPr>
          <a:lstStyle/>
          <a:p>
            <a:r>
              <a:rPr kumimoji="1" lang="en-US" altLang="ja-JP" dirty="0" err="1" smtClean="0">
                <a:solidFill>
                  <a:srgbClr val="FF6199"/>
                </a:solidFill>
              </a:rPr>
              <a:t>Raspi</a:t>
            </a:r>
            <a:r>
              <a:rPr kumimoji="1" lang="en-US" altLang="ja-JP" dirty="0" smtClean="0">
                <a:solidFill>
                  <a:srgbClr val="FF6199"/>
                </a:solidFill>
              </a:rPr>
              <a:t> A, C</a:t>
            </a:r>
            <a:r>
              <a:rPr kumimoji="1" lang="ja-JP" altLang="en-US" dirty="0" smtClean="0">
                <a:solidFill>
                  <a:srgbClr val="FF6199"/>
                </a:solidFill>
              </a:rPr>
              <a:t>は</a:t>
            </a:r>
            <a:endParaRPr kumimoji="1" lang="en-US" altLang="ja-JP" dirty="0" smtClean="0">
              <a:solidFill>
                <a:srgbClr val="FF6199"/>
              </a:solidFill>
            </a:endParaRPr>
          </a:p>
          <a:p>
            <a:r>
              <a:rPr kumimoji="1" lang="ja-JP" altLang="en-US" dirty="0" smtClean="0">
                <a:solidFill>
                  <a:srgbClr val="FF6199"/>
                </a:solidFill>
              </a:rPr>
              <a:t>ドリフト量の</a:t>
            </a:r>
            <a:endParaRPr kumimoji="1" lang="en-US" altLang="ja-JP" dirty="0" smtClean="0">
              <a:solidFill>
                <a:srgbClr val="FF6199"/>
              </a:solidFill>
            </a:endParaRPr>
          </a:p>
          <a:p>
            <a:r>
              <a:rPr kumimoji="1" lang="ja-JP" altLang="en-US" dirty="0" smtClean="0">
                <a:solidFill>
                  <a:srgbClr val="FF6199"/>
                </a:solidFill>
              </a:rPr>
              <a:t>推移が類似</a:t>
            </a:r>
            <a:endParaRPr kumimoji="1" lang="ja-JP" altLang="en-US" dirty="0">
              <a:solidFill>
                <a:srgbClr val="FF6199"/>
              </a:solidFill>
            </a:endParaRPr>
          </a:p>
        </p:txBody>
      </p:sp>
      <p:sp>
        <p:nvSpPr>
          <p:cNvPr id="6" name="テキスト ボックス 5"/>
          <p:cNvSpPr txBox="1"/>
          <p:nvPr/>
        </p:nvSpPr>
        <p:spPr>
          <a:xfrm>
            <a:off x="1017181" y="6233791"/>
            <a:ext cx="7109639" cy="400110"/>
          </a:xfrm>
          <a:prstGeom prst="rect">
            <a:avLst/>
          </a:prstGeom>
          <a:noFill/>
        </p:spPr>
        <p:txBody>
          <a:bodyPr wrap="none" rtlCol="0">
            <a:spAutoFit/>
          </a:bodyPr>
          <a:lstStyle/>
          <a:p>
            <a:r>
              <a:rPr kumimoji="1" lang="ja-JP" altLang="en-US" sz="2000" dirty="0" smtClean="0">
                <a:solidFill>
                  <a:srgbClr val="FF6199"/>
                </a:solidFill>
              </a:rPr>
              <a:t>時刻ドリフト量は一定ではなく，同時刻に外れ値がみられる</a:t>
            </a:r>
            <a:endParaRPr kumimoji="1" lang="ja-JP" altLang="en-US" sz="2000" dirty="0">
              <a:solidFill>
                <a:srgbClr val="FF6199"/>
              </a:solidFill>
            </a:endParaRPr>
          </a:p>
        </p:txBody>
      </p:sp>
      <p:sp>
        <p:nvSpPr>
          <p:cNvPr id="7" name="テキスト ボックス 6"/>
          <p:cNvSpPr txBox="1"/>
          <p:nvPr/>
        </p:nvSpPr>
        <p:spPr>
          <a:xfrm>
            <a:off x="2556064" y="1004017"/>
            <a:ext cx="4031873" cy="400110"/>
          </a:xfrm>
          <a:prstGeom prst="rect">
            <a:avLst/>
          </a:prstGeom>
          <a:solidFill>
            <a:schemeClr val="tx1">
              <a:lumMod val="50000"/>
              <a:lumOff val="50000"/>
            </a:schemeClr>
          </a:solidFill>
        </p:spPr>
        <p:txBody>
          <a:bodyPr wrap="none" rtlCol="0">
            <a:spAutoFit/>
          </a:bodyPr>
          <a:lstStyle/>
          <a:p>
            <a:r>
              <a:rPr kumimoji="1" lang="ja-JP" altLang="en-US" sz="2000" dirty="0" smtClean="0">
                <a:solidFill>
                  <a:schemeClr val="bg1"/>
                </a:solidFill>
              </a:rPr>
              <a:t>計測ごとの時刻ドリフト量の推移</a:t>
            </a:r>
            <a:endParaRPr kumimoji="1" lang="ja-JP" altLang="en-US" sz="2000" dirty="0">
              <a:solidFill>
                <a:schemeClr val="bg1"/>
              </a:solidFill>
            </a:endParaRPr>
          </a:p>
        </p:txBody>
      </p:sp>
      <p:cxnSp>
        <p:nvCxnSpPr>
          <p:cNvPr id="9" name="直線矢印コネクタ 8"/>
          <p:cNvCxnSpPr>
            <a:stCxn id="3" idx="1"/>
          </p:cNvCxnSpPr>
          <p:nvPr/>
        </p:nvCxnSpPr>
        <p:spPr>
          <a:xfrm flipH="1" flipV="1">
            <a:off x="6946900" y="3937000"/>
            <a:ext cx="589340" cy="84784"/>
          </a:xfrm>
          <a:prstGeom prst="straightConnector1">
            <a:avLst/>
          </a:prstGeom>
          <a:ln w="57150">
            <a:solidFill>
              <a:srgbClr val="FF619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844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lang="ja-JP" altLang="en-US" dirty="0"/>
              <a:t>結果 </a:t>
            </a:r>
            <a:r>
              <a:rPr lang="en-US" altLang="ja-JP" dirty="0"/>
              <a:t>:  </a:t>
            </a:r>
            <a:r>
              <a:rPr lang="ja-JP" altLang="en-US" dirty="0" smtClean="0">
                <a:latin typeface="游ゴシック Light" panose="020B0300000000000000" pitchFamily="50" charset="-128"/>
                <a:ea typeface="游ゴシック Light" panose="020B0300000000000000" pitchFamily="50" charset="-128"/>
              </a:rPr>
              <a:t>計測ごとの</a:t>
            </a:r>
            <a:r>
              <a:rPr lang="ja-JP" altLang="en-US" dirty="0">
                <a:latin typeface="游ゴシック Light" panose="020B0300000000000000" pitchFamily="50" charset="-128"/>
                <a:ea typeface="游ゴシック Light" panose="020B0300000000000000" pitchFamily="50" charset="-128"/>
              </a:rPr>
              <a:t>時刻ドリフト量</a:t>
            </a:r>
            <a:endParaRPr kumimoji="1" lang="ja-JP" altLang="en-US" dirty="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5496" y="1497013"/>
            <a:ext cx="6233007" cy="4679949"/>
          </a:xfrm>
        </p:spPr>
      </p:pic>
      <p:sp>
        <p:nvSpPr>
          <p:cNvPr id="5" name="テキスト ボックス 4"/>
          <p:cNvSpPr txBox="1"/>
          <p:nvPr/>
        </p:nvSpPr>
        <p:spPr>
          <a:xfrm>
            <a:off x="5578997" y="775504"/>
            <a:ext cx="1106457" cy="369332"/>
          </a:xfrm>
          <a:prstGeom prst="rect">
            <a:avLst/>
          </a:prstGeom>
          <a:noFill/>
        </p:spPr>
        <p:txBody>
          <a:bodyPr wrap="none" rtlCol="0">
            <a:spAutoFit/>
          </a:bodyPr>
          <a:lstStyle/>
          <a:p>
            <a:r>
              <a:rPr kumimoji="1" lang="en-US" altLang="ja-JP" dirty="0" err="1" smtClean="0"/>
              <a:t>Raspi</a:t>
            </a:r>
            <a:r>
              <a:rPr kumimoji="1" lang="en-US" altLang="ja-JP" dirty="0" smtClean="0"/>
              <a:t> A, C</a:t>
            </a:r>
            <a:endParaRPr kumimoji="1" lang="ja-JP" altLang="en-US" dirty="0"/>
          </a:p>
        </p:txBody>
      </p:sp>
    </p:spTree>
    <p:extLst>
      <p:ext uri="{BB962C8B-B14F-4D97-AF65-F5344CB8AC3E}">
        <p14:creationId xmlns:p14="http://schemas.microsoft.com/office/powerpoint/2010/main" val="39931613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実験結果 </a:t>
            </a:r>
            <a:r>
              <a:rPr kumimoji="1" lang="en-US" altLang="ja-JP" dirty="0" smtClean="0"/>
              <a:t>:  </a:t>
            </a:r>
            <a:r>
              <a:rPr kumimoji="1" lang="ja-JP" altLang="en-US" dirty="0" smtClean="0">
                <a:latin typeface="游ゴシック Light" panose="020B0300000000000000" pitchFamily="50" charset="-128"/>
                <a:ea typeface="游ゴシック Light" panose="020B0300000000000000" pitchFamily="50" charset="-128"/>
              </a:rPr>
              <a:t>計測ごとの時刻ドリフト量</a:t>
            </a:r>
            <a:endParaRPr kumimoji="1" lang="ja-JP" altLang="en-US" dirty="0">
              <a:latin typeface="游ゴシック Light" panose="020B0300000000000000" pitchFamily="50" charset="-128"/>
              <a:ea typeface="游ゴシック Light" panose="020B0300000000000000" pitchFamily="50" charset="-128"/>
            </a:endParaRPr>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5496" y="1497013"/>
            <a:ext cx="6233007" cy="4679950"/>
          </a:xfrm>
        </p:spPr>
      </p:pic>
      <p:sp>
        <p:nvSpPr>
          <p:cNvPr id="5" name="テキスト ボックス 4"/>
          <p:cNvSpPr txBox="1"/>
          <p:nvPr/>
        </p:nvSpPr>
        <p:spPr>
          <a:xfrm>
            <a:off x="2299583" y="1004017"/>
            <a:ext cx="4544834" cy="400110"/>
          </a:xfrm>
          <a:prstGeom prst="rect">
            <a:avLst/>
          </a:prstGeom>
          <a:solidFill>
            <a:schemeClr val="tx1">
              <a:lumMod val="50000"/>
              <a:lumOff val="50000"/>
            </a:schemeClr>
          </a:solidFill>
        </p:spPr>
        <p:txBody>
          <a:bodyPr wrap="none" rtlCol="0">
            <a:spAutoFit/>
          </a:bodyPr>
          <a:lstStyle/>
          <a:p>
            <a:r>
              <a:rPr kumimoji="1" lang="ja-JP" altLang="en-US" sz="2000" dirty="0" smtClean="0">
                <a:solidFill>
                  <a:schemeClr val="bg1"/>
                </a:solidFill>
              </a:rPr>
              <a:t>計測</a:t>
            </a:r>
            <a:r>
              <a:rPr lang="ja-JP" altLang="en-US" sz="2000" dirty="0" smtClean="0">
                <a:solidFill>
                  <a:schemeClr val="bg1"/>
                </a:solidFill>
              </a:rPr>
              <a:t>ご</a:t>
            </a:r>
            <a:r>
              <a:rPr lang="ja-JP" altLang="en-US" sz="2000" dirty="0">
                <a:solidFill>
                  <a:schemeClr val="bg1"/>
                </a:solidFill>
              </a:rPr>
              <a:t>と</a:t>
            </a:r>
            <a:r>
              <a:rPr kumimoji="1" lang="ja-JP" altLang="en-US" sz="2000" dirty="0" smtClean="0">
                <a:solidFill>
                  <a:schemeClr val="bg1"/>
                </a:solidFill>
              </a:rPr>
              <a:t>の時刻ドリフト量の箱</a:t>
            </a:r>
            <a:r>
              <a:rPr kumimoji="1" lang="ja-JP" altLang="en-US" sz="2000" dirty="0" err="1" smtClean="0">
                <a:solidFill>
                  <a:schemeClr val="bg1"/>
                </a:solidFill>
              </a:rPr>
              <a:t>ひげ</a:t>
            </a:r>
            <a:r>
              <a:rPr kumimoji="1" lang="ja-JP" altLang="en-US" sz="2000" dirty="0" smtClean="0">
                <a:solidFill>
                  <a:schemeClr val="bg1"/>
                </a:solidFill>
              </a:rPr>
              <a:t>図</a:t>
            </a:r>
            <a:endParaRPr kumimoji="1" lang="ja-JP" altLang="en-US" sz="2000" dirty="0">
              <a:solidFill>
                <a:schemeClr val="bg1"/>
              </a:solidFill>
            </a:endParaRPr>
          </a:p>
        </p:txBody>
      </p:sp>
      <p:sp>
        <p:nvSpPr>
          <p:cNvPr id="3" name="テキスト ボックス 2"/>
          <p:cNvSpPr txBox="1"/>
          <p:nvPr/>
        </p:nvSpPr>
        <p:spPr>
          <a:xfrm>
            <a:off x="1958945" y="6373491"/>
            <a:ext cx="5226111" cy="400110"/>
          </a:xfrm>
          <a:prstGeom prst="rect">
            <a:avLst/>
          </a:prstGeom>
          <a:noFill/>
        </p:spPr>
        <p:txBody>
          <a:bodyPr wrap="none" rtlCol="0">
            <a:spAutoFit/>
          </a:bodyPr>
          <a:lstStyle/>
          <a:p>
            <a:r>
              <a:rPr kumimoji="1" lang="en-US" altLang="ja-JP" sz="2000" dirty="0" smtClean="0">
                <a:solidFill>
                  <a:srgbClr val="FF6199"/>
                </a:solidFill>
              </a:rPr>
              <a:t>50%</a:t>
            </a:r>
            <a:r>
              <a:rPr kumimoji="1" lang="ja-JP" altLang="en-US" sz="2000" dirty="0" smtClean="0">
                <a:solidFill>
                  <a:srgbClr val="FF6199"/>
                </a:solidFill>
              </a:rPr>
              <a:t>のデータを含む箱の大きさは</a:t>
            </a:r>
            <a:r>
              <a:rPr kumimoji="1" lang="en-US" altLang="ja-JP" sz="2000" dirty="0" smtClean="0">
                <a:solidFill>
                  <a:srgbClr val="FF6199"/>
                </a:solidFill>
              </a:rPr>
              <a:t>0.5ms</a:t>
            </a:r>
            <a:r>
              <a:rPr kumimoji="1" lang="ja-JP" altLang="en-US" sz="2000" dirty="0" smtClean="0">
                <a:solidFill>
                  <a:srgbClr val="FF6199"/>
                </a:solidFill>
              </a:rPr>
              <a:t>以内</a:t>
            </a:r>
            <a:endParaRPr kumimoji="1" lang="ja-JP" altLang="en-US" sz="2000" dirty="0">
              <a:solidFill>
                <a:srgbClr val="FF6199"/>
              </a:solidFill>
            </a:endParaRPr>
          </a:p>
        </p:txBody>
      </p:sp>
    </p:spTree>
    <p:extLst>
      <p:ext uri="{BB962C8B-B14F-4D97-AF65-F5344CB8AC3E}">
        <p14:creationId xmlns:p14="http://schemas.microsoft.com/office/powerpoint/2010/main" val="9992628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時刻ドリフトの計測結果には同一時間に外れ値が記録されている</a:t>
            </a:r>
            <a:endParaRPr kumimoji="1" lang="en-US" altLang="ja-JP" dirty="0" smtClean="0"/>
          </a:p>
          <a:p>
            <a:pPr lvl="1"/>
            <a:r>
              <a:rPr lang="ja-JP" altLang="en-US" dirty="0"/>
              <a:t>各機器</a:t>
            </a:r>
            <a:r>
              <a:rPr lang="ja-JP" altLang="en-US" dirty="0" smtClean="0"/>
              <a:t>に固有のものではなく，基準サーバの記録処理や</a:t>
            </a:r>
            <a:r>
              <a:rPr lang="en-US" altLang="ja-JP" dirty="0" smtClean="0"/>
              <a:t/>
            </a:r>
            <a:br>
              <a:rPr lang="en-US" altLang="ja-JP" dirty="0" smtClean="0"/>
            </a:br>
            <a:r>
              <a:rPr lang="ja-JP" altLang="en-US" dirty="0" smtClean="0"/>
              <a:t>ネットワーク遅延による可能性</a:t>
            </a:r>
            <a:endParaRPr lang="en-US" altLang="ja-JP" dirty="0" smtClean="0"/>
          </a:p>
          <a:p>
            <a:r>
              <a:rPr kumimoji="1" lang="ja-JP" altLang="en-US" dirty="0" smtClean="0"/>
              <a:t>外れ値を除いた計測結果について考察を行う</a:t>
            </a:r>
            <a:endParaRPr kumimoji="1" lang="ja-JP" altLang="en-US" dirty="0"/>
          </a:p>
        </p:txBody>
      </p:sp>
    </p:spTree>
    <p:extLst>
      <p:ext uri="{BB962C8B-B14F-4D97-AF65-F5344CB8AC3E}">
        <p14:creationId xmlns:p14="http://schemas.microsoft.com/office/powerpoint/2010/main" val="1377742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トライプ矢印 4"/>
          <p:cNvSpPr/>
          <p:nvPr/>
        </p:nvSpPr>
        <p:spPr>
          <a:xfrm rot="20685138" flipH="1">
            <a:off x="6047909" y="5273247"/>
            <a:ext cx="1035735" cy="459172"/>
          </a:xfrm>
          <a:prstGeom prst="stripedRightArrow">
            <a:avLst>
              <a:gd name="adj1" fmla="val 38954"/>
              <a:gd name="adj2" fmla="val 48916"/>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102" name="Picture 6" descr="ç£è¦ã«ã¡ã©ã»é²ç¯ã«ã¡ã©ã®ã¤ã©ã¹ã"/>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3859272" flipH="1">
            <a:off x="6927012" y="5008458"/>
            <a:ext cx="480406" cy="480406"/>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kumimoji="1" lang="ja-JP" altLang="en-US" dirty="0" smtClean="0"/>
              <a:t>研究背景と目的</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200" b="1" dirty="0" smtClean="0">
                <a:latin typeface="游ゴシック" panose="020B0400000000000000" pitchFamily="50" charset="-128"/>
                <a:ea typeface="游ゴシック" panose="020B0400000000000000" pitchFamily="50" charset="-128"/>
              </a:rPr>
              <a:t>研究背景</a:t>
            </a:r>
            <a:r>
              <a:rPr kumimoji="1" lang="en-US" altLang="ja-JP" sz="2200" dirty="0" smtClean="0"/>
              <a:t>	</a:t>
            </a:r>
            <a:r>
              <a:rPr kumimoji="1" lang="en-US" altLang="ja-JP" sz="2200" dirty="0" err="1" smtClean="0"/>
              <a:t>IoT</a:t>
            </a:r>
            <a:r>
              <a:rPr kumimoji="1" lang="en-US" altLang="ja-JP" sz="2200" baseline="30000" dirty="0" smtClean="0"/>
              <a:t>*1</a:t>
            </a:r>
            <a:r>
              <a:rPr kumimoji="1" lang="ja-JP" altLang="en-US" sz="2200" dirty="0" smtClean="0"/>
              <a:t>技術の発展により，膨大なデバイスが</a:t>
            </a:r>
            <a:r>
              <a:rPr kumimoji="1" lang="en-US" altLang="ja-JP" sz="2200" dirty="0" smtClean="0"/>
              <a:t/>
            </a:r>
            <a:br>
              <a:rPr kumimoji="1" lang="en-US" altLang="ja-JP" sz="2200" dirty="0" smtClean="0"/>
            </a:br>
            <a:r>
              <a:rPr kumimoji="1" lang="en-US" altLang="ja-JP" sz="2200" dirty="0" smtClean="0"/>
              <a:t>		</a:t>
            </a:r>
            <a:r>
              <a:rPr kumimoji="1" lang="ja-JP" altLang="en-US" sz="2200" dirty="0" smtClean="0"/>
              <a:t>ネットワークに接続されオープン化が進む</a:t>
            </a:r>
            <a:r>
              <a:rPr lang="ja-JP" altLang="en-US" sz="2200" dirty="0" smtClean="0"/>
              <a:t>．</a:t>
            </a:r>
            <a:r>
              <a:rPr lang="en-US" altLang="ja-JP" sz="2200" dirty="0" smtClean="0"/>
              <a:t>		</a:t>
            </a:r>
            <a:r>
              <a:rPr lang="ja-JP" altLang="en-US" sz="2200" dirty="0" smtClean="0"/>
              <a:t>膨大な</a:t>
            </a:r>
            <a:r>
              <a:rPr lang="ja-JP" altLang="en-US" sz="2200" dirty="0"/>
              <a:t>機器</a:t>
            </a:r>
            <a:r>
              <a:rPr lang="ja-JP" altLang="en-US" sz="2200" dirty="0" smtClean="0"/>
              <a:t>のオープン化は機器管理コストの</a:t>
            </a:r>
            <a:r>
              <a:rPr lang="en-US" altLang="ja-JP" sz="2200" dirty="0" smtClean="0"/>
              <a:t/>
            </a:r>
            <a:br>
              <a:rPr lang="en-US" altLang="ja-JP" sz="2200" dirty="0" smtClean="0"/>
            </a:br>
            <a:r>
              <a:rPr lang="en-US" altLang="ja-JP" sz="2200" dirty="0" smtClean="0"/>
              <a:t>		</a:t>
            </a:r>
            <a:r>
              <a:rPr lang="ja-JP" altLang="en-US" sz="2200" dirty="0" smtClean="0"/>
              <a:t>増大を招き，悪意ある攻撃者による攻撃の</a:t>
            </a:r>
            <a:r>
              <a:rPr lang="en-US" altLang="ja-JP" sz="2200" dirty="0" smtClean="0"/>
              <a:t/>
            </a:r>
            <a:br>
              <a:rPr lang="en-US" altLang="ja-JP" sz="2200" dirty="0" smtClean="0"/>
            </a:br>
            <a:r>
              <a:rPr lang="en-US" altLang="ja-JP" sz="2200" dirty="0" smtClean="0"/>
              <a:t>		</a:t>
            </a:r>
            <a:r>
              <a:rPr lang="ja-JP" altLang="en-US" sz="2200" dirty="0" smtClean="0"/>
              <a:t>リスクを高める．</a:t>
            </a:r>
            <a:endParaRPr kumimoji="1" lang="en-US" altLang="ja-JP" sz="2200" dirty="0" smtClean="0"/>
          </a:p>
          <a:p>
            <a:endParaRPr kumimoji="1" lang="en-US" altLang="ja-JP" sz="2200" dirty="0" smtClean="0"/>
          </a:p>
          <a:p>
            <a:endParaRPr lang="en-US" altLang="ja-JP" sz="2200" dirty="0"/>
          </a:p>
          <a:p>
            <a:endParaRPr kumimoji="1" lang="ja-JP" altLang="en-US" sz="2200" dirty="0"/>
          </a:p>
        </p:txBody>
      </p:sp>
      <p:pic>
        <p:nvPicPr>
          <p:cNvPr id="1026" name="Picture 2" descr="ããã«ã¼ã®ã¤ã©ã¹ã"/>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89398" y="4606510"/>
            <a:ext cx="1012455" cy="1012455"/>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275422" y="5182301"/>
            <a:ext cx="3066865" cy="646331"/>
          </a:xfrm>
          <a:prstGeom prst="rect">
            <a:avLst/>
          </a:prstGeom>
          <a:noFill/>
        </p:spPr>
        <p:txBody>
          <a:bodyPr wrap="none" rtlCol="0">
            <a:spAutoFit/>
          </a:bodyPr>
          <a:lstStyle/>
          <a:p>
            <a:r>
              <a:rPr kumimoji="1" lang="ja-JP" altLang="en-US" dirty="0" smtClean="0">
                <a:solidFill>
                  <a:schemeClr val="accent2"/>
                </a:solidFill>
              </a:rPr>
              <a:t>オープン化された</a:t>
            </a:r>
            <a:r>
              <a:rPr kumimoji="1" lang="en-US" altLang="ja-JP" dirty="0" err="1" smtClean="0">
                <a:solidFill>
                  <a:schemeClr val="accent2"/>
                </a:solidFill>
              </a:rPr>
              <a:t>IoT</a:t>
            </a:r>
            <a:r>
              <a:rPr kumimoji="1" lang="ja-JP" altLang="en-US" dirty="0" smtClean="0">
                <a:solidFill>
                  <a:schemeClr val="accent2"/>
                </a:solidFill>
              </a:rPr>
              <a:t>機器を</a:t>
            </a:r>
            <a:endParaRPr kumimoji="1" lang="en-US" altLang="ja-JP" dirty="0" smtClean="0">
              <a:solidFill>
                <a:schemeClr val="accent2"/>
              </a:solidFill>
            </a:endParaRPr>
          </a:p>
          <a:p>
            <a:r>
              <a:rPr kumimoji="1" lang="ja-JP" altLang="en-US" dirty="0" smtClean="0">
                <a:solidFill>
                  <a:schemeClr val="accent2"/>
                </a:solidFill>
              </a:rPr>
              <a:t>用いるサービス</a:t>
            </a:r>
            <a:endParaRPr kumimoji="1" lang="ja-JP" altLang="en-US" dirty="0">
              <a:solidFill>
                <a:schemeClr val="accent2"/>
              </a:solidFill>
            </a:endParaRPr>
          </a:p>
        </p:txBody>
      </p:sp>
      <p:pic>
        <p:nvPicPr>
          <p:cNvPr id="4098" name="Picture 2" descr="ã¢ãã®ã¤ã³ã¿ã¼ãããã®ã¤ã©ã¹ã"/>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7299" y="3848243"/>
            <a:ext cx="2470412" cy="221101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ç£è¦ã«ã¡ã©ã»é²ç¯ã«ã¡ã©ã®ã¤ã©ã¹ã"/>
          <p:cNvPicPr>
            <a:picLocks noChangeAspect="1" noChangeArrowheads="1"/>
          </p:cNvPicPr>
          <p:nvPr/>
        </p:nvPicPr>
        <p:blipFill>
          <a:blip r:embed="rId3" cstate="print">
            <a:biLevel thresh="75000"/>
            <a:extLst>
              <a:ext uri="{28A0092B-C50C-407E-A947-70E740481C1C}">
                <a14:useLocalDpi xmlns:a14="http://schemas.microsoft.com/office/drawing/2010/main" val="0"/>
              </a:ext>
            </a:extLst>
          </a:blip>
          <a:srcRect/>
          <a:stretch>
            <a:fillRect/>
          </a:stretch>
        </p:blipFill>
        <p:spPr bwMode="auto">
          <a:xfrm rot="20972082" flipH="1">
            <a:off x="5440785" y="5451406"/>
            <a:ext cx="480406" cy="480406"/>
          </a:xfrm>
          <a:prstGeom prst="rect">
            <a:avLst/>
          </a:prstGeom>
          <a:noFill/>
          <a:extLst>
            <a:ext uri="{909E8E84-426E-40DD-AFC4-6F175D3DCCD1}">
              <a14:hiddenFill xmlns:a14="http://schemas.microsoft.com/office/drawing/2010/main">
                <a:solidFill>
                  <a:srgbClr val="FFFFFF"/>
                </a:solidFill>
              </a14:hiddenFill>
            </a:ext>
          </a:extLst>
        </p:spPr>
      </p:pic>
      <p:sp>
        <p:nvSpPr>
          <p:cNvPr id="11" name="ストライプ矢印 10"/>
          <p:cNvSpPr/>
          <p:nvPr/>
        </p:nvSpPr>
        <p:spPr>
          <a:xfrm rot="536353">
            <a:off x="2775480" y="4291668"/>
            <a:ext cx="860622" cy="455434"/>
          </a:xfrm>
          <a:prstGeom prst="stripedRightArrow">
            <a:avLst>
              <a:gd name="adj1" fmla="val 38954"/>
              <a:gd name="adj2" fmla="val 4891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flipH="1">
            <a:off x="6105123" y="5807631"/>
            <a:ext cx="1800493" cy="369332"/>
          </a:xfrm>
          <a:prstGeom prst="rect">
            <a:avLst/>
          </a:prstGeom>
          <a:noFill/>
        </p:spPr>
        <p:txBody>
          <a:bodyPr wrap="none" rtlCol="0">
            <a:spAutoFit/>
          </a:bodyPr>
          <a:lstStyle/>
          <a:p>
            <a:r>
              <a:rPr kumimoji="1" lang="ja-JP" altLang="en-US" dirty="0" smtClean="0">
                <a:solidFill>
                  <a:srgbClr val="7030A0"/>
                </a:solidFill>
              </a:rPr>
              <a:t>機器のすり替え</a:t>
            </a:r>
            <a:endParaRPr kumimoji="1" lang="ja-JP" altLang="en-US" dirty="0">
              <a:solidFill>
                <a:srgbClr val="7030A0"/>
              </a:solidFill>
            </a:endParaRPr>
          </a:p>
        </p:txBody>
      </p:sp>
      <p:sp>
        <p:nvSpPr>
          <p:cNvPr id="10" name="フローチャート: 複数書類 9"/>
          <p:cNvSpPr/>
          <p:nvPr/>
        </p:nvSpPr>
        <p:spPr>
          <a:xfrm>
            <a:off x="777864" y="4002270"/>
            <a:ext cx="1831150" cy="1036770"/>
          </a:xfrm>
          <a:prstGeom prst="flowChartMulti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t>ネットワークサービス</a:t>
            </a:r>
            <a:endParaRPr kumimoji="1" lang="ja-JP" altLang="en-US" dirty="0"/>
          </a:p>
        </p:txBody>
      </p:sp>
      <p:sp>
        <p:nvSpPr>
          <p:cNvPr id="15" name="テキスト ボックス 14"/>
          <p:cNvSpPr txBox="1"/>
          <p:nvPr/>
        </p:nvSpPr>
        <p:spPr>
          <a:xfrm>
            <a:off x="6861046" y="4124207"/>
            <a:ext cx="1800493" cy="369332"/>
          </a:xfrm>
          <a:prstGeom prst="rect">
            <a:avLst/>
          </a:prstGeom>
          <a:solidFill>
            <a:srgbClr val="7030A0"/>
          </a:solidFill>
        </p:spPr>
        <p:txBody>
          <a:bodyPr wrap="none" rtlCol="0">
            <a:spAutoFit/>
          </a:bodyPr>
          <a:lstStyle/>
          <a:p>
            <a:r>
              <a:rPr kumimoji="1" lang="ja-JP" altLang="en-US" dirty="0" smtClean="0">
                <a:solidFill>
                  <a:schemeClr val="bg1"/>
                </a:solidFill>
              </a:rPr>
              <a:t>悪意ある攻撃者</a:t>
            </a:r>
            <a:endParaRPr kumimoji="1" lang="ja-JP" altLang="en-US" dirty="0">
              <a:solidFill>
                <a:schemeClr val="bg1"/>
              </a:solidFill>
            </a:endParaRPr>
          </a:p>
        </p:txBody>
      </p:sp>
      <p:sp>
        <p:nvSpPr>
          <p:cNvPr id="13" name="楕円 12"/>
          <p:cNvSpPr/>
          <p:nvPr/>
        </p:nvSpPr>
        <p:spPr>
          <a:xfrm>
            <a:off x="5299092" y="5386126"/>
            <a:ext cx="673863" cy="673136"/>
          </a:xfrm>
          <a:prstGeom prst="ellipse">
            <a:avLst/>
          </a:prstGeom>
          <a:noFill/>
          <a:ln w="57150">
            <a:solidFill>
              <a:srgbClr val="FF6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3174345" y="6308775"/>
            <a:ext cx="3416320" cy="369332"/>
          </a:xfrm>
          <a:prstGeom prst="rect">
            <a:avLst/>
          </a:prstGeom>
          <a:solidFill>
            <a:srgbClr val="FF6199"/>
          </a:solidFill>
        </p:spPr>
        <p:txBody>
          <a:bodyPr wrap="none" rtlCol="0">
            <a:spAutoFit/>
          </a:bodyPr>
          <a:lstStyle/>
          <a:p>
            <a:r>
              <a:rPr kumimoji="1" lang="ja-JP" altLang="en-US" dirty="0" smtClean="0">
                <a:solidFill>
                  <a:schemeClr val="bg1"/>
                </a:solidFill>
              </a:rPr>
              <a:t>その機器は安心して</a:t>
            </a:r>
            <a:r>
              <a:rPr lang="ja-JP" altLang="en-US" dirty="0" smtClean="0">
                <a:solidFill>
                  <a:schemeClr val="bg1"/>
                </a:solidFill>
              </a:rPr>
              <a:t>利用可能？</a:t>
            </a:r>
            <a:endParaRPr kumimoji="1" lang="ja-JP" altLang="en-US" dirty="0">
              <a:solidFill>
                <a:schemeClr val="bg1"/>
              </a:solidFill>
            </a:endParaRPr>
          </a:p>
        </p:txBody>
      </p:sp>
      <p:sp>
        <p:nvSpPr>
          <p:cNvPr id="4" name="テキスト ボックス 3"/>
          <p:cNvSpPr txBox="1"/>
          <p:nvPr/>
        </p:nvSpPr>
        <p:spPr>
          <a:xfrm>
            <a:off x="7002067" y="6508830"/>
            <a:ext cx="2141933" cy="338554"/>
          </a:xfrm>
          <a:prstGeom prst="rect">
            <a:avLst/>
          </a:prstGeom>
          <a:noFill/>
        </p:spPr>
        <p:txBody>
          <a:bodyPr wrap="none" rtlCol="0">
            <a:spAutoFit/>
          </a:bodyPr>
          <a:lstStyle/>
          <a:p>
            <a:r>
              <a:rPr kumimoji="1" lang="en-US" altLang="ja-JP" sz="1600" dirty="0" smtClean="0"/>
              <a:t>*1 Internet of Things</a:t>
            </a:r>
            <a:endParaRPr kumimoji="1" lang="ja-JP" altLang="en-US" sz="1600" dirty="0"/>
          </a:p>
        </p:txBody>
      </p:sp>
    </p:spTree>
    <p:extLst>
      <p:ext uri="{BB962C8B-B14F-4D97-AF65-F5344CB8AC3E}">
        <p14:creationId xmlns:p14="http://schemas.microsoft.com/office/powerpoint/2010/main" val="14483820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 </a:t>
            </a:r>
            <a:r>
              <a:rPr kumimoji="1" lang="en-US" altLang="ja-JP" dirty="0" smtClean="0"/>
              <a:t>: </a:t>
            </a:r>
            <a:r>
              <a:rPr kumimoji="1" lang="ja-JP" altLang="en-US" dirty="0" smtClean="0">
                <a:latin typeface="游ゴシック" panose="020B0400000000000000" pitchFamily="50" charset="-128"/>
                <a:ea typeface="游ゴシック" panose="020B0400000000000000" pitchFamily="50" charset="-128"/>
              </a:rPr>
              <a:t>時刻ドリフト量のヒストグラム</a:t>
            </a:r>
            <a:r>
              <a:rPr kumimoji="1" lang="en-US" altLang="ja-JP" dirty="0" smtClean="0">
                <a:latin typeface="游ゴシック" panose="020B0400000000000000" pitchFamily="50" charset="-128"/>
                <a:ea typeface="游ゴシック" panose="020B0400000000000000" pitchFamily="50" charset="-128"/>
              </a:rPr>
              <a:t> </a:t>
            </a:r>
            <a:endParaRPr kumimoji="1" lang="ja-JP" altLang="en-US" dirty="0">
              <a:latin typeface="游ゴシック" panose="020B0400000000000000" pitchFamily="50" charset="-128"/>
              <a:ea typeface="游ゴシック" panose="020B0400000000000000" pitchFamily="50" charset="-128"/>
            </a:endParaRPr>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5293" y="1373349"/>
            <a:ext cx="6573413" cy="4935537"/>
          </a:xfrm>
        </p:spPr>
      </p:pic>
      <p:sp>
        <p:nvSpPr>
          <p:cNvPr id="3" name="テキスト ボックス 2"/>
          <p:cNvSpPr txBox="1"/>
          <p:nvPr/>
        </p:nvSpPr>
        <p:spPr>
          <a:xfrm>
            <a:off x="1786622" y="6353368"/>
            <a:ext cx="5570756" cy="400110"/>
          </a:xfrm>
          <a:prstGeom prst="rect">
            <a:avLst/>
          </a:prstGeom>
          <a:noFill/>
        </p:spPr>
        <p:txBody>
          <a:bodyPr wrap="none" rtlCol="0">
            <a:spAutoFit/>
          </a:bodyPr>
          <a:lstStyle/>
          <a:p>
            <a:r>
              <a:rPr kumimoji="1" lang="ja-JP" altLang="en-US" sz="2000" dirty="0" smtClean="0">
                <a:solidFill>
                  <a:srgbClr val="FF6199"/>
                </a:solidFill>
              </a:rPr>
              <a:t>時刻ドリフト量には一様</a:t>
            </a:r>
            <a:r>
              <a:rPr lang="ja-JP" altLang="en-US" sz="2000" dirty="0">
                <a:solidFill>
                  <a:srgbClr val="FF6199"/>
                </a:solidFill>
              </a:rPr>
              <a:t>な</a:t>
            </a:r>
            <a:r>
              <a:rPr kumimoji="1" lang="ja-JP" altLang="en-US" sz="2000" dirty="0" smtClean="0">
                <a:solidFill>
                  <a:srgbClr val="FF6199"/>
                </a:solidFill>
              </a:rPr>
              <a:t>ばらつきがみられる</a:t>
            </a:r>
            <a:endParaRPr kumimoji="1" lang="ja-JP" altLang="en-US" sz="2000" dirty="0">
              <a:solidFill>
                <a:srgbClr val="FF6199"/>
              </a:solidFill>
            </a:endParaRPr>
          </a:p>
        </p:txBody>
      </p:sp>
      <p:sp>
        <p:nvSpPr>
          <p:cNvPr id="10" name="テキスト ボックス 9"/>
          <p:cNvSpPr txBox="1"/>
          <p:nvPr/>
        </p:nvSpPr>
        <p:spPr>
          <a:xfrm>
            <a:off x="2043103" y="1004017"/>
            <a:ext cx="5057795" cy="400110"/>
          </a:xfrm>
          <a:prstGeom prst="rect">
            <a:avLst/>
          </a:prstGeom>
          <a:solidFill>
            <a:schemeClr val="tx1">
              <a:lumMod val="50000"/>
              <a:lumOff val="50000"/>
            </a:schemeClr>
          </a:solidFill>
        </p:spPr>
        <p:txBody>
          <a:bodyPr wrap="none" rtlCol="0">
            <a:spAutoFit/>
          </a:bodyPr>
          <a:lstStyle/>
          <a:p>
            <a:r>
              <a:rPr kumimoji="1" lang="ja-JP" altLang="en-US" sz="2000" dirty="0" smtClean="0">
                <a:solidFill>
                  <a:schemeClr val="bg1"/>
                </a:solidFill>
              </a:rPr>
              <a:t>計測ごとの時刻ドリフト量のヒストグラム</a:t>
            </a:r>
            <a:endParaRPr kumimoji="1" lang="ja-JP" altLang="en-US" sz="2000" dirty="0">
              <a:solidFill>
                <a:schemeClr val="bg1"/>
              </a:solidFill>
            </a:endParaRPr>
          </a:p>
        </p:txBody>
      </p:sp>
    </p:spTree>
    <p:extLst>
      <p:ext uri="{BB962C8B-B14F-4D97-AF65-F5344CB8AC3E}">
        <p14:creationId xmlns:p14="http://schemas.microsoft.com/office/powerpoint/2010/main" val="39077663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考察 </a:t>
            </a:r>
            <a:r>
              <a:rPr kumimoji="1" lang="en-US" altLang="ja-JP" dirty="0" smtClean="0"/>
              <a:t>:  </a:t>
            </a:r>
            <a:r>
              <a:rPr kumimoji="1" lang="en-US" altLang="ja-JP" dirty="0" smtClean="0">
                <a:latin typeface="游ゴシック" panose="020B0400000000000000" pitchFamily="50" charset="-128"/>
                <a:ea typeface="游ゴシック" panose="020B0400000000000000" pitchFamily="50" charset="-128"/>
              </a:rPr>
              <a:t>CPU</a:t>
            </a:r>
            <a:r>
              <a:rPr kumimoji="1" lang="ja-JP" altLang="en-US" dirty="0" smtClean="0">
                <a:latin typeface="游ゴシック" panose="020B0400000000000000" pitchFamily="50" charset="-128"/>
                <a:ea typeface="游ゴシック" panose="020B0400000000000000" pitchFamily="50" charset="-128"/>
              </a:rPr>
              <a:t>コア温度と時刻ドリフトの相関性</a:t>
            </a:r>
            <a:endParaRPr kumimoji="1" lang="ja-JP" altLang="en-US" dirty="0">
              <a:latin typeface="游ゴシック" panose="020B0400000000000000" pitchFamily="50" charset="-128"/>
              <a:ea typeface="游ゴシック" panose="020B0400000000000000" pitchFamily="50" charset="-128"/>
            </a:endParaRPr>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5293" y="1417831"/>
            <a:ext cx="6573413" cy="4935538"/>
          </a:xfrm>
        </p:spPr>
      </p:pic>
      <p:sp>
        <p:nvSpPr>
          <p:cNvPr id="3" name="テキスト ボックス 2"/>
          <p:cNvSpPr txBox="1"/>
          <p:nvPr/>
        </p:nvSpPr>
        <p:spPr>
          <a:xfrm>
            <a:off x="2484730" y="6353369"/>
            <a:ext cx="4174541" cy="400110"/>
          </a:xfrm>
          <a:prstGeom prst="rect">
            <a:avLst/>
          </a:prstGeom>
          <a:noFill/>
        </p:spPr>
        <p:txBody>
          <a:bodyPr wrap="none" rtlCol="0">
            <a:spAutoFit/>
          </a:bodyPr>
          <a:lstStyle/>
          <a:p>
            <a:r>
              <a:rPr kumimoji="1" lang="en-US" altLang="ja-JP" sz="2000" dirty="0" smtClean="0">
                <a:solidFill>
                  <a:srgbClr val="FF6199"/>
                </a:solidFill>
              </a:rPr>
              <a:t>2</a:t>
            </a:r>
            <a:r>
              <a:rPr kumimoji="1" lang="ja-JP" altLang="en-US" sz="2000" dirty="0" err="1" smtClean="0">
                <a:solidFill>
                  <a:srgbClr val="FF6199"/>
                </a:solidFill>
              </a:rPr>
              <a:t>つの</a:t>
            </a:r>
            <a:r>
              <a:rPr kumimoji="1" lang="ja-JP" altLang="en-US" sz="2000" dirty="0" smtClean="0">
                <a:solidFill>
                  <a:srgbClr val="FF6199"/>
                </a:solidFill>
              </a:rPr>
              <a:t>量の間には線形性がみられる</a:t>
            </a:r>
            <a:endParaRPr kumimoji="1" lang="ja-JP" altLang="en-US" sz="2000" dirty="0">
              <a:solidFill>
                <a:srgbClr val="FF6199"/>
              </a:solidFill>
            </a:endParaRPr>
          </a:p>
        </p:txBody>
      </p:sp>
      <p:sp>
        <p:nvSpPr>
          <p:cNvPr id="5" name="テキスト ボックス 4"/>
          <p:cNvSpPr txBox="1"/>
          <p:nvPr/>
        </p:nvSpPr>
        <p:spPr>
          <a:xfrm>
            <a:off x="2289164" y="1057278"/>
            <a:ext cx="4565673" cy="400110"/>
          </a:xfrm>
          <a:prstGeom prst="rect">
            <a:avLst/>
          </a:prstGeom>
          <a:solidFill>
            <a:schemeClr val="tx1">
              <a:lumMod val="50000"/>
              <a:lumOff val="50000"/>
            </a:schemeClr>
          </a:solidFill>
        </p:spPr>
        <p:txBody>
          <a:bodyPr wrap="none" rtlCol="0">
            <a:spAutoFit/>
          </a:bodyPr>
          <a:lstStyle/>
          <a:p>
            <a:r>
              <a:rPr kumimoji="1" lang="en-US" altLang="ja-JP" sz="2000" dirty="0" smtClean="0">
                <a:solidFill>
                  <a:schemeClr val="bg1"/>
                </a:solidFill>
              </a:rPr>
              <a:t>CPU</a:t>
            </a:r>
            <a:r>
              <a:rPr kumimoji="1" lang="ja-JP" altLang="en-US" sz="2000" dirty="0" smtClean="0">
                <a:solidFill>
                  <a:schemeClr val="bg1"/>
                </a:solidFill>
              </a:rPr>
              <a:t>コア温度と時刻ドリフトの散布図</a:t>
            </a:r>
            <a:endParaRPr kumimoji="1" lang="ja-JP" altLang="en-US" sz="2000" dirty="0">
              <a:solidFill>
                <a:schemeClr val="bg1"/>
              </a:solidFill>
            </a:endParaRPr>
          </a:p>
        </p:txBody>
      </p:sp>
    </p:spTree>
    <p:extLst>
      <p:ext uri="{BB962C8B-B14F-4D97-AF65-F5344CB8AC3E}">
        <p14:creationId xmlns:p14="http://schemas.microsoft.com/office/powerpoint/2010/main" val="37582821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考察 </a:t>
            </a:r>
            <a:r>
              <a:rPr lang="en-US" altLang="ja-JP" dirty="0"/>
              <a:t>:  </a:t>
            </a:r>
            <a:r>
              <a:rPr lang="en-US" altLang="ja-JP" dirty="0">
                <a:latin typeface="游ゴシック" panose="020B0400000000000000" pitchFamily="50" charset="-128"/>
                <a:ea typeface="游ゴシック" panose="020B0400000000000000" pitchFamily="50" charset="-128"/>
              </a:rPr>
              <a:t>CPU</a:t>
            </a:r>
            <a:r>
              <a:rPr lang="ja-JP" altLang="en-US" dirty="0">
                <a:latin typeface="游ゴシック" panose="020B0400000000000000" pitchFamily="50" charset="-128"/>
                <a:ea typeface="游ゴシック" panose="020B0400000000000000" pitchFamily="50" charset="-128"/>
              </a:rPr>
              <a:t>コア温度と時刻ドリフトの相関性</a:t>
            </a:r>
            <a:endParaRPr kumimoji="1" lang="ja-JP" altLang="en-US" dirty="0"/>
          </a:p>
        </p:txBody>
      </p:sp>
      <p:sp>
        <p:nvSpPr>
          <p:cNvPr id="3" name="コンテンツ プレースホルダー 2"/>
          <p:cNvSpPr>
            <a:spLocks noGrp="1"/>
          </p:cNvSpPr>
          <p:nvPr>
            <p:ph idx="1"/>
          </p:nvPr>
        </p:nvSpPr>
        <p:spPr>
          <a:xfrm>
            <a:off x="628650" y="4423719"/>
            <a:ext cx="7886700" cy="1753244"/>
          </a:xfrm>
        </p:spPr>
        <p:txBody>
          <a:bodyPr/>
          <a:lstStyle/>
          <a:p>
            <a:r>
              <a:rPr kumimoji="1" lang="ja-JP" altLang="en-US" dirty="0" smtClean="0"/>
              <a:t>各機器における</a:t>
            </a:r>
            <a:r>
              <a:rPr kumimoji="1" lang="en-US" altLang="ja-JP" dirty="0" smtClean="0"/>
              <a:t>CPU</a:t>
            </a:r>
            <a:r>
              <a:rPr kumimoji="1" lang="ja-JP" altLang="en-US" dirty="0" smtClean="0"/>
              <a:t>コア温度に対応する時刻ドリフト量の間には強い正の相関関係がある</a:t>
            </a:r>
            <a:endParaRPr kumimoji="1" lang="ja-JP" altLang="en-US" dirty="0"/>
          </a:p>
        </p:txBody>
      </p:sp>
      <mc:AlternateContent xmlns:mc="http://schemas.openxmlformats.org/markup-compatibility/2006" xmlns:a14="http://schemas.microsoft.com/office/drawing/2010/main">
        <mc:Choice Requires="a14">
          <p:graphicFrame>
            <p:nvGraphicFramePr>
              <p:cNvPr id="4" name="コンテンツ プレースホルダー 3"/>
              <p:cNvGraphicFramePr>
                <a:graphicFrameLocks/>
              </p:cNvGraphicFramePr>
              <p:nvPr>
                <p:extLst>
                  <p:ext uri="{D42A27DB-BD31-4B8C-83A1-F6EECF244321}">
                    <p14:modId xmlns:p14="http://schemas.microsoft.com/office/powerpoint/2010/main" val="3254878110"/>
                  </p:ext>
                </p:extLst>
              </p:nvPr>
            </p:nvGraphicFramePr>
            <p:xfrm>
              <a:off x="628650" y="1241425"/>
              <a:ext cx="7886700" cy="2966720"/>
            </p:xfrm>
            <a:graphic>
              <a:graphicData uri="http://schemas.openxmlformats.org/drawingml/2006/table">
                <a:tbl>
                  <a:tblPr firstRow="1" bandRow="1">
                    <a:tableStyleId>{3B4B98B0-60AC-42C2-AFA5-B58CD77FA1E5}</a:tableStyleId>
                  </a:tblPr>
                  <a:tblGrid>
                    <a:gridCol w="1529759">
                      <a:extLst>
                        <a:ext uri="{9D8B030D-6E8A-4147-A177-3AD203B41FA5}">
                          <a16:colId xmlns:a16="http://schemas.microsoft.com/office/drawing/2014/main" val="2050350167"/>
                        </a:ext>
                      </a:extLst>
                    </a:gridCol>
                    <a:gridCol w="2413591">
                      <a:extLst>
                        <a:ext uri="{9D8B030D-6E8A-4147-A177-3AD203B41FA5}">
                          <a16:colId xmlns:a16="http://schemas.microsoft.com/office/drawing/2014/main" val="1538608564"/>
                        </a:ext>
                      </a:extLst>
                    </a:gridCol>
                    <a:gridCol w="1971675">
                      <a:extLst>
                        <a:ext uri="{9D8B030D-6E8A-4147-A177-3AD203B41FA5}">
                          <a16:colId xmlns:a16="http://schemas.microsoft.com/office/drawing/2014/main" val="3379863774"/>
                        </a:ext>
                      </a:extLst>
                    </a:gridCol>
                    <a:gridCol w="1971675">
                      <a:extLst>
                        <a:ext uri="{9D8B030D-6E8A-4147-A177-3AD203B41FA5}">
                          <a16:colId xmlns:a16="http://schemas.microsoft.com/office/drawing/2014/main" val="1505220752"/>
                        </a:ext>
                      </a:extLst>
                    </a:gridCol>
                  </a:tblGrid>
                  <a:tr h="370840">
                    <a:tc rowSpan="2">
                      <a:txBody>
                        <a:bodyPr/>
                        <a:lstStyle/>
                        <a:p>
                          <a:r>
                            <a:rPr kumimoji="1" lang="ja-JP" altLang="en-US" b="0" dirty="0" smtClean="0"/>
                            <a:t>機器</a:t>
                          </a:r>
                          <a:endParaRPr kumimoji="1" lang="ja-JP" altLang="en-US" b="0" dirty="0"/>
                        </a:p>
                      </a:txBody>
                      <a:tcPr anchor="ctr"/>
                    </a:tc>
                    <a:tc>
                      <a:txBody>
                        <a:bodyPr/>
                        <a:lstStyle/>
                        <a:p>
                          <a:r>
                            <a:rPr kumimoji="1" lang="ja-JP" altLang="en-US" b="0" dirty="0" smtClean="0"/>
                            <a:t>回帰直線</a:t>
                          </a:r>
                          <a:endParaRPr kumimoji="1" lang="ja-JP" altLang="en-US" b="0" dirty="0"/>
                        </a:p>
                      </a:txBody>
                      <a:tcPr>
                        <a:lnB w="12700" cap="flat" cmpd="sng" algn="ctr">
                          <a:solidFill>
                            <a:schemeClr val="accent1"/>
                          </a:solidFill>
                          <a:prstDash val="solid"/>
                          <a:round/>
                          <a:headEnd type="none" w="med" len="med"/>
                          <a:tailEnd type="none" w="med" len="med"/>
                        </a:lnB>
                      </a:tcPr>
                    </a:tc>
                    <a:tc>
                      <a:txBody>
                        <a:bodyPr/>
                        <a:lstStyle/>
                        <a:p>
                          <a:endParaRPr kumimoji="1" lang="ja-JP" altLang="en-US" b="0" dirty="0">
                            <a:ln>
                              <a:solidFill>
                                <a:schemeClr val="accent1"/>
                              </a:solidFill>
                            </a:ln>
                            <a:solidFill>
                              <a:schemeClr val="accent1"/>
                            </a:solidFill>
                          </a:endParaRPr>
                        </a:p>
                      </a:txBody>
                      <a:tcPr>
                        <a:lnB w="12700" cap="flat" cmpd="sng" algn="ctr">
                          <a:solidFill>
                            <a:schemeClr val="accent1"/>
                          </a:solidFill>
                          <a:prstDash val="solid"/>
                          <a:round/>
                          <a:headEnd type="none" w="med" len="med"/>
                          <a:tailEnd type="none" w="med" len="med"/>
                        </a:lnB>
                      </a:tcPr>
                    </a:tc>
                    <a:tc rowSpan="2">
                      <a:txBody>
                        <a:bodyPr/>
                        <a:lstStyle/>
                        <a:p>
                          <a:r>
                            <a:rPr kumimoji="1" lang="ja-JP" altLang="en-US" b="0" dirty="0" smtClean="0"/>
                            <a:t>相関係数</a:t>
                          </a:r>
                          <a:endParaRPr kumimoji="1" lang="ja-JP" altLang="en-US" b="0" dirty="0"/>
                        </a:p>
                      </a:txBody>
                      <a:tcPr anchor="ctr"/>
                    </a:tc>
                    <a:extLst>
                      <a:ext uri="{0D108BD9-81ED-4DB2-BD59-A6C34878D82A}">
                        <a16:rowId xmlns:a16="http://schemas.microsoft.com/office/drawing/2014/main" val="3330869553"/>
                      </a:ext>
                    </a:extLst>
                  </a:tr>
                  <a:tr h="370840">
                    <a:tc vMerge="1">
                      <a:txBody>
                        <a:bodyPr/>
                        <a:lstStyle/>
                        <a:p>
                          <a:endParaRPr kumimoji="1" lang="ja-JP" altLang="en-US" dirty="0"/>
                        </a:p>
                      </a:txBody>
                      <a:tcPr/>
                    </a:tc>
                    <a:tc>
                      <a:txBody>
                        <a:bodyPr/>
                        <a:lstStyle/>
                        <a:p>
                          <a:r>
                            <a:rPr kumimoji="1" lang="ja-JP" altLang="en-US" dirty="0" smtClean="0"/>
                            <a:t>傾き</a:t>
                          </a:r>
                          <a:endParaRPr kumimoji="1" lang="ja-JP" altLang="en-US" dirty="0"/>
                        </a:p>
                      </a:txBody>
                      <a:tcP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dirty="0" smtClean="0"/>
                            <a:t>切片</a:t>
                          </a:r>
                          <a:endParaRPr kumimoji="1" lang="ja-JP" altLang="en-US" dirty="0"/>
                        </a:p>
                      </a:txBody>
                      <a:tcP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kumimoji="1" lang="ja-JP" altLang="en-US" dirty="0"/>
                        </a:p>
                      </a:txBody>
                      <a:tcPr/>
                    </a:tc>
                    <a:extLst>
                      <a:ext uri="{0D108BD9-81ED-4DB2-BD59-A6C34878D82A}">
                        <a16:rowId xmlns:a16="http://schemas.microsoft.com/office/drawing/2014/main" val="3294622638"/>
                      </a:ext>
                    </a:extLst>
                  </a:tr>
                  <a:tr h="370840">
                    <a:tc>
                      <a:txBody>
                        <a:bodyPr/>
                        <a:lstStyle/>
                        <a:p>
                          <a:r>
                            <a:rPr kumimoji="1" lang="en-US" altLang="ja-JP" dirty="0" smtClean="0"/>
                            <a:t>PC A</a:t>
                          </a:r>
                          <a:endParaRPr kumimoji="1" lang="ja-JP" altLang="en-US" dirty="0"/>
                        </a:p>
                      </a:txBody>
                      <a:tcPr/>
                    </a:tc>
                    <a:tc>
                      <a:txBody>
                        <a:bodyPr/>
                        <a:lstStyle/>
                        <a:p>
                          <a:r>
                            <a:rPr kumimoji="1" lang="en-US" altLang="ja-JP" dirty="0" smtClean="0"/>
                            <a:t>1.1801902×10</a:t>
                          </a:r>
                          <a:r>
                            <a:rPr kumimoji="1" lang="en-US" altLang="ja-JP" baseline="30000" dirty="0" smtClean="0"/>
                            <a:t>-4</a:t>
                          </a:r>
                          <a:endParaRPr kumimoji="1" lang="ja-JP" altLang="en-US" baseline="30000" dirty="0"/>
                        </a:p>
                      </a:txBody>
                      <a:tcPr>
                        <a:lnT w="12700" cap="flat" cmpd="sng" algn="ctr">
                          <a:solidFill>
                            <a:schemeClr val="accent1"/>
                          </a:solidFill>
                          <a:prstDash val="solid"/>
                          <a:round/>
                          <a:headEnd type="none" w="med" len="med"/>
                          <a:tailEnd type="none" w="med" len="med"/>
                        </a:lnT>
                      </a:tcPr>
                    </a:tc>
                    <a:tc>
                      <a:txBody>
                        <a:bodyPr/>
                        <a:lstStyle/>
                        <a:p>
                          <a:r>
                            <a:rPr kumimoji="1" lang="en-US" altLang="ja-JP" dirty="0" smtClean="0"/>
                            <a:t>-0.0015995</a:t>
                          </a:r>
                          <a:endParaRPr kumimoji="1" lang="ja-JP" altLang="en-US" dirty="0"/>
                        </a:p>
                      </a:txBody>
                      <a:tcPr>
                        <a:lnT w="12700" cap="flat" cmpd="sng" algn="ctr">
                          <a:solidFill>
                            <a:schemeClr val="accent1"/>
                          </a:solidFill>
                          <a:prstDash val="solid"/>
                          <a:round/>
                          <a:headEnd type="none" w="med" len="med"/>
                          <a:tailEnd type="none" w="med" len="med"/>
                        </a:lnT>
                      </a:tcPr>
                    </a:tc>
                    <a:tc>
                      <a:txBody>
                        <a:bodyPr/>
                        <a:lstStyle/>
                        <a:p>
                          <a:r>
                            <a:rPr kumimoji="1" lang="en-US" altLang="ja-JP" dirty="0" smtClean="0"/>
                            <a:t>0.97862</a:t>
                          </a:r>
                          <a:endParaRPr kumimoji="1" lang="ja-JP" altLang="en-US" dirty="0"/>
                        </a:p>
                      </a:txBody>
                      <a:tcPr/>
                    </a:tc>
                    <a:extLst>
                      <a:ext uri="{0D108BD9-81ED-4DB2-BD59-A6C34878D82A}">
                        <a16:rowId xmlns:a16="http://schemas.microsoft.com/office/drawing/2014/main" val="715131774"/>
                      </a:ext>
                    </a:extLst>
                  </a:tr>
                  <a:tr h="370840">
                    <a:tc>
                      <a:txBody>
                        <a:bodyPr/>
                        <a:lstStyle/>
                        <a:p>
                          <a:r>
                            <a:rPr kumimoji="1" lang="en-US" altLang="ja-JP" dirty="0" smtClean="0"/>
                            <a:t>PC B</a:t>
                          </a:r>
                          <a:endParaRPr kumimoji="1" lang="ja-JP" altLang="en-US" dirty="0"/>
                        </a:p>
                      </a:txBody>
                      <a:tcPr/>
                    </a:tc>
                    <a:tc>
                      <a:txBody>
                        <a:bodyPr/>
                        <a:lstStyle/>
                        <a:p>
                          <a:r>
                            <a:rPr kumimoji="1" lang="en-US" altLang="ja-JP" dirty="0" smtClean="0"/>
                            <a:t>1.1429234</a:t>
                          </a:r>
                          <a14:m>
                            <m:oMath xmlns:m="http://schemas.openxmlformats.org/officeDocument/2006/math">
                              <m:r>
                                <m:rPr>
                                  <m:nor/>
                                </m:rPr>
                                <a:rPr kumimoji="1" lang="en-US" altLang="ja-JP" dirty="0" smtClean="0"/>
                                <m:t>×</m:t>
                              </m:r>
                            </m:oMath>
                          </a14:m>
                          <a:r>
                            <a:rPr kumimoji="1" lang="en-US" altLang="ja-JP" dirty="0" smtClean="0"/>
                            <a:t>10</a:t>
                          </a:r>
                          <a:r>
                            <a:rPr kumimoji="1" lang="en-US" altLang="ja-JP" baseline="30000" dirty="0" smtClean="0"/>
                            <a:t>-4</a:t>
                          </a:r>
                          <a:endParaRPr kumimoji="1" lang="ja-JP" altLang="en-US" baseline="30000" dirty="0"/>
                        </a:p>
                      </a:txBody>
                      <a:tcPr/>
                    </a:tc>
                    <a:tc>
                      <a:txBody>
                        <a:bodyPr/>
                        <a:lstStyle/>
                        <a:p>
                          <a:r>
                            <a:rPr kumimoji="1" lang="en-US" altLang="ja-JP" dirty="0" smtClean="0"/>
                            <a:t>-0.0021057</a:t>
                          </a:r>
                          <a:endParaRPr kumimoji="1" lang="ja-JP" altLang="en-US" dirty="0"/>
                        </a:p>
                      </a:txBody>
                      <a:tcPr/>
                    </a:tc>
                    <a:tc>
                      <a:txBody>
                        <a:bodyPr/>
                        <a:lstStyle/>
                        <a:p>
                          <a:r>
                            <a:rPr kumimoji="1" lang="en-US" altLang="ja-JP" dirty="0" smtClean="0"/>
                            <a:t>0.97876</a:t>
                          </a:r>
                          <a:endParaRPr kumimoji="1" lang="ja-JP" altLang="en-US" dirty="0"/>
                        </a:p>
                      </a:txBody>
                      <a:tcPr/>
                    </a:tc>
                    <a:extLst>
                      <a:ext uri="{0D108BD9-81ED-4DB2-BD59-A6C34878D82A}">
                        <a16:rowId xmlns:a16="http://schemas.microsoft.com/office/drawing/2014/main" val="1646027196"/>
                      </a:ext>
                    </a:extLst>
                  </a:tr>
                  <a:tr h="370840">
                    <a:tc>
                      <a:txBody>
                        <a:bodyPr/>
                        <a:lstStyle/>
                        <a:p>
                          <a:r>
                            <a:rPr kumimoji="1" lang="en-US" altLang="ja-JP" dirty="0" smtClean="0"/>
                            <a:t>PC C</a:t>
                          </a:r>
                          <a:endParaRPr kumimoji="1" lang="ja-JP" altLang="en-US" dirty="0"/>
                        </a:p>
                      </a:txBody>
                      <a:tcPr/>
                    </a:tc>
                    <a:tc>
                      <a:txBody>
                        <a:bodyPr/>
                        <a:lstStyle/>
                        <a:p>
                          <a:r>
                            <a:rPr kumimoji="1" lang="en-US" altLang="ja-JP" dirty="0" smtClean="0"/>
                            <a:t>1.2357967×10</a:t>
                          </a:r>
                          <a:r>
                            <a:rPr kumimoji="1" lang="en-US" altLang="ja-JP" baseline="30000" dirty="0" smtClean="0"/>
                            <a:t>-4</a:t>
                          </a:r>
                          <a:endParaRPr kumimoji="1" lang="ja-JP" altLang="en-US" baseline="30000" dirty="0"/>
                        </a:p>
                      </a:txBody>
                      <a:tcPr/>
                    </a:tc>
                    <a:tc>
                      <a:txBody>
                        <a:bodyPr/>
                        <a:lstStyle/>
                        <a:p>
                          <a:r>
                            <a:rPr kumimoji="1" lang="en-US" altLang="ja-JP" dirty="0" smtClean="0"/>
                            <a:t>-0.0003075</a:t>
                          </a:r>
                          <a:endParaRPr kumimoji="1" lang="ja-JP" altLang="en-US" dirty="0"/>
                        </a:p>
                      </a:txBody>
                      <a:tcPr/>
                    </a:tc>
                    <a:tc>
                      <a:txBody>
                        <a:bodyPr/>
                        <a:lstStyle/>
                        <a:p>
                          <a:r>
                            <a:rPr kumimoji="1" lang="en-US" altLang="ja-JP" dirty="0" smtClean="0"/>
                            <a:t>0.97640</a:t>
                          </a:r>
                          <a:endParaRPr kumimoji="1" lang="ja-JP" altLang="en-US" dirty="0"/>
                        </a:p>
                      </a:txBody>
                      <a:tcPr/>
                    </a:tc>
                    <a:extLst>
                      <a:ext uri="{0D108BD9-81ED-4DB2-BD59-A6C34878D82A}">
                        <a16:rowId xmlns:a16="http://schemas.microsoft.com/office/drawing/2014/main" val="944265188"/>
                      </a:ext>
                    </a:extLst>
                  </a:tr>
                  <a:tr h="370840">
                    <a:tc>
                      <a:txBody>
                        <a:bodyPr/>
                        <a:lstStyle/>
                        <a:p>
                          <a:r>
                            <a:rPr kumimoji="1" lang="en-US" altLang="ja-JP" dirty="0" err="1" smtClean="0"/>
                            <a:t>Raspi</a:t>
                          </a:r>
                          <a:r>
                            <a:rPr kumimoji="1" lang="en-US" altLang="ja-JP" dirty="0" smtClean="0"/>
                            <a:t> A</a:t>
                          </a:r>
                          <a:endParaRPr kumimoji="1" lang="ja-JP" altLang="en-US" dirty="0"/>
                        </a:p>
                      </a:txBody>
                      <a:tcPr/>
                    </a:tc>
                    <a:tc>
                      <a:txBody>
                        <a:bodyPr/>
                        <a:lstStyle/>
                        <a:p>
                          <a:r>
                            <a:rPr kumimoji="1" lang="en-US" altLang="ja-JP" dirty="0" smtClean="0"/>
                            <a:t>9.591916×10</a:t>
                          </a:r>
                          <a:r>
                            <a:rPr kumimoji="1" lang="en-US" altLang="ja-JP" baseline="30000" dirty="0" smtClean="0"/>
                            <a:t>-5</a:t>
                          </a:r>
                          <a:endParaRPr kumimoji="1" lang="ja-JP" altLang="en-US" baseline="30000" dirty="0"/>
                        </a:p>
                      </a:txBody>
                      <a:tcPr/>
                    </a:tc>
                    <a:tc>
                      <a:txBody>
                        <a:bodyPr/>
                        <a:lstStyle/>
                        <a:p>
                          <a:r>
                            <a:rPr kumimoji="1" lang="en-US" altLang="ja-JP" dirty="0" smtClean="0"/>
                            <a:t>-0.0070656</a:t>
                          </a:r>
                          <a:endParaRPr kumimoji="1" lang="ja-JP" altLang="en-US" dirty="0"/>
                        </a:p>
                      </a:txBody>
                      <a:tcPr/>
                    </a:tc>
                    <a:tc>
                      <a:txBody>
                        <a:bodyPr/>
                        <a:lstStyle/>
                        <a:p>
                          <a:r>
                            <a:rPr kumimoji="1" lang="en-US" altLang="ja-JP" dirty="0" smtClean="0"/>
                            <a:t>0.97277</a:t>
                          </a:r>
                          <a:endParaRPr kumimoji="1" lang="ja-JP" altLang="en-US" dirty="0"/>
                        </a:p>
                      </a:txBody>
                      <a:tcPr/>
                    </a:tc>
                    <a:extLst>
                      <a:ext uri="{0D108BD9-81ED-4DB2-BD59-A6C34878D82A}">
                        <a16:rowId xmlns:a16="http://schemas.microsoft.com/office/drawing/2014/main" val="4210216525"/>
                      </a:ext>
                    </a:extLst>
                  </a:tr>
                  <a:tr h="370840">
                    <a:tc>
                      <a:txBody>
                        <a:bodyPr/>
                        <a:lstStyle/>
                        <a:p>
                          <a:r>
                            <a:rPr kumimoji="1" lang="en-US" altLang="ja-JP" dirty="0" err="1" smtClean="0"/>
                            <a:t>Raspi</a:t>
                          </a:r>
                          <a:r>
                            <a:rPr kumimoji="1" lang="en-US" altLang="ja-JP" dirty="0" smtClean="0"/>
                            <a:t> B</a:t>
                          </a:r>
                          <a:endParaRPr kumimoji="1" lang="ja-JP" altLang="en-US" dirty="0"/>
                        </a:p>
                      </a:txBody>
                      <a:tcPr/>
                    </a:tc>
                    <a:tc>
                      <a:txBody>
                        <a:bodyPr/>
                        <a:lstStyle/>
                        <a:p>
                          <a:r>
                            <a:rPr kumimoji="1" lang="en-US" altLang="ja-JP" dirty="0" smtClean="0"/>
                            <a:t>1.2054141×10</a:t>
                          </a:r>
                          <a:r>
                            <a:rPr kumimoji="1" lang="en-US" altLang="ja-JP" baseline="30000" dirty="0" smtClean="0"/>
                            <a:t>-4</a:t>
                          </a:r>
                          <a:endParaRPr kumimoji="1" lang="ja-JP" altLang="en-US" baseline="30000" dirty="0"/>
                        </a:p>
                      </a:txBody>
                      <a:tcPr/>
                    </a:tc>
                    <a:tc>
                      <a:txBody>
                        <a:bodyPr/>
                        <a:lstStyle/>
                        <a:p>
                          <a:r>
                            <a:rPr kumimoji="1" lang="en-US" altLang="ja-JP" dirty="0" smtClean="0"/>
                            <a:t>-0.0092577</a:t>
                          </a:r>
                          <a:endParaRPr kumimoji="1" lang="ja-JP" altLang="en-US" dirty="0"/>
                        </a:p>
                      </a:txBody>
                      <a:tcPr/>
                    </a:tc>
                    <a:tc>
                      <a:txBody>
                        <a:bodyPr/>
                        <a:lstStyle/>
                        <a:p>
                          <a:r>
                            <a:rPr kumimoji="1" lang="en-US" altLang="ja-JP" dirty="0" smtClean="0"/>
                            <a:t>0.98154</a:t>
                          </a:r>
                          <a:endParaRPr kumimoji="1" lang="ja-JP" altLang="en-US" dirty="0"/>
                        </a:p>
                      </a:txBody>
                      <a:tcPr/>
                    </a:tc>
                    <a:extLst>
                      <a:ext uri="{0D108BD9-81ED-4DB2-BD59-A6C34878D82A}">
                        <a16:rowId xmlns:a16="http://schemas.microsoft.com/office/drawing/2014/main" val="631391759"/>
                      </a:ext>
                    </a:extLst>
                  </a:tr>
                  <a:tr h="370840">
                    <a:tc>
                      <a:txBody>
                        <a:bodyPr/>
                        <a:lstStyle/>
                        <a:p>
                          <a:r>
                            <a:rPr kumimoji="1" lang="en-US" altLang="ja-JP" dirty="0" err="1" smtClean="0"/>
                            <a:t>Raspi</a:t>
                          </a:r>
                          <a:r>
                            <a:rPr kumimoji="1" lang="en-US" altLang="ja-JP" baseline="0" dirty="0" smtClean="0"/>
                            <a:t> C</a:t>
                          </a:r>
                          <a:endParaRPr kumimoji="1" lang="ja-JP" altLang="en-US" dirty="0"/>
                        </a:p>
                      </a:txBody>
                      <a:tcPr/>
                    </a:tc>
                    <a:tc>
                      <a:txBody>
                        <a:bodyPr/>
                        <a:lstStyle/>
                        <a:p>
                          <a:r>
                            <a:rPr kumimoji="1" lang="en-US" altLang="ja-JP" dirty="0" smtClean="0"/>
                            <a:t>6.111466×10</a:t>
                          </a:r>
                          <a:r>
                            <a:rPr kumimoji="1" lang="en-US" altLang="ja-JP" baseline="30000" dirty="0" smtClean="0"/>
                            <a:t>-5</a:t>
                          </a:r>
                          <a:endParaRPr kumimoji="1" lang="ja-JP" altLang="en-US" baseline="30000" dirty="0"/>
                        </a:p>
                      </a:txBody>
                      <a:tcPr/>
                    </a:tc>
                    <a:tc>
                      <a:txBody>
                        <a:bodyPr/>
                        <a:lstStyle/>
                        <a:p>
                          <a:r>
                            <a:rPr kumimoji="1" lang="en-US" altLang="ja-JP" dirty="0" smtClean="0"/>
                            <a:t>-0.0058447</a:t>
                          </a:r>
                          <a:endParaRPr kumimoji="1" lang="ja-JP" altLang="en-US" dirty="0"/>
                        </a:p>
                      </a:txBody>
                      <a:tcPr/>
                    </a:tc>
                    <a:tc>
                      <a:txBody>
                        <a:bodyPr/>
                        <a:lstStyle/>
                        <a:p>
                          <a:r>
                            <a:rPr kumimoji="1" lang="en-US" altLang="ja-JP" dirty="0" smtClean="0"/>
                            <a:t>0.93941</a:t>
                          </a:r>
                          <a:endParaRPr kumimoji="1" lang="ja-JP" altLang="en-US" dirty="0"/>
                        </a:p>
                      </a:txBody>
                      <a:tcPr/>
                    </a:tc>
                    <a:extLst>
                      <a:ext uri="{0D108BD9-81ED-4DB2-BD59-A6C34878D82A}">
                        <a16:rowId xmlns:a16="http://schemas.microsoft.com/office/drawing/2014/main" val="3705371401"/>
                      </a:ext>
                    </a:extLst>
                  </a:tr>
                </a:tbl>
              </a:graphicData>
            </a:graphic>
          </p:graphicFrame>
        </mc:Choice>
        <mc:Fallback xmlns="">
          <p:graphicFrame>
            <p:nvGraphicFramePr>
              <p:cNvPr id="4" name="コンテンツ プレースホルダー 3"/>
              <p:cNvGraphicFramePr>
                <a:graphicFrameLocks/>
              </p:cNvGraphicFramePr>
              <p:nvPr>
                <p:extLst>
                  <p:ext uri="{D42A27DB-BD31-4B8C-83A1-F6EECF244321}">
                    <p14:modId xmlns:p14="http://schemas.microsoft.com/office/powerpoint/2010/main" val="3254878110"/>
                  </p:ext>
                </p:extLst>
              </p:nvPr>
            </p:nvGraphicFramePr>
            <p:xfrm>
              <a:off x="628650" y="1241425"/>
              <a:ext cx="7886700" cy="2966720"/>
            </p:xfrm>
            <a:graphic>
              <a:graphicData uri="http://schemas.openxmlformats.org/drawingml/2006/table">
                <a:tbl>
                  <a:tblPr firstRow="1" bandRow="1">
                    <a:tableStyleId>{3B4B98B0-60AC-42C2-AFA5-B58CD77FA1E5}</a:tableStyleId>
                  </a:tblPr>
                  <a:tblGrid>
                    <a:gridCol w="1529759">
                      <a:extLst>
                        <a:ext uri="{9D8B030D-6E8A-4147-A177-3AD203B41FA5}">
                          <a16:colId xmlns:a16="http://schemas.microsoft.com/office/drawing/2014/main" val="2050350167"/>
                        </a:ext>
                      </a:extLst>
                    </a:gridCol>
                    <a:gridCol w="2413591">
                      <a:extLst>
                        <a:ext uri="{9D8B030D-6E8A-4147-A177-3AD203B41FA5}">
                          <a16:colId xmlns:a16="http://schemas.microsoft.com/office/drawing/2014/main" val="1538608564"/>
                        </a:ext>
                      </a:extLst>
                    </a:gridCol>
                    <a:gridCol w="1971675">
                      <a:extLst>
                        <a:ext uri="{9D8B030D-6E8A-4147-A177-3AD203B41FA5}">
                          <a16:colId xmlns:a16="http://schemas.microsoft.com/office/drawing/2014/main" val="3379863774"/>
                        </a:ext>
                      </a:extLst>
                    </a:gridCol>
                    <a:gridCol w="1971675">
                      <a:extLst>
                        <a:ext uri="{9D8B030D-6E8A-4147-A177-3AD203B41FA5}">
                          <a16:colId xmlns:a16="http://schemas.microsoft.com/office/drawing/2014/main" val="1505220752"/>
                        </a:ext>
                      </a:extLst>
                    </a:gridCol>
                  </a:tblGrid>
                  <a:tr h="370840">
                    <a:tc rowSpan="2">
                      <a:txBody>
                        <a:bodyPr/>
                        <a:lstStyle/>
                        <a:p>
                          <a:r>
                            <a:rPr kumimoji="1" lang="ja-JP" altLang="en-US" b="0" dirty="0" smtClean="0"/>
                            <a:t>機器</a:t>
                          </a:r>
                          <a:endParaRPr kumimoji="1" lang="ja-JP" altLang="en-US" b="0" dirty="0"/>
                        </a:p>
                      </a:txBody>
                      <a:tcPr anchor="ctr"/>
                    </a:tc>
                    <a:tc>
                      <a:txBody>
                        <a:bodyPr/>
                        <a:lstStyle/>
                        <a:p>
                          <a:r>
                            <a:rPr kumimoji="1" lang="ja-JP" altLang="en-US" b="0" dirty="0" smtClean="0"/>
                            <a:t>回帰直線</a:t>
                          </a:r>
                          <a:endParaRPr kumimoji="1" lang="ja-JP" altLang="en-US" b="0" dirty="0"/>
                        </a:p>
                      </a:txBody>
                      <a:tcPr>
                        <a:lnB w="12700" cap="flat" cmpd="sng" algn="ctr">
                          <a:solidFill>
                            <a:schemeClr val="accent1"/>
                          </a:solidFill>
                          <a:prstDash val="solid"/>
                          <a:round/>
                          <a:headEnd type="none" w="med" len="med"/>
                          <a:tailEnd type="none" w="med" len="med"/>
                        </a:lnB>
                      </a:tcPr>
                    </a:tc>
                    <a:tc>
                      <a:txBody>
                        <a:bodyPr/>
                        <a:lstStyle/>
                        <a:p>
                          <a:endParaRPr kumimoji="1" lang="ja-JP" altLang="en-US" b="0" dirty="0">
                            <a:ln>
                              <a:solidFill>
                                <a:schemeClr val="accent1"/>
                              </a:solidFill>
                            </a:ln>
                            <a:solidFill>
                              <a:schemeClr val="accent1"/>
                            </a:solidFill>
                          </a:endParaRPr>
                        </a:p>
                      </a:txBody>
                      <a:tcPr>
                        <a:lnB w="12700" cap="flat" cmpd="sng" algn="ctr">
                          <a:solidFill>
                            <a:schemeClr val="accent1"/>
                          </a:solidFill>
                          <a:prstDash val="solid"/>
                          <a:round/>
                          <a:headEnd type="none" w="med" len="med"/>
                          <a:tailEnd type="none" w="med" len="med"/>
                        </a:lnB>
                      </a:tcPr>
                    </a:tc>
                    <a:tc rowSpan="2">
                      <a:txBody>
                        <a:bodyPr/>
                        <a:lstStyle/>
                        <a:p>
                          <a:r>
                            <a:rPr kumimoji="1" lang="ja-JP" altLang="en-US" b="0" dirty="0" smtClean="0"/>
                            <a:t>相関係数</a:t>
                          </a:r>
                          <a:endParaRPr kumimoji="1" lang="ja-JP" altLang="en-US" b="0" dirty="0"/>
                        </a:p>
                      </a:txBody>
                      <a:tcPr anchor="ctr"/>
                    </a:tc>
                    <a:extLst>
                      <a:ext uri="{0D108BD9-81ED-4DB2-BD59-A6C34878D82A}">
                        <a16:rowId xmlns:a16="http://schemas.microsoft.com/office/drawing/2014/main" val="3330869553"/>
                      </a:ext>
                    </a:extLst>
                  </a:tr>
                  <a:tr h="370840">
                    <a:tc vMerge="1">
                      <a:txBody>
                        <a:bodyPr/>
                        <a:lstStyle/>
                        <a:p>
                          <a:endParaRPr kumimoji="1" lang="ja-JP" altLang="en-US" dirty="0"/>
                        </a:p>
                      </a:txBody>
                      <a:tcPr/>
                    </a:tc>
                    <a:tc>
                      <a:txBody>
                        <a:bodyPr/>
                        <a:lstStyle/>
                        <a:p>
                          <a:r>
                            <a:rPr kumimoji="1" lang="ja-JP" altLang="en-US" dirty="0" smtClean="0"/>
                            <a:t>傾き</a:t>
                          </a:r>
                          <a:endParaRPr kumimoji="1" lang="ja-JP" altLang="en-US" dirty="0"/>
                        </a:p>
                      </a:txBody>
                      <a:tcP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dirty="0" smtClean="0"/>
                            <a:t>切片</a:t>
                          </a:r>
                          <a:endParaRPr kumimoji="1" lang="ja-JP" altLang="en-US" dirty="0"/>
                        </a:p>
                      </a:txBody>
                      <a:tcP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kumimoji="1" lang="ja-JP" altLang="en-US" dirty="0"/>
                        </a:p>
                      </a:txBody>
                      <a:tcPr/>
                    </a:tc>
                    <a:extLst>
                      <a:ext uri="{0D108BD9-81ED-4DB2-BD59-A6C34878D82A}">
                        <a16:rowId xmlns:a16="http://schemas.microsoft.com/office/drawing/2014/main" val="3294622638"/>
                      </a:ext>
                    </a:extLst>
                  </a:tr>
                  <a:tr h="370840">
                    <a:tc>
                      <a:txBody>
                        <a:bodyPr/>
                        <a:lstStyle/>
                        <a:p>
                          <a:r>
                            <a:rPr kumimoji="1" lang="en-US" altLang="ja-JP" dirty="0" smtClean="0"/>
                            <a:t>PC A</a:t>
                          </a:r>
                          <a:endParaRPr kumimoji="1" lang="ja-JP" altLang="en-US" dirty="0"/>
                        </a:p>
                      </a:txBody>
                      <a:tcPr/>
                    </a:tc>
                    <a:tc>
                      <a:txBody>
                        <a:bodyPr/>
                        <a:lstStyle/>
                        <a:p>
                          <a:r>
                            <a:rPr kumimoji="1" lang="en-US" altLang="ja-JP" dirty="0" smtClean="0"/>
                            <a:t>1.1801902×10</a:t>
                          </a:r>
                          <a:r>
                            <a:rPr kumimoji="1" lang="en-US" altLang="ja-JP" baseline="30000" dirty="0" smtClean="0"/>
                            <a:t>-4</a:t>
                          </a:r>
                          <a:endParaRPr kumimoji="1" lang="ja-JP" altLang="en-US" baseline="30000" dirty="0"/>
                        </a:p>
                      </a:txBody>
                      <a:tcPr>
                        <a:lnT w="12700" cap="flat" cmpd="sng" algn="ctr">
                          <a:solidFill>
                            <a:schemeClr val="accent1"/>
                          </a:solidFill>
                          <a:prstDash val="solid"/>
                          <a:round/>
                          <a:headEnd type="none" w="med" len="med"/>
                          <a:tailEnd type="none" w="med" len="med"/>
                        </a:lnT>
                      </a:tcPr>
                    </a:tc>
                    <a:tc>
                      <a:txBody>
                        <a:bodyPr/>
                        <a:lstStyle/>
                        <a:p>
                          <a:r>
                            <a:rPr kumimoji="1" lang="en-US" altLang="ja-JP" dirty="0" smtClean="0"/>
                            <a:t>-0.0015995</a:t>
                          </a:r>
                          <a:endParaRPr kumimoji="1" lang="ja-JP" altLang="en-US" dirty="0"/>
                        </a:p>
                      </a:txBody>
                      <a:tcPr>
                        <a:lnT w="12700" cap="flat" cmpd="sng" algn="ctr">
                          <a:solidFill>
                            <a:schemeClr val="accent1"/>
                          </a:solidFill>
                          <a:prstDash val="solid"/>
                          <a:round/>
                          <a:headEnd type="none" w="med" len="med"/>
                          <a:tailEnd type="none" w="med" len="med"/>
                        </a:lnT>
                      </a:tcPr>
                    </a:tc>
                    <a:tc>
                      <a:txBody>
                        <a:bodyPr/>
                        <a:lstStyle/>
                        <a:p>
                          <a:r>
                            <a:rPr kumimoji="1" lang="en-US" altLang="ja-JP" dirty="0" smtClean="0"/>
                            <a:t>0.97862</a:t>
                          </a:r>
                          <a:endParaRPr kumimoji="1" lang="ja-JP" altLang="en-US" dirty="0"/>
                        </a:p>
                      </a:txBody>
                      <a:tcPr/>
                    </a:tc>
                    <a:extLst>
                      <a:ext uri="{0D108BD9-81ED-4DB2-BD59-A6C34878D82A}">
                        <a16:rowId xmlns:a16="http://schemas.microsoft.com/office/drawing/2014/main" val="715131774"/>
                      </a:ext>
                    </a:extLst>
                  </a:tr>
                  <a:tr h="370840">
                    <a:tc>
                      <a:txBody>
                        <a:bodyPr/>
                        <a:lstStyle/>
                        <a:p>
                          <a:r>
                            <a:rPr kumimoji="1" lang="en-US" altLang="ja-JP" dirty="0" smtClean="0"/>
                            <a:t>PC B</a:t>
                          </a:r>
                          <a:endParaRPr kumimoji="1" lang="ja-JP" altLang="en-US" dirty="0"/>
                        </a:p>
                      </a:txBody>
                      <a:tcPr/>
                    </a:tc>
                    <a:tc>
                      <a:txBody>
                        <a:bodyPr/>
                        <a:lstStyle/>
                        <a:p>
                          <a:endParaRPr lang="ja-JP"/>
                        </a:p>
                      </a:txBody>
                      <a:tcPr>
                        <a:blipFill>
                          <a:blip r:embed="rId2"/>
                          <a:stretch>
                            <a:fillRect l="-63384" t="-308197" r="-163636" b="-422951"/>
                          </a:stretch>
                        </a:blipFill>
                      </a:tcPr>
                    </a:tc>
                    <a:tc>
                      <a:txBody>
                        <a:bodyPr/>
                        <a:lstStyle/>
                        <a:p>
                          <a:r>
                            <a:rPr kumimoji="1" lang="en-US" altLang="ja-JP" dirty="0" smtClean="0"/>
                            <a:t>-0.0021057</a:t>
                          </a:r>
                          <a:endParaRPr kumimoji="1" lang="ja-JP" altLang="en-US" dirty="0"/>
                        </a:p>
                      </a:txBody>
                      <a:tcPr/>
                    </a:tc>
                    <a:tc>
                      <a:txBody>
                        <a:bodyPr/>
                        <a:lstStyle/>
                        <a:p>
                          <a:r>
                            <a:rPr kumimoji="1" lang="en-US" altLang="ja-JP" dirty="0" smtClean="0"/>
                            <a:t>0.97876</a:t>
                          </a:r>
                          <a:endParaRPr kumimoji="1" lang="ja-JP" altLang="en-US" dirty="0"/>
                        </a:p>
                      </a:txBody>
                      <a:tcPr/>
                    </a:tc>
                    <a:extLst>
                      <a:ext uri="{0D108BD9-81ED-4DB2-BD59-A6C34878D82A}">
                        <a16:rowId xmlns:a16="http://schemas.microsoft.com/office/drawing/2014/main" val="1646027196"/>
                      </a:ext>
                    </a:extLst>
                  </a:tr>
                  <a:tr h="370840">
                    <a:tc>
                      <a:txBody>
                        <a:bodyPr/>
                        <a:lstStyle/>
                        <a:p>
                          <a:r>
                            <a:rPr kumimoji="1" lang="en-US" altLang="ja-JP" dirty="0" smtClean="0"/>
                            <a:t>PC C</a:t>
                          </a:r>
                          <a:endParaRPr kumimoji="1" lang="ja-JP" altLang="en-US" dirty="0"/>
                        </a:p>
                      </a:txBody>
                      <a:tcPr/>
                    </a:tc>
                    <a:tc>
                      <a:txBody>
                        <a:bodyPr/>
                        <a:lstStyle/>
                        <a:p>
                          <a:r>
                            <a:rPr kumimoji="1" lang="en-US" altLang="ja-JP" dirty="0" smtClean="0"/>
                            <a:t>1.2357967</a:t>
                          </a:r>
                          <a:r>
                            <a:rPr kumimoji="1" lang="en-US" altLang="ja-JP" dirty="0" smtClean="0"/>
                            <a:t>×10</a:t>
                          </a:r>
                          <a:r>
                            <a:rPr kumimoji="1" lang="en-US" altLang="ja-JP" baseline="30000" dirty="0" smtClean="0"/>
                            <a:t>-4</a:t>
                          </a:r>
                          <a:endParaRPr kumimoji="1" lang="ja-JP" altLang="en-US" baseline="30000" dirty="0"/>
                        </a:p>
                      </a:txBody>
                      <a:tcPr/>
                    </a:tc>
                    <a:tc>
                      <a:txBody>
                        <a:bodyPr/>
                        <a:lstStyle/>
                        <a:p>
                          <a:r>
                            <a:rPr kumimoji="1" lang="en-US" altLang="ja-JP" dirty="0" smtClean="0"/>
                            <a:t>-0.0003075</a:t>
                          </a:r>
                          <a:endParaRPr kumimoji="1" lang="ja-JP" altLang="en-US" dirty="0"/>
                        </a:p>
                      </a:txBody>
                      <a:tcPr/>
                    </a:tc>
                    <a:tc>
                      <a:txBody>
                        <a:bodyPr/>
                        <a:lstStyle/>
                        <a:p>
                          <a:r>
                            <a:rPr kumimoji="1" lang="en-US" altLang="ja-JP" dirty="0" smtClean="0"/>
                            <a:t>0.97640</a:t>
                          </a:r>
                          <a:endParaRPr kumimoji="1" lang="ja-JP" altLang="en-US" dirty="0"/>
                        </a:p>
                      </a:txBody>
                      <a:tcPr/>
                    </a:tc>
                    <a:extLst>
                      <a:ext uri="{0D108BD9-81ED-4DB2-BD59-A6C34878D82A}">
                        <a16:rowId xmlns:a16="http://schemas.microsoft.com/office/drawing/2014/main" val="944265188"/>
                      </a:ext>
                    </a:extLst>
                  </a:tr>
                  <a:tr h="370840">
                    <a:tc>
                      <a:txBody>
                        <a:bodyPr/>
                        <a:lstStyle/>
                        <a:p>
                          <a:r>
                            <a:rPr kumimoji="1" lang="en-US" altLang="ja-JP" dirty="0" err="1" smtClean="0"/>
                            <a:t>Raspi</a:t>
                          </a:r>
                          <a:r>
                            <a:rPr kumimoji="1" lang="en-US" altLang="ja-JP" dirty="0" smtClean="0"/>
                            <a:t> A</a:t>
                          </a:r>
                          <a:endParaRPr kumimoji="1" lang="ja-JP" altLang="en-US" dirty="0"/>
                        </a:p>
                      </a:txBody>
                      <a:tcPr/>
                    </a:tc>
                    <a:tc>
                      <a:txBody>
                        <a:bodyPr/>
                        <a:lstStyle/>
                        <a:p>
                          <a:r>
                            <a:rPr kumimoji="1" lang="en-US" altLang="ja-JP" dirty="0" smtClean="0"/>
                            <a:t>9.591916</a:t>
                          </a:r>
                          <a:r>
                            <a:rPr kumimoji="1" lang="en-US" altLang="ja-JP" dirty="0" smtClean="0"/>
                            <a:t>×10</a:t>
                          </a:r>
                          <a:r>
                            <a:rPr kumimoji="1" lang="en-US" altLang="ja-JP" baseline="30000" dirty="0" smtClean="0"/>
                            <a:t>-5</a:t>
                          </a:r>
                          <a:endParaRPr kumimoji="1" lang="ja-JP" altLang="en-US" baseline="30000" dirty="0"/>
                        </a:p>
                      </a:txBody>
                      <a:tcPr/>
                    </a:tc>
                    <a:tc>
                      <a:txBody>
                        <a:bodyPr/>
                        <a:lstStyle/>
                        <a:p>
                          <a:r>
                            <a:rPr kumimoji="1" lang="en-US" altLang="ja-JP" dirty="0" smtClean="0"/>
                            <a:t>-0.0070656</a:t>
                          </a:r>
                          <a:endParaRPr kumimoji="1" lang="ja-JP" altLang="en-US" dirty="0"/>
                        </a:p>
                      </a:txBody>
                      <a:tcPr/>
                    </a:tc>
                    <a:tc>
                      <a:txBody>
                        <a:bodyPr/>
                        <a:lstStyle/>
                        <a:p>
                          <a:r>
                            <a:rPr kumimoji="1" lang="en-US" altLang="ja-JP" dirty="0" smtClean="0"/>
                            <a:t>0.97277</a:t>
                          </a:r>
                          <a:endParaRPr kumimoji="1" lang="ja-JP" altLang="en-US" dirty="0"/>
                        </a:p>
                      </a:txBody>
                      <a:tcPr/>
                    </a:tc>
                    <a:extLst>
                      <a:ext uri="{0D108BD9-81ED-4DB2-BD59-A6C34878D82A}">
                        <a16:rowId xmlns:a16="http://schemas.microsoft.com/office/drawing/2014/main" val="4210216525"/>
                      </a:ext>
                    </a:extLst>
                  </a:tr>
                  <a:tr h="370840">
                    <a:tc>
                      <a:txBody>
                        <a:bodyPr/>
                        <a:lstStyle/>
                        <a:p>
                          <a:r>
                            <a:rPr kumimoji="1" lang="en-US" altLang="ja-JP" dirty="0" err="1" smtClean="0"/>
                            <a:t>Raspi</a:t>
                          </a:r>
                          <a:r>
                            <a:rPr kumimoji="1" lang="en-US" altLang="ja-JP" dirty="0" smtClean="0"/>
                            <a:t> B</a:t>
                          </a:r>
                          <a:endParaRPr kumimoji="1" lang="ja-JP" altLang="en-US" dirty="0"/>
                        </a:p>
                      </a:txBody>
                      <a:tcPr/>
                    </a:tc>
                    <a:tc>
                      <a:txBody>
                        <a:bodyPr/>
                        <a:lstStyle/>
                        <a:p>
                          <a:r>
                            <a:rPr kumimoji="1" lang="en-US" altLang="ja-JP" dirty="0" smtClean="0"/>
                            <a:t>1.2054141</a:t>
                          </a:r>
                          <a:r>
                            <a:rPr kumimoji="1" lang="en-US" altLang="ja-JP" dirty="0" smtClean="0"/>
                            <a:t>×10</a:t>
                          </a:r>
                          <a:r>
                            <a:rPr kumimoji="1" lang="en-US" altLang="ja-JP" baseline="30000" dirty="0" smtClean="0"/>
                            <a:t>-4</a:t>
                          </a:r>
                          <a:endParaRPr kumimoji="1" lang="ja-JP" altLang="en-US" baseline="30000" dirty="0"/>
                        </a:p>
                      </a:txBody>
                      <a:tcPr/>
                    </a:tc>
                    <a:tc>
                      <a:txBody>
                        <a:bodyPr/>
                        <a:lstStyle/>
                        <a:p>
                          <a:r>
                            <a:rPr kumimoji="1" lang="en-US" altLang="ja-JP" dirty="0" smtClean="0"/>
                            <a:t>-0.0092577</a:t>
                          </a:r>
                          <a:endParaRPr kumimoji="1" lang="ja-JP" altLang="en-US" dirty="0"/>
                        </a:p>
                      </a:txBody>
                      <a:tcPr/>
                    </a:tc>
                    <a:tc>
                      <a:txBody>
                        <a:bodyPr/>
                        <a:lstStyle/>
                        <a:p>
                          <a:r>
                            <a:rPr kumimoji="1" lang="en-US" altLang="ja-JP" dirty="0" smtClean="0"/>
                            <a:t>0.98154</a:t>
                          </a:r>
                          <a:endParaRPr kumimoji="1" lang="ja-JP" altLang="en-US" dirty="0"/>
                        </a:p>
                      </a:txBody>
                      <a:tcPr/>
                    </a:tc>
                    <a:extLst>
                      <a:ext uri="{0D108BD9-81ED-4DB2-BD59-A6C34878D82A}">
                        <a16:rowId xmlns:a16="http://schemas.microsoft.com/office/drawing/2014/main" val="631391759"/>
                      </a:ext>
                    </a:extLst>
                  </a:tr>
                  <a:tr h="370840">
                    <a:tc>
                      <a:txBody>
                        <a:bodyPr/>
                        <a:lstStyle/>
                        <a:p>
                          <a:r>
                            <a:rPr kumimoji="1" lang="en-US" altLang="ja-JP" dirty="0" err="1" smtClean="0"/>
                            <a:t>Raspi</a:t>
                          </a:r>
                          <a:r>
                            <a:rPr kumimoji="1" lang="en-US" altLang="ja-JP" baseline="0" dirty="0" smtClean="0"/>
                            <a:t> C</a:t>
                          </a:r>
                          <a:endParaRPr kumimoji="1" lang="ja-JP" altLang="en-US" dirty="0"/>
                        </a:p>
                      </a:txBody>
                      <a:tcPr/>
                    </a:tc>
                    <a:tc>
                      <a:txBody>
                        <a:bodyPr/>
                        <a:lstStyle/>
                        <a:p>
                          <a:r>
                            <a:rPr kumimoji="1" lang="en-US" altLang="ja-JP" dirty="0" smtClean="0"/>
                            <a:t>6.111466</a:t>
                          </a:r>
                          <a:r>
                            <a:rPr kumimoji="1" lang="en-US" altLang="ja-JP" dirty="0" smtClean="0"/>
                            <a:t>×10</a:t>
                          </a:r>
                          <a:r>
                            <a:rPr kumimoji="1" lang="en-US" altLang="ja-JP" baseline="30000" dirty="0" smtClean="0"/>
                            <a:t>-5</a:t>
                          </a:r>
                          <a:endParaRPr kumimoji="1" lang="ja-JP" altLang="en-US" baseline="30000" dirty="0"/>
                        </a:p>
                      </a:txBody>
                      <a:tcPr/>
                    </a:tc>
                    <a:tc>
                      <a:txBody>
                        <a:bodyPr/>
                        <a:lstStyle/>
                        <a:p>
                          <a:r>
                            <a:rPr kumimoji="1" lang="en-US" altLang="ja-JP" dirty="0" smtClean="0"/>
                            <a:t>-0.0058447</a:t>
                          </a:r>
                          <a:endParaRPr kumimoji="1" lang="ja-JP" altLang="en-US" dirty="0"/>
                        </a:p>
                      </a:txBody>
                      <a:tcPr/>
                    </a:tc>
                    <a:tc>
                      <a:txBody>
                        <a:bodyPr/>
                        <a:lstStyle/>
                        <a:p>
                          <a:r>
                            <a:rPr kumimoji="1" lang="en-US" altLang="ja-JP" dirty="0" smtClean="0"/>
                            <a:t>0.93941</a:t>
                          </a:r>
                          <a:endParaRPr kumimoji="1" lang="ja-JP" altLang="en-US" dirty="0"/>
                        </a:p>
                      </a:txBody>
                      <a:tcPr/>
                    </a:tc>
                    <a:extLst>
                      <a:ext uri="{0D108BD9-81ED-4DB2-BD59-A6C34878D82A}">
                        <a16:rowId xmlns:a16="http://schemas.microsoft.com/office/drawing/2014/main" val="3705371401"/>
                      </a:ext>
                    </a:extLst>
                  </a:tr>
                </a:tbl>
              </a:graphicData>
            </a:graphic>
          </p:graphicFrame>
        </mc:Fallback>
      </mc:AlternateContent>
    </p:spTree>
    <p:extLst>
      <p:ext uri="{BB962C8B-B14F-4D97-AF65-F5344CB8AC3E}">
        <p14:creationId xmlns:p14="http://schemas.microsoft.com/office/powerpoint/2010/main" val="35863250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考察 </a:t>
            </a:r>
            <a:r>
              <a:rPr lang="en-US" altLang="ja-JP" dirty="0"/>
              <a:t>:  </a:t>
            </a:r>
            <a:r>
              <a:rPr lang="en-US" altLang="ja-JP" dirty="0">
                <a:latin typeface="游ゴシック" panose="020B0400000000000000" pitchFamily="50" charset="-128"/>
                <a:ea typeface="游ゴシック" panose="020B0400000000000000" pitchFamily="50" charset="-128"/>
              </a:rPr>
              <a:t>CPU</a:t>
            </a:r>
            <a:r>
              <a:rPr lang="ja-JP" altLang="en-US" dirty="0">
                <a:latin typeface="游ゴシック" panose="020B0400000000000000" pitchFamily="50" charset="-128"/>
                <a:ea typeface="游ゴシック" panose="020B0400000000000000" pitchFamily="50" charset="-128"/>
              </a:rPr>
              <a:t>コア温度と時刻ドリフトの相関性</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54150" y="1368468"/>
            <a:ext cx="6235700" cy="4681971"/>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2032683" y="1057280"/>
            <a:ext cx="5078634" cy="400110"/>
          </a:xfrm>
          <a:prstGeom prst="rect">
            <a:avLst/>
          </a:prstGeom>
          <a:solidFill>
            <a:schemeClr val="tx1">
              <a:lumMod val="50000"/>
              <a:lumOff val="50000"/>
            </a:schemeClr>
          </a:solidFill>
        </p:spPr>
        <p:txBody>
          <a:bodyPr wrap="none" rtlCol="0">
            <a:spAutoFit/>
          </a:bodyPr>
          <a:lstStyle/>
          <a:p>
            <a:r>
              <a:rPr kumimoji="1" lang="en-US" altLang="ja-JP" sz="2000" dirty="0" smtClean="0">
                <a:solidFill>
                  <a:schemeClr val="bg1"/>
                </a:solidFill>
              </a:rPr>
              <a:t>CPU</a:t>
            </a:r>
            <a:r>
              <a:rPr kumimoji="1" lang="ja-JP" altLang="en-US" sz="2000" dirty="0" smtClean="0">
                <a:solidFill>
                  <a:schemeClr val="bg1"/>
                </a:solidFill>
              </a:rPr>
              <a:t>コア温度と時刻ドリフト量の回帰直線</a:t>
            </a:r>
            <a:endParaRPr kumimoji="1" lang="ja-JP" altLang="en-US" sz="2000" dirty="0">
              <a:solidFill>
                <a:schemeClr val="bg1"/>
              </a:solidFill>
            </a:endParaRPr>
          </a:p>
        </p:txBody>
      </p:sp>
      <p:sp>
        <p:nvSpPr>
          <p:cNvPr id="6" name="テキスト ボックス 5"/>
          <p:cNvSpPr txBox="1"/>
          <p:nvPr/>
        </p:nvSpPr>
        <p:spPr>
          <a:xfrm>
            <a:off x="1306521" y="6282848"/>
            <a:ext cx="6530955" cy="400110"/>
          </a:xfrm>
          <a:prstGeom prst="rect">
            <a:avLst/>
          </a:prstGeom>
          <a:noFill/>
        </p:spPr>
        <p:txBody>
          <a:bodyPr wrap="none" rtlCol="0">
            <a:spAutoFit/>
          </a:bodyPr>
          <a:lstStyle/>
          <a:p>
            <a:r>
              <a:rPr kumimoji="1" lang="ja-JP" altLang="en-US" sz="2000" dirty="0" smtClean="0">
                <a:solidFill>
                  <a:srgbClr val="FF6199"/>
                </a:solidFill>
              </a:rPr>
              <a:t>時刻ドリフトが類似していた</a:t>
            </a:r>
            <a:r>
              <a:rPr kumimoji="1" lang="en-US" altLang="ja-JP" sz="2000" dirty="0" err="1" smtClean="0">
                <a:solidFill>
                  <a:srgbClr val="FF6199"/>
                </a:solidFill>
              </a:rPr>
              <a:t>Raspi</a:t>
            </a:r>
            <a:r>
              <a:rPr kumimoji="1" lang="en-US" altLang="ja-JP" sz="2000" dirty="0" smtClean="0">
                <a:solidFill>
                  <a:srgbClr val="FF6199"/>
                </a:solidFill>
              </a:rPr>
              <a:t> A, C</a:t>
            </a:r>
            <a:r>
              <a:rPr kumimoji="1" lang="ja-JP" altLang="en-US" sz="2000" dirty="0" smtClean="0">
                <a:solidFill>
                  <a:srgbClr val="FF6199"/>
                </a:solidFill>
              </a:rPr>
              <a:t>の傾向も異なる</a:t>
            </a:r>
            <a:endParaRPr kumimoji="1" lang="ja-JP" altLang="en-US" sz="2000" dirty="0">
              <a:solidFill>
                <a:srgbClr val="FF6199"/>
              </a:solidFill>
            </a:endParaRPr>
          </a:p>
        </p:txBody>
      </p:sp>
    </p:spTree>
    <p:extLst>
      <p:ext uri="{BB962C8B-B14F-4D97-AF65-F5344CB8AC3E}">
        <p14:creationId xmlns:p14="http://schemas.microsoft.com/office/powerpoint/2010/main" val="29637304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考察 </a:t>
            </a:r>
            <a:r>
              <a:rPr kumimoji="1" lang="en-US" altLang="ja-JP" dirty="0" smtClean="0"/>
              <a:t>:  </a:t>
            </a:r>
            <a:r>
              <a:rPr kumimoji="1" lang="en-US" altLang="ja-JP" dirty="0" smtClean="0">
                <a:latin typeface="游ゴシック" panose="020B0400000000000000" pitchFamily="50" charset="-128"/>
                <a:ea typeface="游ゴシック" panose="020B0400000000000000" pitchFamily="50" charset="-128"/>
              </a:rPr>
              <a:t>CPU</a:t>
            </a:r>
            <a:r>
              <a:rPr kumimoji="1" lang="ja-JP" altLang="en-US" dirty="0" smtClean="0">
                <a:latin typeface="游ゴシック" panose="020B0400000000000000" pitchFamily="50" charset="-128"/>
                <a:ea typeface="游ゴシック" panose="020B0400000000000000" pitchFamily="50" charset="-128"/>
              </a:rPr>
              <a:t>コア温度と室温の相関性</a:t>
            </a:r>
            <a:endParaRPr kumimoji="1" lang="ja-JP" altLang="en-US" dirty="0">
              <a:latin typeface="游ゴシック" panose="020B0400000000000000" pitchFamily="50" charset="-128"/>
              <a:ea typeface="游ゴシック" panose="020B0400000000000000" pitchFamily="50"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5292" y="1380314"/>
            <a:ext cx="6573413" cy="4935538"/>
          </a:xfrm>
        </p:spPr>
      </p:pic>
      <p:sp>
        <p:nvSpPr>
          <p:cNvPr id="5" name="テキスト ボックス 4"/>
          <p:cNvSpPr txBox="1"/>
          <p:nvPr/>
        </p:nvSpPr>
        <p:spPr>
          <a:xfrm>
            <a:off x="2802124" y="1057278"/>
            <a:ext cx="3539752" cy="400110"/>
          </a:xfrm>
          <a:prstGeom prst="rect">
            <a:avLst/>
          </a:prstGeom>
          <a:solidFill>
            <a:schemeClr val="tx1">
              <a:lumMod val="50000"/>
              <a:lumOff val="50000"/>
            </a:schemeClr>
          </a:solidFill>
        </p:spPr>
        <p:txBody>
          <a:bodyPr wrap="none" rtlCol="0">
            <a:spAutoFit/>
          </a:bodyPr>
          <a:lstStyle/>
          <a:p>
            <a:r>
              <a:rPr kumimoji="1" lang="en-US" altLang="ja-JP" sz="2000" dirty="0" smtClean="0">
                <a:solidFill>
                  <a:schemeClr val="bg1"/>
                </a:solidFill>
              </a:rPr>
              <a:t>CPU</a:t>
            </a:r>
            <a:r>
              <a:rPr kumimoji="1" lang="ja-JP" altLang="en-US" sz="2000" dirty="0" smtClean="0">
                <a:solidFill>
                  <a:schemeClr val="bg1"/>
                </a:solidFill>
              </a:rPr>
              <a:t>コア温度と室温の散布図</a:t>
            </a:r>
            <a:endParaRPr kumimoji="1" lang="ja-JP" altLang="en-US" sz="2000" dirty="0">
              <a:solidFill>
                <a:schemeClr val="bg1"/>
              </a:solidFill>
            </a:endParaRPr>
          </a:p>
        </p:txBody>
      </p:sp>
      <p:sp>
        <p:nvSpPr>
          <p:cNvPr id="6" name="テキスト ボックス 5"/>
          <p:cNvSpPr txBox="1"/>
          <p:nvPr/>
        </p:nvSpPr>
        <p:spPr>
          <a:xfrm>
            <a:off x="1904440" y="6315852"/>
            <a:ext cx="5335115" cy="400110"/>
          </a:xfrm>
          <a:prstGeom prst="rect">
            <a:avLst/>
          </a:prstGeom>
          <a:noFill/>
        </p:spPr>
        <p:txBody>
          <a:bodyPr wrap="none" rtlCol="0">
            <a:spAutoFit/>
          </a:bodyPr>
          <a:lstStyle/>
          <a:p>
            <a:r>
              <a:rPr kumimoji="1" lang="en-US" altLang="ja-JP" sz="2000" dirty="0" smtClean="0">
                <a:solidFill>
                  <a:srgbClr val="FF6199"/>
                </a:solidFill>
              </a:rPr>
              <a:t>CPU</a:t>
            </a:r>
            <a:r>
              <a:rPr lang="ja-JP" altLang="en-US" sz="2000" dirty="0" smtClean="0">
                <a:solidFill>
                  <a:srgbClr val="FF6199"/>
                </a:solidFill>
              </a:rPr>
              <a:t>コア温度は室温による影響を受けていた</a:t>
            </a:r>
            <a:endParaRPr kumimoji="1" lang="ja-JP" altLang="en-US" sz="2000" dirty="0">
              <a:solidFill>
                <a:srgbClr val="FF6199"/>
              </a:solidFill>
            </a:endParaRPr>
          </a:p>
        </p:txBody>
      </p:sp>
    </p:spTree>
    <p:extLst>
      <p:ext uri="{BB962C8B-B14F-4D97-AF65-F5344CB8AC3E}">
        <p14:creationId xmlns:p14="http://schemas.microsoft.com/office/powerpoint/2010/main" val="31585701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時刻ドリフト</a:t>
            </a:r>
            <a:r>
              <a:rPr lang="ja-JP" altLang="en-US" dirty="0" smtClean="0"/>
              <a:t>量のヒストグラムは</a:t>
            </a:r>
            <a:r>
              <a:rPr lang="ja-JP" altLang="en-US" dirty="0"/>
              <a:t>各機器</a:t>
            </a:r>
            <a:r>
              <a:rPr lang="ja-JP" altLang="en-US" dirty="0" smtClean="0"/>
              <a:t>で同様のばらつき方</a:t>
            </a:r>
            <a:endParaRPr lang="en-US" altLang="ja-JP" dirty="0" smtClean="0"/>
          </a:p>
          <a:p>
            <a:r>
              <a:rPr kumimoji="1" lang="en-US" altLang="ja-JP" dirty="0" smtClean="0"/>
              <a:t>CPU</a:t>
            </a:r>
            <a:r>
              <a:rPr kumimoji="1" lang="ja-JP" altLang="en-US" dirty="0" smtClean="0"/>
              <a:t>コア温度と対応する時刻ドリフト量には相関性が存在する</a:t>
            </a:r>
            <a:endParaRPr kumimoji="1" lang="en-US" altLang="ja-JP" dirty="0" smtClean="0"/>
          </a:p>
          <a:p>
            <a:pPr lvl="1"/>
            <a:r>
              <a:rPr lang="ja-JP" altLang="en-US" dirty="0" smtClean="0"/>
              <a:t>相関係数は</a:t>
            </a:r>
            <a:r>
              <a:rPr lang="en-US" altLang="ja-JP" dirty="0" smtClean="0"/>
              <a:t>0.9</a:t>
            </a:r>
            <a:r>
              <a:rPr lang="ja-JP" altLang="en-US" dirty="0" smtClean="0"/>
              <a:t>以上であり強い正の相関を示している</a:t>
            </a:r>
            <a:endParaRPr lang="en-US" altLang="ja-JP" dirty="0" smtClean="0"/>
          </a:p>
          <a:p>
            <a:r>
              <a:rPr kumimoji="1" lang="en-US" altLang="ja-JP" dirty="0" smtClean="0"/>
              <a:t>CPU</a:t>
            </a:r>
            <a:r>
              <a:rPr kumimoji="1" lang="ja-JP" altLang="en-US" dirty="0" smtClean="0"/>
              <a:t>コア温度と室温の間にも正の相関が存在する</a:t>
            </a:r>
            <a:endParaRPr kumimoji="1" lang="en-US" altLang="ja-JP" dirty="0" smtClean="0"/>
          </a:p>
          <a:p>
            <a:pPr lvl="1"/>
            <a:r>
              <a:rPr lang="ja-JP" altLang="en-US" dirty="0" smtClean="0"/>
              <a:t>今回の実験では</a:t>
            </a:r>
            <a:r>
              <a:rPr lang="en-US" altLang="ja-JP" dirty="0" smtClean="0"/>
              <a:t>CPU</a:t>
            </a:r>
            <a:r>
              <a:rPr lang="ja-JP" altLang="en-US" dirty="0" smtClean="0"/>
              <a:t>コア温度は室温による影響を大きく受けた</a:t>
            </a:r>
            <a:endParaRPr kumimoji="1" lang="ja-JP" altLang="en-US" dirty="0"/>
          </a:p>
        </p:txBody>
      </p:sp>
      <p:sp>
        <p:nvSpPr>
          <p:cNvPr id="4" name="テキスト ボックス 3"/>
          <p:cNvSpPr txBox="1"/>
          <p:nvPr/>
        </p:nvSpPr>
        <p:spPr>
          <a:xfrm>
            <a:off x="2017454" y="5345966"/>
            <a:ext cx="5109091" cy="830997"/>
          </a:xfrm>
          <a:prstGeom prst="rect">
            <a:avLst/>
          </a:prstGeom>
          <a:solidFill>
            <a:srgbClr val="FF6199"/>
          </a:solidFill>
        </p:spPr>
        <p:txBody>
          <a:bodyPr wrap="none" rtlCol="0">
            <a:spAutoFit/>
          </a:bodyPr>
          <a:lstStyle/>
          <a:p>
            <a:r>
              <a:rPr kumimoji="1" lang="ja-JP" altLang="en-US" sz="2400" dirty="0" smtClean="0">
                <a:solidFill>
                  <a:schemeClr val="bg1"/>
                </a:solidFill>
              </a:rPr>
              <a:t>時刻ドリフト量は温度による影響を</a:t>
            </a:r>
            <a:endParaRPr kumimoji="1" lang="en-US" altLang="ja-JP" sz="2400" dirty="0" smtClean="0">
              <a:solidFill>
                <a:schemeClr val="bg1"/>
              </a:solidFill>
            </a:endParaRPr>
          </a:p>
          <a:p>
            <a:r>
              <a:rPr kumimoji="1" lang="ja-JP" altLang="en-US" sz="2400" dirty="0" smtClean="0">
                <a:solidFill>
                  <a:schemeClr val="bg1"/>
                </a:solidFill>
              </a:rPr>
              <a:t>受けているが，</a:t>
            </a:r>
            <a:r>
              <a:rPr lang="ja-JP" altLang="en-US" sz="2400" dirty="0" smtClean="0">
                <a:solidFill>
                  <a:schemeClr val="bg1"/>
                </a:solidFill>
              </a:rPr>
              <a:t>その</a:t>
            </a:r>
            <a:r>
              <a:rPr lang="ja-JP" altLang="en-US" sz="2400" dirty="0">
                <a:solidFill>
                  <a:schemeClr val="bg1"/>
                </a:solidFill>
              </a:rPr>
              <a:t>特性</a:t>
            </a:r>
            <a:r>
              <a:rPr lang="ja-JP" altLang="en-US" sz="2400" dirty="0" smtClean="0">
                <a:solidFill>
                  <a:schemeClr val="bg1"/>
                </a:solidFill>
              </a:rPr>
              <a:t>も異なる</a:t>
            </a:r>
            <a:endParaRPr kumimoji="1" lang="ja-JP" altLang="en-US" sz="2400" dirty="0">
              <a:solidFill>
                <a:schemeClr val="bg1"/>
              </a:solidFill>
            </a:endParaRPr>
          </a:p>
        </p:txBody>
      </p:sp>
      <p:sp>
        <p:nvSpPr>
          <p:cNvPr id="5" name="下矢印 4"/>
          <p:cNvSpPr/>
          <p:nvPr/>
        </p:nvSpPr>
        <p:spPr>
          <a:xfrm>
            <a:off x="4102100" y="3952997"/>
            <a:ext cx="939800" cy="1014946"/>
          </a:xfrm>
          <a:prstGeom prst="downArrow">
            <a:avLst>
              <a:gd name="adj1" fmla="val 47138"/>
              <a:gd name="adj2" fmla="val 50000"/>
            </a:avLst>
          </a:prstGeom>
          <a:solidFill>
            <a:srgbClr val="FF61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983945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ネットワーク遅延の影響の検証</a:t>
            </a:r>
            <a:endParaRPr lang="en-US" altLang="ja-JP" dirty="0" smtClean="0"/>
          </a:p>
          <a:p>
            <a:pPr lvl="1"/>
            <a:r>
              <a:rPr lang="ja-JP" altLang="en-US" dirty="0" smtClean="0"/>
              <a:t>負荷のかかったネットワークでの計測精度を調査する必要</a:t>
            </a:r>
            <a:endParaRPr lang="en-US" altLang="ja-JP" dirty="0" smtClean="0"/>
          </a:p>
          <a:p>
            <a:r>
              <a:rPr lang="ja-JP" altLang="en-US" dirty="0" smtClean="0"/>
              <a:t>計算</a:t>
            </a:r>
            <a:r>
              <a:rPr lang="ja-JP" altLang="en-US" dirty="0"/>
              <a:t>処理を行うことで</a:t>
            </a:r>
            <a:r>
              <a:rPr lang="en-US" altLang="ja-JP" dirty="0"/>
              <a:t>CPU</a:t>
            </a:r>
            <a:r>
              <a:rPr lang="ja-JP" altLang="en-US" dirty="0"/>
              <a:t>は発熱する</a:t>
            </a:r>
          </a:p>
          <a:p>
            <a:pPr lvl="1"/>
            <a:r>
              <a:rPr lang="ja-JP" altLang="en-US" dirty="0"/>
              <a:t>機器に負荷をかけた際の影響についても実験が必要</a:t>
            </a:r>
          </a:p>
          <a:p>
            <a:endParaRPr kumimoji="1" lang="ja-JP" altLang="en-US" dirty="0"/>
          </a:p>
        </p:txBody>
      </p:sp>
    </p:spTree>
    <p:extLst>
      <p:ext uri="{BB962C8B-B14F-4D97-AF65-F5344CB8AC3E}">
        <p14:creationId xmlns:p14="http://schemas.microsoft.com/office/powerpoint/2010/main" val="6252126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ディジタル機器におけるシステム時刻のずれと環境温度の相関性について示した</a:t>
            </a:r>
            <a:endParaRPr kumimoji="1" lang="en-US" altLang="ja-JP" dirty="0" smtClean="0"/>
          </a:p>
          <a:p>
            <a:r>
              <a:rPr lang="ja-JP" altLang="en-US" dirty="0"/>
              <a:t>クロックフィンガープリント</a:t>
            </a:r>
            <a:r>
              <a:rPr lang="ja-JP" altLang="en-US" dirty="0" smtClean="0"/>
              <a:t>手法における機器識別法について</a:t>
            </a:r>
            <a:endParaRPr lang="en-US" altLang="ja-JP" dirty="0" smtClean="0"/>
          </a:p>
          <a:p>
            <a:pPr lvl="1"/>
            <a:r>
              <a:rPr lang="ja-JP" altLang="en-US" dirty="0" smtClean="0"/>
              <a:t>この相関関係を考慮することで特徴量のユニーク性が高くなると考えられる</a:t>
            </a:r>
            <a:endParaRPr lang="en-US" altLang="ja-JP" dirty="0" smtClean="0"/>
          </a:p>
          <a:p>
            <a:pPr lvl="1"/>
            <a:r>
              <a:rPr lang="ja-JP" altLang="en-US" dirty="0"/>
              <a:t>温度</a:t>
            </a:r>
            <a:r>
              <a:rPr lang="ja-JP" altLang="en-US" dirty="0" smtClean="0"/>
              <a:t>相関を盛り込んだ手法の検討が必要</a:t>
            </a:r>
            <a:endParaRPr lang="en-US" altLang="ja-JP" dirty="0" smtClean="0"/>
          </a:p>
        </p:txBody>
      </p:sp>
    </p:spTree>
    <p:extLst>
      <p:ext uri="{BB962C8B-B14F-4D97-AF65-F5344CB8AC3E}">
        <p14:creationId xmlns:p14="http://schemas.microsoft.com/office/powerpoint/2010/main" val="41534100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特徴量精度評価</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2335720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時刻ドリフト</a:t>
            </a:r>
            <a:r>
              <a:rPr lang="ja-JP" altLang="en-US" dirty="0" smtClean="0"/>
              <a:t>の精度</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サンプリング周期に依らず横ばい</a:t>
            </a:r>
            <a:endParaRPr kumimoji="1" lang="ja-JP" altLang="en-US" sz="2400" dirty="0"/>
          </a:p>
        </p:txBody>
      </p:sp>
      <p:pic>
        <p:nvPicPr>
          <p:cNvPr id="1027" name="Picture 3" descr="\\192.168.11.11\home\Documents\sochuron\src\assets\feature_eval\drift_feat_errors_alpha-cr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147435"/>
            <a:ext cx="7010400" cy="3382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108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研究背景と目的</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オープン</a:t>
            </a:r>
            <a:r>
              <a:rPr kumimoji="1" lang="en-US" altLang="ja-JP" dirty="0" err="1" smtClean="0"/>
              <a:t>IoT</a:t>
            </a:r>
            <a:r>
              <a:rPr kumimoji="1" lang="ja-JP" altLang="en-US" dirty="0" smtClean="0"/>
              <a:t>環境が有する特性・制約下で生じるリスク</a:t>
            </a:r>
            <a:endParaRPr kumimoji="1" lang="ja-JP" altLang="en-US" dirty="0"/>
          </a:p>
        </p:txBody>
      </p:sp>
      <p:grpSp>
        <p:nvGrpSpPr>
          <p:cNvPr id="12" name="グループ化 11"/>
          <p:cNvGrpSpPr/>
          <p:nvPr/>
        </p:nvGrpSpPr>
        <p:grpSpPr>
          <a:xfrm>
            <a:off x="883297" y="2398256"/>
            <a:ext cx="7377406" cy="3036976"/>
            <a:chOff x="883296" y="2102555"/>
            <a:chExt cx="7377406" cy="3036976"/>
          </a:xfrm>
        </p:grpSpPr>
        <p:grpSp>
          <p:nvGrpSpPr>
            <p:cNvPr id="10" name="グループ化 9"/>
            <p:cNvGrpSpPr/>
            <p:nvPr/>
          </p:nvGrpSpPr>
          <p:grpSpPr>
            <a:xfrm>
              <a:off x="883297" y="2102555"/>
              <a:ext cx="7377405" cy="950208"/>
              <a:chOff x="883297" y="5226755"/>
              <a:chExt cx="7377405" cy="950208"/>
            </a:xfrm>
          </p:grpSpPr>
          <p:sp>
            <p:nvSpPr>
              <p:cNvPr id="6" name="角丸四角形 5"/>
              <p:cNvSpPr/>
              <p:nvPr/>
            </p:nvSpPr>
            <p:spPr>
              <a:xfrm>
                <a:off x="883297" y="5226755"/>
                <a:ext cx="7377405" cy="950208"/>
              </a:xfrm>
              <a:prstGeom prst="roundRect">
                <a:avLst>
                  <a:gd name="adj" fmla="val 9263"/>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9" name="直線コネクタ 8"/>
              <p:cNvCxnSpPr/>
              <p:nvPr/>
            </p:nvCxnSpPr>
            <p:spPr>
              <a:xfrm>
                <a:off x="2197293" y="5350533"/>
                <a:ext cx="0" cy="702653"/>
              </a:xfrm>
              <a:prstGeom prst="line">
                <a:avLst/>
              </a:prstGeom>
              <a:ln w="28575">
                <a:solidFill>
                  <a:schemeClr val="bg1"/>
                </a:solidFill>
              </a:ln>
            </p:spPr>
            <p:style>
              <a:lnRef idx="3">
                <a:schemeClr val="dk1"/>
              </a:lnRef>
              <a:fillRef idx="0">
                <a:schemeClr val="dk1"/>
              </a:fillRef>
              <a:effectRef idx="2">
                <a:schemeClr val="dk1"/>
              </a:effectRef>
              <a:fontRef idx="minor">
                <a:schemeClr val="tx1"/>
              </a:fontRef>
            </p:style>
          </p:cxnSp>
          <p:sp>
            <p:nvSpPr>
              <p:cNvPr id="5" name="テキスト ボックス 4"/>
              <p:cNvSpPr txBox="1"/>
              <p:nvPr/>
            </p:nvSpPr>
            <p:spPr>
              <a:xfrm>
                <a:off x="2383182" y="5286361"/>
                <a:ext cx="5724644" cy="830997"/>
              </a:xfrm>
              <a:prstGeom prst="rect">
                <a:avLst/>
              </a:prstGeom>
              <a:noFill/>
            </p:spPr>
            <p:txBody>
              <a:bodyPr wrap="none" rtlCol="0">
                <a:spAutoFit/>
              </a:bodyPr>
              <a:lstStyle/>
              <a:p>
                <a:r>
                  <a:rPr lang="ja-JP" altLang="en-US" sz="2400" dirty="0">
                    <a:solidFill>
                      <a:schemeClr val="bg1"/>
                    </a:solidFill>
                  </a:rPr>
                  <a:t>意図しない相手との通信を避けるために</a:t>
                </a:r>
                <a:br>
                  <a:rPr lang="ja-JP" altLang="en-US" sz="2400" dirty="0">
                    <a:solidFill>
                      <a:schemeClr val="bg1"/>
                    </a:solidFill>
                  </a:rPr>
                </a:br>
                <a:r>
                  <a:rPr lang="ja-JP" altLang="en-US" sz="2400" dirty="0" smtClean="0">
                    <a:solidFill>
                      <a:schemeClr val="bg1"/>
                    </a:solidFill>
                  </a:rPr>
                  <a:t>機器</a:t>
                </a:r>
                <a:r>
                  <a:rPr lang="ja-JP" altLang="en-US" sz="2400" dirty="0">
                    <a:solidFill>
                      <a:schemeClr val="bg1"/>
                    </a:solidFill>
                  </a:rPr>
                  <a:t>を識別することが重要</a:t>
                </a:r>
                <a:endParaRPr kumimoji="1" lang="ja-JP" altLang="en-US" sz="2400" dirty="0">
                  <a:solidFill>
                    <a:schemeClr val="bg1"/>
                  </a:solidFill>
                </a:endParaRPr>
              </a:p>
            </p:txBody>
          </p:sp>
          <p:sp>
            <p:nvSpPr>
              <p:cNvPr id="8" name="テキスト ボックス 7"/>
              <p:cNvSpPr txBox="1"/>
              <p:nvPr/>
            </p:nvSpPr>
            <p:spPr>
              <a:xfrm>
                <a:off x="1037594" y="5409472"/>
                <a:ext cx="1005403" cy="584775"/>
              </a:xfrm>
              <a:prstGeom prst="rect">
                <a:avLst/>
              </a:prstGeom>
              <a:noFill/>
            </p:spPr>
            <p:txBody>
              <a:bodyPr wrap="none" rtlCol="0">
                <a:spAutoFit/>
              </a:bodyPr>
              <a:lstStyle/>
              <a:p>
                <a:r>
                  <a:rPr kumimoji="1" lang="ja-JP" altLang="en-US" sz="3200" dirty="0" smtClean="0">
                    <a:solidFill>
                      <a:schemeClr val="bg1"/>
                    </a:solidFill>
                  </a:rPr>
                  <a:t>背景</a:t>
                </a:r>
                <a:endParaRPr kumimoji="1" lang="ja-JP" altLang="en-US" sz="3200" dirty="0">
                  <a:solidFill>
                    <a:schemeClr val="bg1"/>
                  </a:solidFill>
                </a:endParaRPr>
              </a:p>
            </p:txBody>
          </p:sp>
        </p:grpSp>
        <p:sp>
          <p:nvSpPr>
            <p:cNvPr id="11" name="下矢印 10"/>
            <p:cNvSpPr/>
            <p:nvPr/>
          </p:nvSpPr>
          <p:spPr>
            <a:xfrm>
              <a:off x="3949699" y="3052763"/>
              <a:ext cx="1244600" cy="1049337"/>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p:nvGrpSpPr>
          <p:grpSpPr>
            <a:xfrm>
              <a:off x="883296" y="4189323"/>
              <a:ext cx="7377405" cy="950208"/>
              <a:chOff x="883297" y="5226755"/>
              <a:chExt cx="7377405" cy="950208"/>
            </a:xfrm>
          </p:grpSpPr>
          <p:sp>
            <p:nvSpPr>
              <p:cNvPr id="15" name="角丸四角形 14"/>
              <p:cNvSpPr/>
              <p:nvPr/>
            </p:nvSpPr>
            <p:spPr>
              <a:xfrm>
                <a:off x="883297" y="5226755"/>
                <a:ext cx="7377405" cy="950208"/>
              </a:xfrm>
              <a:prstGeom prst="roundRect">
                <a:avLst>
                  <a:gd name="adj" fmla="val 9263"/>
                </a:avLst>
              </a:prstGeom>
              <a:solidFill>
                <a:srgbClr val="FF6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 name="直線コネクタ 15"/>
              <p:cNvCxnSpPr/>
              <p:nvPr/>
            </p:nvCxnSpPr>
            <p:spPr>
              <a:xfrm>
                <a:off x="2197293" y="5350533"/>
                <a:ext cx="0" cy="702653"/>
              </a:xfrm>
              <a:prstGeom prst="line">
                <a:avLst/>
              </a:prstGeom>
              <a:ln w="28575">
                <a:solidFill>
                  <a:schemeClr val="bg1"/>
                </a:solidFill>
              </a:ln>
            </p:spPr>
            <p:style>
              <a:lnRef idx="3">
                <a:schemeClr val="dk1"/>
              </a:lnRef>
              <a:fillRef idx="0">
                <a:schemeClr val="dk1"/>
              </a:fillRef>
              <a:effectRef idx="2">
                <a:schemeClr val="dk1"/>
              </a:effectRef>
              <a:fontRef idx="minor">
                <a:schemeClr val="tx1"/>
              </a:fontRef>
            </p:style>
          </p:cxnSp>
          <p:sp>
            <p:nvSpPr>
              <p:cNvPr id="17" name="テキスト ボックス 16"/>
              <p:cNvSpPr txBox="1"/>
              <p:nvPr/>
            </p:nvSpPr>
            <p:spPr>
              <a:xfrm>
                <a:off x="2383182" y="5286361"/>
                <a:ext cx="5416868" cy="830997"/>
              </a:xfrm>
              <a:prstGeom prst="rect">
                <a:avLst/>
              </a:prstGeom>
              <a:noFill/>
            </p:spPr>
            <p:txBody>
              <a:bodyPr wrap="none" rtlCol="0">
                <a:spAutoFit/>
              </a:bodyPr>
              <a:lstStyle/>
              <a:p>
                <a:r>
                  <a:rPr lang="ja-JP" altLang="en-US" sz="2400" dirty="0" smtClean="0">
                    <a:solidFill>
                      <a:schemeClr val="bg1"/>
                    </a:solidFill>
                  </a:rPr>
                  <a:t>多種多様な機器</a:t>
                </a:r>
                <a:r>
                  <a:rPr lang="ja-JP" altLang="en-US" sz="2400" dirty="0">
                    <a:solidFill>
                      <a:schemeClr val="bg1"/>
                    </a:solidFill>
                  </a:rPr>
                  <a:t>を安全に</a:t>
                </a:r>
                <a:r>
                  <a:rPr lang="ja-JP" altLang="en-US" sz="2400" dirty="0" smtClean="0">
                    <a:solidFill>
                      <a:schemeClr val="bg1"/>
                    </a:solidFill>
                  </a:rPr>
                  <a:t>利用するため</a:t>
                </a:r>
                <a:br>
                  <a:rPr lang="ja-JP" altLang="en-US" sz="2400" dirty="0" smtClean="0">
                    <a:solidFill>
                      <a:schemeClr val="bg1"/>
                    </a:solidFill>
                  </a:rPr>
                </a:br>
                <a:r>
                  <a:rPr lang="ja-JP" altLang="en-US" sz="2400" dirty="0" smtClean="0">
                    <a:solidFill>
                      <a:schemeClr val="bg1"/>
                    </a:solidFill>
                  </a:rPr>
                  <a:t>適切</a:t>
                </a:r>
                <a:r>
                  <a:rPr lang="ja-JP" altLang="en-US" sz="2400" dirty="0">
                    <a:solidFill>
                      <a:schemeClr val="bg1"/>
                    </a:solidFill>
                  </a:rPr>
                  <a:t>に機器を識別する方式を創出する</a:t>
                </a:r>
                <a:endParaRPr kumimoji="1" lang="ja-JP" altLang="en-US" sz="2400" dirty="0">
                  <a:solidFill>
                    <a:schemeClr val="bg1"/>
                  </a:solidFill>
                </a:endParaRPr>
              </a:p>
            </p:txBody>
          </p:sp>
          <p:sp>
            <p:nvSpPr>
              <p:cNvPr id="18" name="テキスト ボックス 17"/>
              <p:cNvSpPr txBox="1"/>
              <p:nvPr/>
            </p:nvSpPr>
            <p:spPr>
              <a:xfrm>
                <a:off x="1037594" y="5409472"/>
                <a:ext cx="1005403" cy="584775"/>
              </a:xfrm>
              <a:prstGeom prst="rect">
                <a:avLst/>
              </a:prstGeom>
              <a:noFill/>
            </p:spPr>
            <p:txBody>
              <a:bodyPr wrap="none" rtlCol="0">
                <a:spAutoFit/>
              </a:bodyPr>
              <a:lstStyle/>
              <a:p>
                <a:r>
                  <a:rPr kumimoji="1" lang="ja-JP" altLang="en-US" sz="3200" dirty="0" smtClean="0">
                    <a:solidFill>
                      <a:schemeClr val="bg1"/>
                    </a:solidFill>
                  </a:rPr>
                  <a:t>目的</a:t>
                </a:r>
                <a:endParaRPr kumimoji="1" lang="ja-JP" altLang="en-US" sz="3200" dirty="0">
                  <a:solidFill>
                    <a:schemeClr val="bg1"/>
                  </a:solidFill>
                </a:endParaRPr>
              </a:p>
            </p:txBody>
          </p:sp>
        </p:grpSp>
      </p:grpSp>
    </p:spTree>
    <p:extLst>
      <p:ext uri="{BB962C8B-B14F-4D97-AF65-F5344CB8AC3E}">
        <p14:creationId xmlns:p14="http://schemas.microsoft.com/office/powerpoint/2010/main" val="549758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時刻ドリフト</a:t>
            </a:r>
            <a:r>
              <a:rPr lang="ja-JP" altLang="en-US" dirty="0" smtClean="0"/>
              <a:t>の精度</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400" dirty="0"/>
              <a:t>サンプリング周期に依らず横ばい</a:t>
            </a:r>
          </a:p>
          <a:p>
            <a:endParaRPr kumimoji="1" lang="ja-JP" altLang="en-US" sz="2400" dirty="0"/>
          </a:p>
        </p:txBody>
      </p:sp>
      <p:pic>
        <p:nvPicPr>
          <p:cNvPr id="1026" name="Picture 2" descr="\\192.168.11.11\home\Documents\sochuron\src\assets\feature_eval\drift_feat_errors_beta-cr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081" y="2208815"/>
            <a:ext cx="701040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3322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温度相関を盛り込んだ特徴量</a:t>
            </a:r>
            <a:endParaRPr kumimoji="1" lang="ja-JP" altLang="en-US" dirty="0"/>
          </a:p>
        </p:txBody>
      </p:sp>
      <p:sp>
        <p:nvSpPr>
          <p:cNvPr id="3" name="コンテンツ プレースホルダー 2"/>
          <p:cNvSpPr>
            <a:spLocks noGrp="1"/>
          </p:cNvSpPr>
          <p:nvPr>
            <p:ph idx="1"/>
          </p:nvPr>
        </p:nvSpPr>
        <p:spPr>
          <a:xfrm>
            <a:off x="628650" y="4572000"/>
            <a:ext cx="7886700" cy="1604963"/>
          </a:xfrm>
          <a:gradFill flip="none" rotWithShape="1">
            <a:gsLst>
              <a:gs pos="0">
                <a:srgbClr val="EEDFF7">
                  <a:alpha val="40000"/>
                </a:srgbClr>
              </a:gs>
              <a:gs pos="26000">
                <a:srgbClr val="E1EEF3">
                  <a:alpha val="20000"/>
                </a:srgbClr>
              </a:gs>
              <a:gs pos="100000">
                <a:schemeClr val="accent4">
                  <a:lumMod val="20000"/>
                  <a:lumOff val="80000"/>
                  <a:alpha val="30000"/>
                </a:schemeClr>
              </a:gs>
            </a:gsLst>
            <a:path path="circle">
              <a:fillToRect l="100000" b="100000"/>
            </a:path>
            <a:tileRect t="-100000" r="-100000"/>
          </a:gradFill>
        </p:spPr>
        <p:txBody>
          <a:bodyPr vert="horz" lIns="91440" tIns="45720" rIns="91440" bIns="45720" rtlCol="0" anchor="ctr">
            <a:normAutofit/>
          </a:bodyPr>
          <a:lstStyle/>
          <a:p>
            <a:r>
              <a:rPr lang="ja-JP" altLang="en-US" dirty="0">
                <a:latin typeface="Cambria Math"/>
              </a:rPr>
              <a:t>分割周期</a:t>
            </a:r>
            <a:r>
              <a:rPr lang="en-US" altLang="ja-JP" dirty="0">
                <a:latin typeface="Cambria Math"/>
              </a:rPr>
              <a:t>P</a:t>
            </a:r>
            <a:r>
              <a:rPr lang="ja-JP" altLang="en-US" dirty="0">
                <a:latin typeface="Cambria Math"/>
              </a:rPr>
              <a:t>ごとの回帰直線のパラメータ（傾き，切片）を算出</a:t>
            </a:r>
            <a:endParaRPr lang="en-US" altLang="ja-JP" dirty="0">
              <a:latin typeface="Cambria Math"/>
            </a:endParaRPr>
          </a:p>
          <a:p>
            <a:r>
              <a:rPr lang="ja-JP" altLang="en-US" dirty="0">
                <a:latin typeface="Cambria Math"/>
              </a:rPr>
              <a:t>学習用データにおけるそれぞれの平均値の組を</a:t>
            </a:r>
            <a:r>
              <a:rPr lang="en-US" altLang="ja-JP" dirty="0">
                <a:latin typeface="Cambria Math"/>
              </a:rPr>
              <a:t>2</a:t>
            </a:r>
            <a:r>
              <a:rPr lang="ja-JP" altLang="en-US" dirty="0">
                <a:latin typeface="Cambria Math"/>
              </a:rPr>
              <a:t>次元の</a:t>
            </a:r>
            <a:r>
              <a:rPr lang="en-US" altLang="ja-JP" dirty="0">
                <a:latin typeface="Cambria Math"/>
              </a:rPr>
              <a:t/>
            </a:r>
            <a:br>
              <a:rPr lang="en-US" altLang="ja-JP" dirty="0">
                <a:latin typeface="Cambria Math"/>
              </a:rPr>
            </a:br>
            <a:r>
              <a:rPr lang="ja-JP" altLang="en-US" dirty="0">
                <a:latin typeface="Cambria Math"/>
              </a:rPr>
              <a:t>基準特徴量に</a:t>
            </a:r>
          </a:p>
        </p:txBody>
      </p:sp>
      <p:sp>
        <p:nvSpPr>
          <p:cNvPr id="4" name="テキスト ボックス 3"/>
          <p:cNvSpPr txBox="1"/>
          <p:nvPr/>
        </p:nvSpPr>
        <p:spPr>
          <a:xfrm>
            <a:off x="3907954" y="2832473"/>
            <a:ext cx="679994" cy="369332"/>
          </a:xfrm>
          <a:prstGeom prst="rect">
            <a:avLst/>
          </a:prstGeom>
          <a:noFill/>
        </p:spPr>
        <p:txBody>
          <a:bodyPr wrap="none" rtlCol="0">
            <a:spAutoFit/>
          </a:bodyPr>
          <a:lstStyle/>
          <a:p>
            <a:r>
              <a:rPr kumimoji="1" lang="en-US" altLang="ja-JP" dirty="0" smtClean="0"/>
              <a:t>Time</a:t>
            </a:r>
            <a:endParaRPr kumimoji="1" lang="ja-JP" altLang="en-US" dirty="0"/>
          </a:p>
        </p:txBody>
      </p:sp>
      <p:cxnSp>
        <p:nvCxnSpPr>
          <p:cNvPr id="7" name="直線矢印コネクタ 6"/>
          <p:cNvCxnSpPr/>
          <p:nvPr/>
        </p:nvCxnSpPr>
        <p:spPr>
          <a:xfrm>
            <a:off x="547509" y="2683569"/>
            <a:ext cx="3969899" cy="0"/>
          </a:xfrm>
          <a:prstGeom prst="straightConnector1">
            <a:avLst/>
          </a:prstGeom>
          <a:ln>
            <a:solidFill>
              <a:schemeClr val="tx1">
                <a:lumMod val="75000"/>
                <a:lumOff val="25000"/>
              </a:schemeClr>
            </a:solidFill>
            <a:tailEnd type="triangle" w="lg" len="lg"/>
          </a:ln>
        </p:spPr>
        <p:style>
          <a:lnRef idx="3">
            <a:schemeClr val="dk1"/>
          </a:lnRef>
          <a:fillRef idx="0">
            <a:schemeClr val="dk1"/>
          </a:fillRef>
          <a:effectRef idx="2">
            <a:schemeClr val="dk1"/>
          </a:effectRef>
          <a:fontRef idx="minor">
            <a:schemeClr val="tx1"/>
          </a:fontRef>
        </p:style>
      </p:cxnSp>
      <p:cxnSp>
        <p:nvCxnSpPr>
          <p:cNvPr id="8" name="直線コネクタ 7"/>
          <p:cNvCxnSpPr/>
          <p:nvPr/>
        </p:nvCxnSpPr>
        <p:spPr>
          <a:xfrm>
            <a:off x="1276557" y="2498218"/>
            <a:ext cx="0" cy="36323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cxnSp>
        <p:nvCxnSpPr>
          <p:cNvPr id="9" name="直線コネクタ 8"/>
          <p:cNvCxnSpPr/>
          <p:nvPr/>
        </p:nvCxnSpPr>
        <p:spPr>
          <a:xfrm>
            <a:off x="1993249" y="2498218"/>
            <a:ext cx="0" cy="18535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cxnSp>
        <p:nvCxnSpPr>
          <p:cNvPr id="10" name="直線コネクタ 9"/>
          <p:cNvCxnSpPr/>
          <p:nvPr/>
        </p:nvCxnSpPr>
        <p:spPr>
          <a:xfrm>
            <a:off x="4147186" y="2498218"/>
            <a:ext cx="0" cy="18535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cxnSp>
        <p:nvCxnSpPr>
          <p:cNvPr id="11" name="直線コネクタ 10"/>
          <p:cNvCxnSpPr/>
          <p:nvPr/>
        </p:nvCxnSpPr>
        <p:spPr>
          <a:xfrm>
            <a:off x="1637649" y="2498218"/>
            <a:ext cx="0" cy="18535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cxnSp>
        <p:nvCxnSpPr>
          <p:cNvPr id="12" name="直線コネクタ 11"/>
          <p:cNvCxnSpPr/>
          <p:nvPr/>
        </p:nvCxnSpPr>
        <p:spPr>
          <a:xfrm>
            <a:off x="2365782" y="2494481"/>
            <a:ext cx="0" cy="18535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cxnSp>
        <p:nvCxnSpPr>
          <p:cNvPr id="13" name="直線コネクタ 12"/>
          <p:cNvCxnSpPr/>
          <p:nvPr/>
        </p:nvCxnSpPr>
        <p:spPr>
          <a:xfrm>
            <a:off x="3788182" y="2506696"/>
            <a:ext cx="0" cy="18535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a:off x="3461157" y="2498218"/>
            <a:ext cx="0" cy="185351"/>
          </a:xfrm>
          <a:prstGeom prst="line">
            <a:avLst/>
          </a:prstGeom>
          <a:ln>
            <a:solidFill>
              <a:schemeClr val="tx1">
                <a:lumMod val="75000"/>
                <a:lumOff val="25000"/>
              </a:schemeClr>
            </a:solidFill>
            <a:tailEnd type="none"/>
          </a:ln>
        </p:spPr>
        <p:style>
          <a:lnRef idx="3">
            <a:schemeClr val="dk1"/>
          </a:lnRef>
          <a:fillRef idx="0">
            <a:schemeClr val="dk1"/>
          </a:fillRef>
          <a:effectRef idx="2">
            <a:schemeClr val="dk1"/>
          </a:effectRef>
          <a:fontRef idx="minor">
            <a:schemeClr val="tx1"/>
          </a:fontRef>
        </p:style>
      </p:cxnSp>
      <p:sp>
        <p:nvSpPr>
          <p:cNvPr id="15" name="円弧 14"/>
          <p:cNvSpPr/>
          <p:nvPr/>
        </p:nvSpPr>
        <p:spPr>
          <a:xfrm>
            <a:off x="1276557" y="2537486"/>
            <a:ext cx="363752" cy="309122"/>
          </a:xfrm>
          <a:prstGeom prst="arc">
            <a:avLst>
              <a:gd name="adj1" fmla="val 21564900"/>
              <a:gd name="adj2" fmla="val 10622383"/>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sp>
        <p:nvSpPr>
          <p:cNvPr id="16" name="円弧 15"/>
          <p:cNvSpPr/>
          <p:nvPr/>
        </p:nvSpPr>
        <p:spPr>
          <a:xfrm>
            <a:off x="1634903" y="2537486"/>
            <a:ext cx="358346" cy="300644"/>
          </a:xfrm>
          <a:prstGeom prst="arc">
            <a:avLst>
              <a:gd name="adj1" fmla="val 21564900"/>
              <a:gd name="adj2" fmla="val 10843715"/>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sp>
        <p:nvSpPr>
          <p:cNvPr id="17" name="円弧 16"/>
          <p:cNvSpPr/>
          <p:nvPr/>
        </p:nvSpPr>
        <p:spPr>
          <a:xfrm>
            <a:off x="3788182" y="2589845"/>
            <a:ext cx="361092" cy="247237"/>
          </a:xfrm>
          <a:prstGeom prst="arc">
            <a:avLst>
              <a:gd name="adj1" fmla="val 21564900"/>
              <a:gd name="adj2" fmla="val 10887237"/>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 name="テキスト ボックス 19"/>
              <p:cNvSpPr txBox="1"/>
              <p:nvPr/>
            </p:nvSpPr>
            <p:spPr>
              <a:xfrm>
                <a:off x="899658" y="3885719"/>
                <a:ext cx="1791196" cy="670761"/>
              </a:xfrm>
              <a:prstGeom prst="rect">
                <a:avLst/>
              </a:prstGeom>
              <a:noFill/>
            </p:spPr>
            <p:txBody>
              <a:bodyPr wrap="none" rtlCol="0">
                <a:spAutoFit/>
              </a:bodyPr>
              <a:lstStyle/>
              <a:p>
                <a:r>
                  <a:rPr lang="ja-JP" altLang="en-US" dirty="0" smtClean="0"/>
                  <a:t>ドリフト量 </a:t>
                </a:r>
                <a14:m>
                  <m:oMath xmlns:m="http://schemas.openxmlformats.org/officeDocument/2006/math">
                    <m:sSub>
                      <m:sSubPr>
                        <m:ctrlPr>
                          <a:rPr lang="en-US" altLang="ja-JP" i="1" smtClean="0">
                            <a:latin typeface="Cambria Math" panose="02040503050406030204" pitchFamily="18" charset="0"/>
                          </a:rPr>
                        </m:ctrlPr>
                      </m:sSubPr>
                      <m:e>
                        <m:r>
                          <a:rPr lang="en-US" altLang="ja-JP" i="1" smtClean="0">
                            <a:latin typeface="Cambria Math"/>
                            <a:ea typeface="Cambria Math"/>
                          </a:rPr>
                          <m:t>∆</m:t>
                        </m:r>
                        <m:r>
                          <a:rPr lang="en-US" altLang="ja-JP" b="0" i="1" smtClean="0">
                            <a:latin typeface="Cambria Math"/>
                            <a:ea typeface="Cambria Math"/>
                          </a:rPr>
                          <m:t>𝐷</m:t>
                        </m:r>
                      </m:e>
                      <m:sub>
                        <m:r>
                          <a:rPr lang="en-US" altLang="ja-JP" b="0" i="1" smtClean="0">
                            <a:latin typeface="Cambria Math"/>
                          </a:rPr>
                          <m:t>1</m:t>
                        </m:r>
                      </m:sub>
                    </m:sSub>
                  </m:oMath>
                </a14:m>
                <a:endParaRPr lang="en-US" altLang="ja-JP" b="0" dirty="0" smtClean="0"/>
              </a:p>
              <a:p>
                <a:r>
                  <a:rPr kumimoji="1" lang="ja-JP" altLang="en-US" dirty="0" smtClean="0"/>
                  <a:t>平均温度</a:t>
                </a:r>
                <a14:m>
                  <m:oMath xmlns:m="http://schemas.openxmlformats.org/officeDocument/2006/math">
                    <m:sSub>
                      <m:sSubPr>
                        <m:ctrlPr>
                          <a:rPr kumimoji="1" lang="en-US" altLang="ja-JP" i="1" smtClean="0">
                            <a:latin typeface="Cambria Math" panose="02040503050406030204" pitchFamily="18" charset="0"/>
                          </a:rPr>
                        </m:ctrlPr>
                      </m:sSubPr>
                      <m:e>
                        <m:acc>
                          <m:accPr>
                            <m:chr m:val="̅"/>
                            <m:ctrlPr>
                              <a:rPr kumimoji="1" lang="en-US" altLang="ja-JP" i="1" smtClean="0">
                                <a:latin typeface="Cambria Math" panose="02040503050406030204" pitchFamily="18" charset="0"/>
                              </a:rPr>
                            </m:ctrlPr>
                          </m:accPr>
                          <m:e>
                            <m:r>
                              <a:rPr kumimoji="1" lang="en-US" altLang="ja-JP" b="0" i="1" smtClean="0">
                                <a:latin typeface="Cambria Math"/>
                              </a:rPr>
                              <m:t>𝑇</m:t>
                            </m:r>
                          </m:e>
                        </m:acc>
                      </m:e>
                      <m:sub>
                        <m:r>
                          <a:rPr kumimoji="1" lang="en-US" altLang="ja-JP" b="0" i="1" smtClean="0">
                            <a:latin typeface="Cambria Math"/>
                          </a:rPr>
                          <m:t>1</m:t>
                        </m:r>
                      </m:sub>
                    </m:sSub>
                  </m:oMath>
                </a14:m>
                <a:endParaRPr kumimoji="1" lang="ja-JP" altLang="en-US" dirty="0"/>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899658" y="3885719"/>
                <a:ext cx="1791196" cy="670761"/>
              </a:xfrm>
              <a:prstGeom prst="rect">
                <a:avLst/>
              </a:prstGeom>
              <a:blipFill rotWithShape="1">
                <a:blip r:embed="rId2"/>
                <a:stretch>
                  <a:fillRect l="-3072" t="-4545" b="-10000"/>
                </a:stretch>
              </a:blipFill>
            </p:spPr>
            <p:txBody>
              <a:bodyPr/>
              <a:lstStyle/>
              <a:p>
                <a:r>
                  <a:rPr lang="ja-JP" altLang="en-US">
                    <a:noFill/>
                  </a:rPr>
                  <a:t> </a:t>
                </a:r>
              </a:p>
            </p:txBody>
          </p:sp>
        </mc:Fallback>
      </mc:AlternateContent>
      <p:cxnSp>
        <p:nvCxnSpPr>
          <p:cNvPr id="22" name="直線矢印コネクタ 21"/>
          <p:cNvCxnSpPr/>
          <p:nvPr/>
        </p:nvCxnSpPr>
        <p:spPr>
          <a:xfrm flipV="1">
            <a:off x="1458433" y="2861449"/>
            <a:ext cx="0" cy="87235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3" name="直線矢印コネクタ 22"/>
          <p:cNvCxnSpPr/>
          <p:nvPr/>
        </p:nvCxnSpPr>
        <p:spPr>
          <a:xfrm flipV="1">
            <a:off x="1814033" y="2861451"/>
            <a:ext cx="0" cy="29543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24" name="テキスト ボックス 23"/>
              <p:cNvSpPr txBox="1"/>
              <p:nvPr/>
            </p:nvSpPr>
            <p:spPr>
              <a:xfrm>
                <a:off x="1417460" y="2127263"/>
                <a:ext cx="4456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a:rPr>
                            <m:t>𝑡</m:t>
                          </m:r>
                        </m:e>
                        <m:sub>
                          <m:r>
                            <a:rPr kumimoji="1" lang="en-US" altLang="ja-JP" b="0" i="1" smtClean="0">
                              <a:latin typeface="Cambria Math"/>
                            </a:rPr>
                            <m:t>2</m:t>
                          </m:r>
                        </m:sub>
                      </m:sSub>
                    </m:oMath>
                  </m:oMathPara>
                </a14:m>
                <a:endParaRPr kumimoji="1" lang="ja-JP" altLang="en-US" dirty="0"/>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1417460" y="2127263"/>
                <a:ext cx="445698" cy="369332"/>
              </a:xfrm>
              <a:prstGeom prst="rect">
                <a:avLst/>
              </a:prstGeom>
              <a:blipFill rotWithShape="1">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p:cNvSpPr txBox="1"/>
              <p:nvPr/>
            </p:nvSpPr>
            <p:spPr>
              <a:xfrm>
                <a:off x="3907954" y="2127263"/>
                <a:ext cx="4784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a:rPr>
                            <m:t>𝑡</m:t>
                          </m:r>
                        </m:e>
                        <m:sub>
                          <m:r>
                            <a:rPr kumimoji="1" lang="en-US" altLang="ja-JP" b="0" i="1" smtClean="0">
                              <a:latin typeface="Cambria Math"/>
                            </a:rPr>
                            <m:t>𝑁</m:t>
                          </m:r>
                        </m:sub>
                      </m:sSub>
                    </m:oMath>
                  </m:oMathPara>
                </a14:m>
                <a:endParaRPr kumimoji="1" lang="ja-JP" altLang="en-US" dirty="0"/>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3907954" y="2127263"/>
                <a:ext cx="478464" cy="369332"/>
              </a:xfrm>
              <a:prstGeom prst="rect">
                <a:avLst/>
              </a:prstGeom>
              <a:blipFill rotWithShape="1">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p:cNvSpPr txBox="1"/>
              <p:nvPr/>
            </p:nvSpPr>
            <p:spPr>
              <a:xfrm>
                <a:off x="1117696" y="2137364"/>
                <a:ext cx="4403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a:rPr>
                            <m:t>𝑡</m:t>
                          </m:r>
                        </m:e>
                        <m:sub>
                          <m:r>
                            <a:rPr kumimoji="1" lang="en-US" altLang="ja-JP" b="0" i="1" smtClean="0">
                              <a:latin typeface="Cambria Math"/>
                            </a:rPr>
                            <m:t>1</m:t>
                          </m:r>
                        </m:sub>
                      </m:sSub>
                    </m:oMath>
                  </m:oMathPara>
                </a14:m>
                <a:endParaRPr kumimoji="1" lang="ja-JP" altLang="en-US" dirty="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1117696" y="2137364"/>
                <a:ext cx="440377" cy="369332"/>
              </a:xfrm>
              <a:prstGeom prst="rect">
                <a:avLst/>
              </a:prstGeom>
              <a:blipFill rotWithShape="1">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p:cNvSpPr txBox="1"/>
              <p:nvPr/>
            </p:nvSpPr>
            <p:spPr>
              <a:xfrm>
                <a:off x="1650076" y="3176823"/>
                <a:ext cx="1867755" cy="646331"/>
              </a:xfrm>
              <a:prstGeom prst="rect">
                <a:avLst/>
              </a:prstGeom>
              <a:noFill/>
            </p:spPr>
            <p:txBody>
              <a:bodyPr wrap="none" rtlCol="0">
                <a:spAutoFit/>
              </a:bodyPr>
              <a:lstStyle/>
              <a:p>
                <a:r>
                  <a:rPr lang="ja-JP" altLang="en-US" dirty="0" smtClean="0"/>
                  <a:t>ドリフト量 </a:t>
                </a:r>
                <a14:m>
                  <m:oMath xmlns:m="http://schemas.openxmlformats.org/officeDocument/2006/math">
                    <m:sSub>
                      <m:sSubPr>
                        <m:ctrlPr>
                          <a:rPr lang="en-US" altLang="ja-JP" i="1" smtClean="0">
                            <a:latin typeface="Cambria Math" panose="02040503050406030204" pitchFamily="18" charset="0"/>
                          </a:rPr>
                        </m:ctrlPr>
                      </m:sSubPr>
                      <m:e>
                        <m:r>
                          <a:rPr lang="en-US" altLang="ja-JP" i="1" smtClean="0">
                            <a:latin typeface="Cambria Math"/>
                            <a:ea typeface="Cambria Math"/>
                          </a:rPr>
                          <m:t>∆</m:t>
                        </m:r>
                        <m:r>
                          <a:rPr lang="en-US" altLang="ja-JP" b="0" i="1" smtClean="0">
                            <a:latin typeface="Cambria Math"/>
                            <a:ea typeface="Cambria Math"/>
                          </a:rPr>
                          <m:t>𝐷</m:t>
                        </m:r>
                      </m:e>
                      <m:sub>
                        <m:r>
                          <a:rPr lang="en-US" altLang="ja-JP" b="0" i="1" smtClean="0">
                            <a:latin typeface="Cambria Math"/>
                          </a:rPr>
                          <m:t>2</m:t>
                        </m:r>
                      </m:sub>
                    </m:sSub>
                  </m:oMath>
                </a14:m>
                <a:endParaRPr lang="en-US" altLang="ja-JP" b="0" dirty="0" smtClean="0"/>
              </a:p>
              <a:p>
                <a:r>
                  <a:rPr kumimoji="1" lang="ja-JP" altLang="en-US" dirty="0" smtClean="0"/>
                  <a:t>平均温度</a:t>
                </a:r>
                <a14:m>
                  <m:oMath xmlns:m="http://schemas.openxmlformats.org/officeDocument/2006/math">
                    <m:sSub>
                      <m:sSubPr>
                        <m:ctrlPr>
                          <a:rPr kumimoji="1" lang="en-US" altLang="ja-JP" i="1" smtClean="0">
                            <a:latin typeface="Cambria Math" panose="02040503050406030204" pitchFamily="18" charset="0"/>
                          </a:rPr>
                        </m:ctrlPr>
                      </m:sSubPr>
                      <m:e>
                        <m:acc>
                          <m:accPr>
                            <m:chr m:val="̅"/>
                            <m:ctrlPr>
                              <a:rPr kumimoji="1" lang="en-US" altLang="ja-JP" i="1" smtClean="0">
                                <a:latin typeface="Cambria Math" panose="02040503050406030204" pitchFamily="18" charset="0"/>
                              </a:rPr>
                            </m:ctrlPr>
                          </m:accPr>
                          <m:e>
                            <m:r>
                              <a:rPr kumimoji="1" lang="en-US" altLang="ja-JP" b="0" i="1" smtClean="0">
                                <a:latin typeface="Cambria Math"/>
                              </a:rPr>
                              <m:t>𝑇</m:t>
                            </m:r>
                          </m:e>
                        </m:acc>
                      </m:e>
                      <m:sub>
                        <m:r>
                          <a:rPr kumimoji="1" lang="en-US" altLang="ja-JP" b="0" i="1" smtClean="0">
                            <a:latin typeface="Cambria Math"/>
                          </a:rPr>
                          <m:t>2</m:t>
                        </m:r>
                      </m:sub>
                    </m:sSub>
                  </m:oMath>
                </a14:m>
                <a:endParaRPr kumimoji="1" lang="ja-JP" altLang="en-US" dirty="0"/>
              </a:p>
            </p:txBody>
          </p:sp>
        </mc:Choice>
        <mc:Fallback xmlns="">
          <p:sp>
            <p:nvSpPr>
              <p:cNvPr id="28" name="テキスト ボックス 27"/>
              <p:cNvSpPr txBox="1">
                <a:spLocks noRot="1" noChangeAspect="1" noMove="1" noResize="1" noEditPoints="1" noAdjustHandles="1" noChangeArrowheads="1" noChangeShapeType="1" noTextEdit="1"/>
              </p:cNvSpPr>
              <p:nvPr/>
            </p:nvSpPr>
            <p:spPr>
              <a:xfrm>
                <a:off x="1650076" y="3176823"/>
                <a:ext cx="1867755" cy="646331"/>
              </a:xfrm>
              <a:prstGeom prst="rect">
                <a:avLst/>
              </a:prstGeom>
              <a:blipFill rotWithShape="1">
                <a:blip r:embed="rId6"/>
                <a:stretch>
                  <a:fillRect l="-2941" t="-4717" b="-14151"/>
                </a:stretch>
              </a:blipFill>
            </p:spPr>
            <p:txBody>
              <a:bodyPr/>
              <a:lstStyle/>
              <a:p>
                <a:r>
                  <a:rPr lang="ja-JP" altLang="en-US">
                    <a:noFill/>
                  </a:rPr>
                  <a:t> </a:t>
                </a:r>
              </a:p>
            </p:txBody>
          </p:sp>
        </mc:Fallback>
      </mc:AlternateContent>
      <p:sp>
        <p:nvSpPr>
          <p:cNvPr id="30" name="円弧 29"/>
          <p:cNvSpPr/>
          <p:nvPr/>
        </p:nvSpPr>
        <p:spPr>
          <a:xfrm flipV="1">
            <a:off x="1276557" y="2387271"/>
            <a:ext cx="1089225" cy="474180"/>
          </a:xfrm>
          <a:prstGeom prst="arc">
            <a:avLst>
              <a:gd name="adj1" fmla="val 21564900"/>
              <a:gd name="adj2" fmla="val 10887237"/>
            </a:avLst>
          </a:prstGeom>
          <a:ln>
            <a:solidFill>
              <a:srgbClr val="FF6199"/>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sp>
        <p:nvSpPr>
          <p:cNvPr id="31" name="円弧 30"/>
          <p:cNvSpPr/>
          <p:nvPr/>
        </p:nvSpPr>
        <p:spPr>
          <a:xfrm flipV="1">
            <a:off x="2369364" y="2358364"/>
            <a:ext cx="1089225" cy="474180"/>
          </a:xfrm>
          <a:prstGeom prst="arc">
            <a:avLst>
              <a:gd name="adj1" fmla="val 21564900"/>
              <a:gd name="adj2" fmla="val 10887237"/>
            </a:avLst>
          </a:prstGeom>
          <a:ln>
            <a:solidFill>
              <a:srgbClr val="FF6199"/>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cxnSp>
        <p:nvCxnSpPr>
          <p:cNvPr id="32" name="直線矢印コネクタ 31"/>
          <p:cNvCxnSpPr/>
          <p:nvPr/>
        </p:nvCxnSpPr>
        <p:spPr>
          <a:xfrm>
            <a:off x="2913976" y="1951095"/>
            <a:ext cx="0" cy="436176"/>
          </a:xfrm>
          <a:prstGeom prst="straightConnector1">
            <a:avLst/>
          </a:prstGeom>
          <a:ln>
            <a:solidFill>
              <a:srgbClr val="FF6199"/>
            </a:solidFill>
            <a:tailEnd type="arrow"/>
          </a:ln>
        </p:spPr>
        <p:style>
          <a:lnRef idx="3">
            <a:schemeClr val="accent2"/>
          </a:lnRef>
          <a:fillRef idx="0">
            <a:schemeClr val="accent2"/>
          </a:fillRef>
          <a:effectRef idx="2">
            <a:schemeClr val="accent2"/>
          </a:effectRef>
          <a:fontRef idx="minor">
            <a:schemeClr val="tx1"/>
          </a:fontRef>
        </p:style>
      </p:cxnSp>
      <p:sp>
        <p:nvSpPr>
          <p:cNvPr id="34" name="テキスト ボックス 33"/>
          <p:cNvSpPr txBox="1"/>
          <p:nvPr/>
        </p:nvSpPr>
        <p:spPr>
          <a:xfrm>
            <a:off x="2283835" y="1563326"/>
            <a:ext cx="1260281" cy="369332"/>
          </a:xfrm>
          <a:prstGeom prst="rect">
            <a:avLst/>
          </a:prstGeom>
          <a:noFill/>
        </p:spPr>
        <p:txBody>
          <a:bodyPr wrap="none" rtlCol="0">
            <a:spAutoFit/>
          </a:bodyPr>
          <a:lstStyle/>
          <a:p>
            <a:r>
              <a:rPr kumimoji="1" lang="ja-JP" altLang="en-US" dirty="0" smtClean="0"/>
              <a:t>分割周期</a:t>
            </a:r>
            <a:r>
              <a:rPr kumimoji="1" lang="en-US" altLang="ja-JP" dirty="0" smtClean="0"/>
              <a:t>P</a:t>
            </a:r>
            <a:endParaRPr kumimoji="1" lang="ja-JP" altLang="en-US" dirty="0"/>
          </a:p>
        </p:txBody>
      </p:sp>
      <mc:AlternateContent xmlns:mc="http://schemas.openxmlformats.org/markup-compatibility/2006" xmlns:a14="http://schemas.microsoft.com/office/drawing/2010/main">
        <mc:Choice Requires="a14">
          <p:sp>
            <p:nvSpPr>
              <p:cNvPr id="35" name="テキスト ボックス 34"/>
              <p:cNvSpPr txBox="1"/>
              <p:nvPr/>
            </p:nvSpPr>
            <p:spPr>
              <a:xfrm>
                <a:off x="5495927" y="1707534"/>
                <a:ext cx="2963504" cy="1200329"/>
              </a:xfrm>
              <a:prstGeom prst="rect">
                <a:avLst/>
              </a:prstGeom>
              <a:noFill/>
            </p:spPr>
            <p:txBody>
              <a:bodyPr wrap="none" rtlCol="0">
                <a:spAutoFit/>
              </a:bodyPr>
              <a:lstStyle/>
              <a:p>
                <a:r>
                  <a:rPr lang="ja-JP" altLang="en-US" dirty="0" smtClean="0"/>
                  <a:t>例</a:t>
                </a:r>
                <a:r>
                  <a:rPr lang="en-US" altLang="ja-JP" dirty="0" smtClean="0"/>
                  <a:t>) </a:t>
                </a:r>
              </a:p>
              <a:p>
                <a:pPr marL="285750" indent="-285750">
                  <a:buFont typeface="Arial" panose="020B0604020202020204" pitchFamily="34" charset="0"/>
                  <a:buChar char="•"/>
                </a:pPr>
                <a:r>
                  <a:rPr kumimoji="1" lang="ja-JP" altLang="en-US" dirty="0" smtClean="0"/>
                  <a:t>データ数 </a:t>
                </a:r>
                <a14:m>
                  <m:oMath xmlns:m="http://schemas.openxmlformats.org/officeDocument/2006/math">
                    <m:r>
                      <a:rPr kumimoji="1" lang="en-US" altLang="ja-JP" b="0" i="1" smtClean="0">
                        <a:latin typeface="Cambria Math" panose="02040503050406030204" pitchFamily="18" charset="0"/>
                      </a:rPr>
                      <m:t>𝑁</m:t>
                    </m:r>
                  </m:oMath>
                </a14:m>
                <a:endParaRPr lang="en-US" altLang="ja-JP" dirty="0"/>
              </a:p>
              <a:p>
                <a:pPr marL="285750" indent="-285750">
                  <a:buFont typeface="Arial" panose="020B0604020202020204" pitchFamily="34" charset="0"/>
                  <a:buChar char="•"/>
                </a:pPr>
                <a:r>
                  <a:rPr kumimoji="1" lang="ja-JP" altLang="en-US" dirty="0" smtClean="0"/>
                  <a:t>サンプリング周期 </a:t>
                </a:r>
                <a14:m>
                  <m:oMath xmlns:m="http://schemas.openxmlformats.org/officeDocument/2006/math">
                    <m:r>
                      <a:rPr kumimoji="1" lang="en-US" altLang="ja-JP" b="0" i="1" smtClean="0">
                        <a:latin typeface="Cambria Math"/>
                      </a:rPr>
                      <m:t>𝑃</m:t>
                    </m:r>
                    <m:r>
                      <a:rPr kumimoji="1" lang="en-US" altLang="ja-JP" b="0" i="1" smtClean="0">
                        <a:latin typeface="Cambria Math"/>
                      </a:rPr>
                      <m:t>=2</m:t>
                    </m:r>
                  </m:oMath>
                </a14:m>
                <a:endParaRPr kumimoji="1" lang="en-US" altLang="ja-JP" dirty="0" smtClean="0"/>
              </a:p>
              <a:p>
                <a:r>
                  <a:rPr lang="ja-JP" altLang="en-US" dirty="0" smtClean="0"/>
                  <a:t>→</a:t>
                </a:r>
                <a:r>
                  <a:rPr lang="en-US" altLang="ja-JP" dirty="0" smtClean="0"/>
                  <a:t> </a:t>
                </a:r>
                <a14:m>
                  <m:oMath xmlns:m="http://schemas.openxmlformats.org/officeDocument/2006/math">
                    <m:r>
                      <a:rPr lang="en-US" altLang="ja-JP" b="0" i="1" smtClean="0">
                        <a:latin typeface="Cambria Math"/>
                      </a:rPr>
                      <m:t>𝑁</m:t>
                    </m:r>
                    <m:r>
                      <a:rPr lang="en-US" altLang="ja-JP" b="0" i="1" smtClean="0">
                        <a:latin typeface="Cambria Math"/>
                      </a:rPr>
                      <m:t>/</m:t>
                    </m:r>
                    <m:r>
                      <a:rPr lang="en-US" altLang="ja-JP" b="0" i="1" smtClean="0">
                        <a:latin typeface="Cambria Math"/>
                      </a:rPr>
                      <m:t>𝑃</m:t>
                    </m:r>
                  </m:oMath>
                </a14:m>
                <a:r>
                  <a:rPr kumimoji="1" lang="ja-JP" altLang="en-US" dirty="0" smtClean="0"/>
                  <a:t> 個の特徴量</a:t>
                </a:r>
                <a:endParaRPr kumimoji="1" lang="ja-JP" altLang="en-US"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5495927" y="1707534"/>
                <a:ext cx="2963504" cy="1200329"/>
              </a:xfrm>
              <a:prstGeom prst="rect">
                <a:avLst/>
              </a:prstGeom>
              <a:blipFill rotWithShape="1">
                <a:blip r:embed="rId7"/>
                <a:stretch>
                  <a:fillRect l="-1852" t="-2538" b="-71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62936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温度相関を盛り込んだ特徴量</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長い周期で回帰直線を求めると全体的に誤差が小さく</a:t>
            </a:r>
            <a:endParaRPr kumimoji="1" lang="ja-JP" altLang="en-US" sz="2400" dirty="0"/>
          </a:p>
        </p:txBody>
      </p:sp>
      <p:pic>
        <p:nvPicPr>
          <p:cNvPr id="2050" name="Picture 2" descr="\\192.168.11.11\home\Documents\sochuron\src\assets\feature_eval\drift_temp_feat_errors_alpha-cr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03095"/>
            <a:ext cx="7010401" cy="3382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3034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温度相関を盛り込んだ特徴量</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400" dirty="0" smtClean="0"/>
              <a:t>PC</a:t>
            </a:r>
            <a:r>
              <a:rPr kumimoji="1" lang="ja-JP" altLang="en-US" sz="2400" dirty="0" smtClean="0"/>
              <a:t>では極端に誤差が大きくなる場合がある</a:t>
            </a:r>
            <a:endParaRPr kumimoji="1" lang="ja-JP" altLang="en-US" sz="2400" dirty="0"/>
          </a:p>
        </p:txBody>
      </p:sp>
      <p:pic>
        <p:nvPicPr>
          <p:cNvPr id="3074" name="Picture 2" descr="\\192.168.11.11\home\Documents\sochuron\src\assets\feature_eval\drift_temp_feat_errors_beta-cr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799" y="2389955"/>
            <a:ext cx="7010401"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5901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温度相関を盛り込んだ特徴量</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特徴量にばらつきがみられる</a:t>
            </a:r>
            <a:endParaRPr kumimoji="1" lang="en-US" altLang="ja-JP" sz="2400" dirty="0" smtClean="0"/>
          </a:p>
          <a:p>
            <a:r>
              <a:rPr lang="ja-JP" altLang="en-US" sz="2400" dirty="0"/>
              <a:t>温度センサ</a:t>
            </a:r>
            <a:r>
              <a:rPr lang="ja-JP" altLang="en-US" sz="2400" dirty="0" smtClean="0"/>
              <a:t>の</a:t>
            </a:r>
            <a:r>
              <a:rPr lang="ja-JP" altLang="en-US" sz="2400" dirty="0"/>
              <a:t>分解能が</a:t>
            </a:r>
            <a:r>
              <a:rPr lang="ja-JP" altLang="en-US" sz="2400" dirty="0" smtClean="0"/>
              <a:t>粗いせい？</a:t>
            </a:r>
            <a:endParaRPr kumimoji="1" lang="ja-JP" altLang="en-US" sz="2400" dirty="0"/>
          </a:p>
        </p:txBody>
      </p:sp>
      <p:pic>
        <p:nvPicPr>
          <p:cNvPr id="4098" name="Picture 2" descr="\\192.168.11.11\home\Documents\sochuron\src\assets\feature_eval\drift_temp_features_dist-cr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506" y="2736577"/>
            <a:ext cx="7138988"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5831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クロックフィンガープリント</a:t>
            </a:r>
            <a:endParaRPr lang="ja-JP" altLang="en-US" dirty="0">
              <a:latin typeface="游ゴシック" panose="020B0400000000000000" pitchFamily="50" charset="-128"/>
              <a:ea typeface="游ゴシック" panose="020B0400000000000000" pitchFamily="50" charset="-128"/>
            </a:endParaRPr>
          </a:p>
        </p:txBody>
      </p:sp>
      <p:sp>
        <p:nvSpPr>
          <p:cNvPr id="3" name="コンテンツ プレースホルダー 2"/>
          <p:cNvSpPr>
            <a:spLocks noGrp="1"/>
          </p:cNvSpPr>
          <p:nvPr>
            <p:ph idx="1"/>
          </p:nvPr>
        </p:nvSpPr>
        <p:spPr/>
        <p:txBody>
          <a:bodyPr/>
          <a:lstStyle/>
          <a:p>
            <a:r>
              <a:rPr kumimoji="1" lang="ja-JP" altLang="en-US" dirty="0" smtClean="0"/>
              <a:t>ディジタル機器が有する半導体チップには特性のばらつきが存在</a:t>
            </a:r>
            <a:endParaRPr kumimoji="1" lang="en-US" altLang="ja-JP" dirty="0" smtClean="0"/>
          </a:p>
          <a:p>
            <a:r>
              <a:rPr kumimoji="1" lang="ja-JP" altLang="en-US" dirty="0" smtClean="0"/>
              <a:t>ディジタル機器の半導体チップが生成するクロック信号から</a:t>
            </a:r>
            <a:r>
              <a:rPr kumimoji="1" lang="en-US" altLang="ja-JP" dirty="0" smtClean="0"/>
              <a:t/>
            </a:r>
            <a:br>
              <a:rPr kumimoji="1" lang="en-US" altLang="ja-JP" dirty="0" smtClean="0"/>
            </a:br>
            <a:r>
              <a:rPr kumimoji="1" lang="ja-JP" altLang="en-US" dirty="0" smtClean="0"/>
              <a:t>得られる固有の特徴（クロックフィンガープリント）を活用する</a:t>
            </a:r>
            <a:endParaRPr kumimoji="1" lang="en-US" altLang="ja-JP" dirty="0" smtClean="0"/>
          </a:p>
        </p:txBody>
      </p:sp>
      <p:grpSp>
        <p:nvGrpSpPr>
          <p:cNvPr id="5" name="グループ化 4"/>
          <p:cNvGrpSpPr/>
          <p:nvPr/>
        </p:nvGrpSpPr>
        <p:grpSpPr>
          <a:xfrm>
            <a:off x="1872669" y="3028645"/>
            <a:ext cx="4984572" cy="2635456"/>
            <a:chOff x="1882127" y="3228670"/>
            <a:chExt cx="4984572" cy="2635456"/>
          </a:xfrm>
        </p:grpSpPr>
        <p:sp>
          <p:nvSpPr>
            <p:cNvPr id="45" name="正方形/長方形 44"/>
            <p:cNvSpPr/>
            <p:nvPr/>
          </p:nvSpPr>
          <p:spPr>
            <a:xfrm>
              <a:off x="2961075" y="3598002"/>
              <a:ext cx="3905624" cy="2266124"/>
            </a:xfrm>
            <a:prstGeom prst="rect">
              <a:avLst/>
            </a:prstGeom>
            <a:solidFill>
              <a:schemeClr val="bg1"/>
            </a:solidFill>
            <a:ln w="25400">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cxnSp>
          <p:nvCxnSpPr>
            <p:cNvPr id="46" name="直線コネクタ 45"/>
            <p:cNvCxnSpPr/>
            <p:nvPr/>
          </p:nvCxnSpPr>
          <p:spPr>
            <a:xfrm>
              <a:off x="3397924" y="4090586"/>
              <a:ext cx="4285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flipV="1">
              <a:off x="3393672" y="4090586"/>
              <a:ext cx="4252" cy="3676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V="1">
              <a:off x="3824361" y="4090586"/>
              <a:ext cx="4252" cy="3676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2954950" y="4455210"/>
              <a:ext cx="4368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2956668" y="5167019"/>
              <a:ext cx="21602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a:off x="3176944" y="5167019"/>
              <a:ext cx="21602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3388716" y="5167019"/>
              <a:ext cx="21602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a:off x="3603381" y="4799369"/>
              <a:ext cx="6536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a:xfrm flipV="1">
              <a:off x="3599129" y="4799369"/>
              <a:ext cx="4252" cy="3676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a:xfrm flipV="1">
              <a:off x="4248560" y="4799369"/>
              <a:ext cx="4252" cy="3676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4248560" y="5165402"/>
              <a:ext cx="2388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4491702" y="5165402"/>
              <a:ext cx="21602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a:off x="4703474" y="5165402"/>
              <a:ext cx="21602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4918139" y="4797752"/>
              <a:ext cx="649431" cy="1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flipV="1">
              <a:off x="4913887" y="4797752"/>
              <a:ext cx="4252" cy="3676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flipV="1">
              <a:off x="5563318" y="4797752"/>
              <a:ext cx="4252" cy="3676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5557460" y="5171126"/>
              <a:ext cx="21602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a:off x="5777736" y="5171126"/>
              <a:ext cx="21602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5989508" y="5171126"/>
              <a:ext cx="21602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flipV="1">
              <a:off x="6204173" y="4799369"/>
              <a:ext cx="656401" cy="41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V="1">
              <a:off x="6199921" y="4803476"/>
              <a:ext cx="4252" cy="3676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a:off x="4266604" y="4082966"/>
              <a:ext cx="4285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V="1">
              <a:off x="4262352" y="4082966"/>
              <a:ext cx="4252" cy="3676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V="1">
              <a:off x="4693041" y="4082966"/>
              <a:ext cx="4252" cy="3676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3823630" y="4447590"/>
              <a:ext cx="4368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5127664" y="4082966"/>
              <a:ext cx="4285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V="1">
              <a:off x="5123412" y="4082966"/>
              <a:ext cx="4252" cy="3676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flipV="1">
              <a:off x="5554101" y="4090586"/>
              <a:ext cx="4252" cy="3676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4684690" y="4447590"/>
              <a:ext cx="4368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a:off x="5996344" y="4082966"/>
              <a:ext cx="4285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V="1">
              <a:off x="5992092" y="4082966"/>
              <a:ext cx="4252" cy="3676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flipV="1">
              <a:off x="6422781" y="4075346"/>
              <a:ext cx="4252" cy="3676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5553370" y="4447590"/>
              <a:ext cx="4368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a:off x="6422050" y="4447590"/>
              <a:ext cx="4368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0" name="図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2127" y="3817685"/>
              <a:ext cx="918352" cy="879323"/>
            </a:xfrm>
            <a:prstGeom prst="rect">
              <a:avLst/>
            </a:prstGeom>
          </p:spPr>
        </p:pic>
        <p:sp>
          <p:nvSpPr>
            <p:cNvPr id="81" name="テキスト ボックス 80"/>
            <p:cNvSpPr txBox="1"/>
            <p:nvPr/>
          </p:nvSpPr>
          <p:spPr>
            <a:xfrm>
              <a:off x="2038977" y="3964959"/>
              <a:ext cx="604653" cy="584775"/>
            </a:xfrm>
            <a:prstGeom prst="rect">
              <a:avLst/>
            </a:prstGeom>
            <a:noFill/>
          </p:spPr>
          <p:txBody>
            <a:bodyPr wrap="none" rtlCol="0">
              <a:spAutoFit/>
            </a:bodyPr>
            <a:lstStyle/>
            <a:p>
              <a:pPr algn="ctr"/>
              <a:r>
                <a:rPr kumimoji="1" lang="en-US" altLang="ja-JP" sz="1600" b="1" dirty="0" smtClean="0">
                  <a:solidFill>
                    <a:schemeClr val="bg1">
                      <a:lumMod val="95000"/>
                    </a:schemeClr>
                  </a:solidFill>
                </a:rPr>
                <a:t>CPU</a:t>
              </a:r>
            </a:p>
            <a:p>
              <a:pPr algn="ctr"/>
              <a:r>
                <a:rPr lang="en-US" altLang="ja-JP" sz="1600" b="1" dirty="0" smtClean="0">
                  <a:solidFill>
                    <a:schemeClr val="bg1">
                      <a:lumMod val="95000"/>
                    </a:schemeClr>
                  </a:solidFill>
                </a:rPr>
                <a:t>(A)</a:t>
              </a:r>
              <a:endParaRPr kumimoji="1" lang="ja-JP" altLang="en-US" sz="1600" b="1" dirty="0">
                <a:solidFill>
                  <a:schemeClr val="bg1">
                    <a:lumMod val="95000"/>
                  </a:schemeClr>
                </a:solidFill>
              </a:endParaRPr>
            </a:p>
          </p:txBody>
        </p:sp>
        <p:pic>
          <p:nvPicPr>
            <p:cNvPr id="82" name="図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2868" y="4686842"/>
              <a:ext cx="918352" cy="879323"/>
            </a:xfrm>
            <a:prstGeom prst="rect">
              <a:avLst/>
            </a:prstGeom>
          </p:spPr>
        </p:pic>
        <p:sp>
          <p:nvSpPr>
            <p:cNvPr id="83" name="テキスト ボックス 82"/>
            <p:cNvSpPr txBox="1"/>
            <p:nvPr/>
          </p:nvSpPr>
          <p:spPr>
            <a:xfrm>
              <a:off x="2039718" y="4834116"/>
              <a:ext cx="604653" cy="584775"/>
            </a:xfrm>
            <a:prstGeom prst="rect">
              <a:avLst/>
            </a:prstGeom>
            <a:noFill/>
          </p:spPr>
          <p:txBody>
            <a:bodyPr wrap="none" rtlCol="0">
              <a:spAutoFit/>
            </a:bodyPr>
            <a:lstStyle/>
            <a:p>
              <a:pPr algn="ctr"/>
              <a:r>
                <a:rPr kumimoji="1" lang="en-US" altLang="ja-JP" sz="1600" b="1" dirty="0" smtClean="0">
                  <a:solidFill>
                    <a:schemeClr val="bg1">
                      <a:lumMod val="95000"/>
                    </a:schemeClr>
                  </a:solidFill>
                </a:rPr>
                <a:t>CPU</a:t>
              </a:r>
            </a:p>
            <a:p>
              <a:pPr algn="ctr"/>
              <a:r>
                <a:rPr lang="en-US" altLang="ja-JP" sz="1600" b="1" dirty="0" smtClean="0">
                  <a:solidFill>
                    <a:schemeClr val="bg1">
                      <a:lumMod val="95000"/>
                    </a:schemeClr>
                  </a:solidFill>
                </a:rPr>
                <a:t>(B)</a:t>
              </a:r>
              <a:endParaRPr kumimoji="1" lang="ja-JP" altLang="en-US" sz="1600" b="1" dirty="0">
                <a:solidFill>
                  <a:schemeClr val="bg1">
                    <a:lumMod val="95000"/>
                  </a:schemeClr>
                </a:solidFill>
              </a:endParaRPr>
            </a:p>
          </p:txBody>
        </p:sp>
        <p:sp>
          <p:nvSpPr>
            <p:cNvPr id="84" name="テキスト ボックス 83"/>
            <p:cNvSpPr txBox="1"/>
            <p:nvPr/>
          </p:nvSpPr>
          <p:spPr>
            <a:xfrm>
              <a:off x="2954950" y="3228670"/>
              <a:ext cx="3903992" cy="369332"/>
            </a:xfrm>
            <a:prstGeom prst="rect">
              <a:avLst/>
            </a:prstGeom>
            <a:noFill/>
          </p:spPr>
          <p:txBody>
            <a:bodyPr wrap="square" rtlCol="0">
              <a:spAutoFit/>
            </a:bodyPr>
            <a:lstStyle/>
            <a:p>
              <a:pPr algn="ctr"/>
              <a:r>
                <a:rPr lang="en-US" altLang="ja-JP" dirty="0"/>
                <a:t>CPU</a:t>
              </a:r>
              <a:r>
                <a:rPr lang="ja-JP" altLang="en-US" dirty="0"/>
                <a:t>の</a:t>
              </a:r>
              <a:r>
                <a:rPr lang="ja-JP" altLang="en-US" dirty="0" smtClean="0"/>
                <a:t>クロック信号</a:t>
              </a:r>
              <a:endParaRPr lang="ja-JP" altLang="en-US" dirty="0"/>
            </a:p>
          </p:txBody>
        </p:sp>
        <p:sp>
          <p:nvSpPr>
            <p:cNvPr id="85" name="テキスト ボックス 84"/>
            <p:cNvSpPr txBox="1"/>
            <p:nvPr/>
          </p:nvSpPr>
          <p:spPr>
            <a:xfrm>
              <a:off x="3102232" y="5427802"/>
              <a:ext cx="3680459" cy="369332"/>
            </a:xfrm>
            <a:prstGeom prst="rect">
              <a:avLst/>
            </a:prstGeom>
            <a:noFill/>
          </p:spPr>
          <p:txBody>
            <a:bodyPr wrap="square" rtlCol="0">
              <a:spAutoFit/>
            </a:bodyPr>
            <a:lstStyle/>
            <a:p>
              <a:pPr algn="ctr"/>
              <a:r>
                <a:rPr lang="ja-JP" altLang="en-US" b="1" dirty="0">
                  <a:solidFill>
                    <a:srgbClr val="FF6199"/>
                  </a:solidFill>
                  <a:latin typeface="游ゴシック" panose="020B0400000000000000" pitchFamily="50" charset="-128"/>
                  <a:ea typeface="游ゴシック" panose="020B0400000000000000" pitchFamily="50" charset="-128"/>
                </a:rPr>
                <a:t>同製品でも微妙にズレが生じる</a:t>
              </a:r>
            </a:p>
          </p:txBody>
        </p:sp>
      </p:grpSp>
      <p:sp>
        <p:nvSpPr>
          <p:cNvPr id="4" name="テキスト ボックス 3"/>
          <p:cNvSpPr txBox="1"/>
          <p:nvPr/>
        </p:nvSpPr>
        <p:spPr>
          <a:xfrm>
            <a:off x="1555789" y="6020941"/>
            <a:ext cx="6032421" cy="461665"/>
          </a:xfrm>
          <a:prstGeom prst="rect">
            <a:avLst/>
          </a:prstGeom>
          <a:solidFill>
            <a:srgbClr val="FF6199"/>
          </a:solidFill>
        </p:spPr>
        <p:txBody>
          <a:bodyPr wrap="none" rtlCol="0">
            <a:spAutoFit/>
          </a:bodyPr>
          <a:lstStyle/>
          <a:p>
            <a:pPr algn="ctr"/>
            <a:r>
              <a:rPr kumimoji="1" lang="ja-JP" altLang="en-US" sz="2400" dirty="0" smtClean="0">
                <a:solidFill>
                  <a:schemeClr val="bg1"/>
                </a:solidFill>
              </a:rPr>
              <a:t>機器固有の特徴を活用して機器を識別する</a:t>
            </a:r>
            <a:endParaRPr kumimoji="1" lang="ja-JP" altLang="en-US" sz="2400" dirty="0">
              <a:solidFill>
                <a:schemeClr val="bg1"/>
              </a:solidFill>
            </a:endParaRPr>
          </a:p>
        </p:txBody>
      </p:sp>
    </p:spTree>
    <p:extLst>
      <p:ext uri="{BB962C8B-B14F-4D97-AF65-F5344CB8AC3E}">
        <p14:creationId xmlns:p14="http://schemas.microsoft.com/office/powerpoint/2010/main" val="1510172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クロックフィンガープリント</a:t>
            </a:r>
            <a:endParaRPr kumimoji="1" lang="ja-JP" altLang="en-US" dirty="0"/>
          </a:p>
        </p:txBody>
      </p:sp>
      <p:sp>
        <p:nvSpPr>
          <p:cNvPr id="3" name="コンテンツ プレースホルダー 2"/>
          <p:cNvSpPr>
            <a:spLocks noGrp="1"/>
          </p:cNvSpPr>
          <p:nvPr>
            <p:ph idx="1"/>
          </p:nvPr>
        </p:nvSpPr>
        <p:spPr/>
        <p:txBody>
          <a:bodyPr/>
          <a:lstStyle/>
          <a:p>
            <a:r>
              <a:rPr lang="ja-JP" altLang="en-US" dirty="0"/>
              <a:t>現在は機器のシステム時刻のずれ方（時刻ドリフト）による検討</a:t>
            </a:r>
          </a:p>
          <a:p>
            <a:endParaRPr kumimoji="1" lang="ja-JP" altLang="en-US" dirty="0"/>
          </a:p>
        </p:txBody>
      </p:sp>
      <p:sp>
        <p:nvSpPr>
          <p:cNvPr id="4" name="テキスト ボックス 3"/>
          <p:cNvSpPr txBox="1"/>
          <p:nvPr/>
        </p:nvSpPr>
        <p:spPr>
          <a:xfrm>
            <a:off x="478572" y="7023461"/>
            <a:ext cx="8186857" cy="461665"/>
          </a:xfrm>
          <a:prstGeom prst="rect">
            <a:avLst/>
          </a:prstGeom>
          <a:solidFill>
            <a:srgbClr val="FF6199"/>
          </a:solidFill>
        </p:spPr>
        <p:txBody>
          <a:bodyPr wrap="none" rtlCol="0">
            <a:spAutoFit/>
          </a:bodyPr>
          <a:lstStyle/>
          <a:p>
            <a:r>
              <a:rPr lang="ja-JP" altLang="en-US" sz="2400" dirty="0">
                <a:solidFill>
                  <a:schemeClr val="bg1"/>
                </a:solidFill>
              </a:rPr>
              <a:t>クロック信号特性に起因する時刻ずれを特徴量として利用</a:t>
            </a:r>
            <a:endParaRPr kumimoji="1" lang="ja-JP" altLang="en-US" sz="2400" dirty="0">
              <a:solidFill>
                <a:schemeClr val="bg1"/>
              </a:solidFill>
            </a:endParaRPr>
          </a:p>
        </p:txBody>
      </p:sp>
      <p:grpSp>
        <p:nvGrpSpPr>
          <p:cNvPr id="78" name="グループ化 77"/>
          <p:cNvGrpSpPr/>
          <p:nvPr/>
        </p:nvGrpSpPr>
        <p:grpSpPr>
          <a:xfrm>
            <a:off x="968010" y="2393771"/>
            <a:ext cx="7547340" cy="3435728"/>
            <a:chOff x="1080326" y="2393771"/>
            <a:chExt cx="7547340" cy="3435728"/>
          </a:xfrm>
        </p:grpSpPr>
        <p:grpSp>
          <p:nvGrpSpPr>
            <p:cNvPr id="50" name="グループ化 49"/>
            <p:cNvGrpSpPr/>
            <p:nvPr/>
          </p:nvGrpSpPr>
          <p:grpSpPr>
            <a:xfrm>
              <a:off x="1080326" y="2393771"/>
              <a:ext cx="6931787" cy="616673"/>
              <a:chOff x="701334" y="16983195"/>
              <a:chExt cx="6931787" cy="616673"/>
            </a:xfrm>
          </p:grpSpPr>
          <p:sp>
            <p:nvSpPr>
              <p:cNvPr id="51" name="テキスト ボックス 50"/>
              <p:cNvSpPr txBox="1"/>
              <p:nvPr/>
            </p:nvSpPr>
            <p:spPr>
              <a:xfrm>
                <a:off x="1908477" y="17060699"/>
                <a:ext cx="5724644" cy="461665"/>
              </a:xfrm>
              <a:prstGeom prst="rect">
                <a:avLst/>
              </a:prstGeom>
              <a:noFill/>
            </p:spPr>
            <p:txBody>
              <a:bodyPr wrap="none" rtlCol="0">
                <a:spAutoFit/>
              </a:bodyPr>
              <a:lstStyle/>
              <a:p>
                <a:r>
                  <a:rPr kumimoji="1" lang="ja-JP" altLang="en-US" sz="2400" dirty="0" smtClean="0"/>
                  <a:t>半導体の特性差がクロック信号に現れる</a:t>
                </a:r>
                <a:endParaRPr kumimoji="1" lang="ja-JP" altLang="en-US" sz="2400" dirty="0"/>
              </a:p>
            </p:txBody>
          </p:sp>
          <p:grpSp>
            <p:nvGrpSpPr>
              <p:cNvPr id="52" name="グループ化 51"/>
              <p:cNvGrpSpPr/>
              <p:nvPr/>
            </p:nvGrpSpPr>
            <p:grpSpPr>
              <a:xfrm>
                <a:off x="701334" y="16983195"/>
                <a:ext cx="1067227" cy="616673"/>
                <a:chOff x="1372461" y="23394155"/>
                <a:chExt cx="1067227" cy="616673"/>
              </a:xfrm>
            </p:grpSpPr>
            <p:sp>
              <p:nvSpPr>
                <p:cNvPr id="53" name="角丸四角形 52"/>
                <p:cNvSpPr/>
                <p:nvPr/>
              </p:nvSpPr>
              <p:spPr>
                <a:xfrm>
                  <a:off x="1372461" y="23394155"/>
                  <a:ext cx="1067227" cy="616673"/>
                </a:xfrm>
                <a:prstGeom prst="roundRect">
                  <a:avLst/>
                </a:prstGeom>
                <a:solidFill>
                  <a:srgbClr val="FF6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bg1"/>
                    </a:solidFill>
                  </a:endParaRPr>
                </a:p>
              </p:txBody>
            </p:sp>
            <p:sp>
              <p:nvSpPr>
                <p:cNvPr id="54" name="テキスト ボックス 53"/>
                <p:cNvSpPr txBox="1"/>
                <p:nvPr/>
              </p:nvSpPr>
              <p:spPr>
                <a:xfrm>
                  <a:off x="1512377" y="23471659"/>
                  <a:ext cx="787395" cy="461665"/>
                </a:xfrm>
                <a:prstGeom prst="rect">
                  <a:avLst/>
                </a:prstGeom>
                <a:noFill/>
              </p:spPr>
              <p:txBody>
                <a:bodyPr wrap="none" rtlCol="0">
                  <a:spAutoFit/>
                </a:bodyPr>
                <a:lstStyle/>
                <a:p>
                  <a:r>
                    <a:rPr lang="ja-JP" altLang="en-US" sz="2400" b="1" dirty="0" smtClean="0">
                      <a:solidFill>
                        <a:schemeClr val="bg1"/>
                      </a:solidFill>
                    </a:rPr>
                    <a:t>仮定</a:t>
                  </a:r>
                  <a:endParaRPr kumimoji="1" lang="ja-JP" altLang="en-US" sz="2400" b="1" dirty="0">
                    <a:solidFill>
                      <a:schemeClr val="bg1"/>
                    </a:solidFill>
                  </a:endParaRPr>
                </a:p>
              </p:txBody>
            </p:sp>
          </p:grpSp>
        </p:grpSp>
        <p:grpSp>
          <p:nvGrpSpPr>
            <p:cNvPr id="65" name="グループ化 64"/>
            <p:cNvGrpSpPr/>
            <p:nvPr/>
          </p:nvGrpSpPr>
          <p:grpSpPr>
            <a:xfrm>
              <a:off x="1080326" y="3803299"/>
              <a:ext cx="7547340" cy="616673"/>
              <a:chOff x="701334" y="16983195"/>
              <a:chExt cx="7547340" cy="616673"/>
            </a:xfrm>
          </p:grpSpPr>
          <p:sp>
            <p:nvSpPr>
              <p:cNvPr id="66" name="テキスト ボックス 65"/>
              <p:cNvSpPr txBox="1"/>
              <p:nvPr/>
            </p:nvSpPr>
            <p:spPr>
              <a:xfrm>
                <a:off x="1908477" y="17060699"/>
                <a:ext cx="6340197" cy="461665"/>
              </a:xfrm>
              <a:prstGeom prst="rect">
                <a:avLst/>
              </a:prstGeom>
              <a:noFill/>
            </p:spPr>
            <p:txBody>
              <a:bodyPr wrap="none" rtlCol="0">
                <a:spAutoFit/>
              </a:bodyPr>
              <a:lstStyle/>
              <a:p>
                <a:r>
                  <a:rPr lang="ja-JP" altLang="en-US" sz="2400" dirty="0"/>
                  <a:t>機器の時刻はクロック信号により更新される</a:t>
                </a:r>
              </a:p>
            </p:txBody>
          </p:sp>
          <p:grpSp>
            <p:nvGrpSpPr>
              <p:cNvPr id="67" name="グループ化 66"/>
              <p:cNvGrpSpPr/>
              <p:nvPr/>
            </p:nvGrpSpPr>
            <p:grpSpPr>
              <a:xfrm>
                <a:off x="701334" y="16983195"/>
                <a:ext cx="1067227" cy="616673"/>
                <a:chOff x="1372461" y="23394155"/>
                <a:chExt cx="1067227" cy="616673"/>
              </a:xfrm>
            </p:grpSpPr>
            <p:sp>
              <p:nvSpPr>
                <p:cNvPr id="68" name="角丸四角形 67"/>
                <p:cNvSpPr/>
                <p:nvPr/>
              </p:nvSpPr>
              <p:spPr>
                <a:xfrm>
                  <a:off x="1372461" y="23394155"/>
                  <a:ext cx="1067227" cy="616673"/>
                </a:xfrm>
                <a:prstGeom prst="roundRect">
                  <a:avLst/>
                </a:prstGeom>
                <a:solidFill>
                  <a:srgbClr val="FF6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bg1"/>
                    </a:solidFill>
                  </a:endParaRPr>
                </a:p>
              </p:txBody>
            </p:sp>
            <p:sp>
              <p:nvSpPr>
                <p:cNvPr id="69" name="テキスト ボックス 68"/>
                <p:cNvSpPr txBox="1"/>
                <p:nvPr/>
              </p:nvSpPr>
              <p:spPr>
                <a:xfrm>
                  <a:off x="1512377" y="23471659"/>
                  <a:ext cx="787395" cy="461665"/>
                </a:xfrm>
                <a:prstGeom prst="rect">
                  <a:avLst/>
                </a:prstGeom>
                <a:noFill/>
              </p:spPr>
              <p:txBody>
                <a:bodyPr wrap="none" rtlCol="0">
                  <a:spAutoFit/>
                </a:bodyPr>
                <a:lstStyle/>
                <a:p>
                  <a:r>
                    <a:rPr kumimoji="1" lang="ja-JP" altLang="en-US" sz="2400" b="1" dirty="0" smtClean="0">
                      <a:solidFill>
                        <a:schemeClr val="bg1"/>
                      </a:solidFill>
                    </a:rPr>
                    <a:t>前提</a:t>
                  </a:r>
                  <a:endParaRPr kumimoji="1" lang="ja-JP" altLang="en-US" sz="2400" b="1" dirty="0">
                    <a:solidFill>
                      <a:schemeClr val="bg1"/>
                    </a:solidFill>
                  </a:endParaRPr>
                </a:p>
              </p:txBody>
            </p:sp>
          </p:grpSp>
        </p:grpSp>
        <p:grpSp>
          <p:nvGrpSpPr>
            <p:cNvPr id="70" name="グループ化 69"/>
            <p:cNvGrpSpPr/>
            <p:nvPr/>
          </p:nvGrpSpPr>
          <p:grpSpPr>
            <a:xfrm>
              <a:off x="1080326" y="5212826"/>
              <a:ext cx="7547340" cy="616673"/>
              <a:chOff x="701334" y="16983195"/>
              <a:chExt cx="7547340" cy="616673"/>
            </a:xfrm>
          </p:grpSpPr>
          <p:sp>
            <p:nvSpPr>
              <p:cNvPr id="71" name="テキスト ボックス 70"/>
              <p:cNvSpPr txBox="1"/>
              <p:nvPr/>
            </p:nvSpPr>
            <p:spPr>
              <a:xfrm>
                <a:off x="1908477" y="17060699"/>
                <a:ext cx="6340197" cy="461665"/>
              </a:xfrm>
              <a:prstGeom prst="rect">
                <a:avLst/>
              </a:prstGeom>
              <a:noFill/>
            </p:spPr>
            <p:txBody>
              <a:bodyPr wrap="none" rtlCol="0">
                <a:spAutoFit/>
              </a:bodyPr>
              <a:lstStyle/>
              <a:p>
                <a:r>
                  <a:rPr lang="ja-JP" altLang="en-US" sz="2400" dirty="0"/>
                  <a:t>時刻ドリフトを機器固有の特徴量として活用</a:t>
                </a:r>
              </a:p>
            </p:txBody>
          </p:sp>
          <p:grpSp>
            <p:nvGrpSpPr>
              <p:cNvPr id="72" name="グループ化 71"/>
              <p:cNvGrpSpPr/>
              <p:nvPr/>
            </p:nvGrpSpPr>
            <p:grpSpPr>
              <a:xfrm>
                <a:off x="701334" y="16983195"/>
                <a:ext cx="1067227" cy="616673"/>
                <a:chOff x="1372461" y="23394155"/>
                <a:chExt cx="1067227" cy="616673"/>
              </a:xfrm>
            </p:grpSpPr>
            <p:sp>
              <p:nvSpPr>
                <p:cNvPr id="73" name="角丸四角形 72"/>
                <p:cNvSpPr/>
                <p:nvPr/>
              </p:nvSpPr>
              <p:spPr>
                <a:xfrm>
                  <a:off x="1372461" y="23394155"/>
                  <a:ext cx="1067227" cy="61667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bg1"/>
                    </a:solidFill>
                  </a:endParaRPr>
                </a:p>
              </p:txBody>
            </p:sp>
            <p:sp>
              <p:nvSpPr>
                <p:cNvPr id="74" name="テキスト ボックス 73"/>
                <p:cNvSpPr txBox="1"/>
                <p:nvPr/>
              </p:nvSpPr>
              <p:spPr>
                <a:xfrm>
                  <a:off x="1512377" y="23471659"/>
                  <a:ext cx="787395" cy="461665"/>
                </a:xfrm>
                <a:prstGeom prst="rect">
                  <a:avLst/>
                </a:prstGeom>
                <a:noFill/>
              </p:spPr>
              <p:txBody>
                <a:bodyPr wrap="none" rtlCol="0">
                  <a:spAutoFit/>
                </a:bodyPr>
                <a:lstStyle/>
                <a:p>
                  <a:r>
                    <a:rPr lang="ja-JP" altLang="en-US" sz="2400" b="1" dirty="0" smtClean="0">
                      <a:solidFill>
                        <a:schemeClr val="bg1"/>
                      </a:solidFill>
                    </a:rPr>
                    <a:t>提案</a:t>
                  </a:r>
                  <a:endParaRPr kumimoji="1" lang="ja-JP" altLang="en-US" sz="2400" b="1" dirty="0">
                    <a:solidFill>
                      <a:schemeClr val="bg1"/>
                    </a:solidFill>
                  </a:endParaRPr>
                </a:p>
              </p:txBody>
            </p:sp>
          </p:grpSp>
        </p:grpSp>
        <p:sp>
          <p:nvSpPr>
            <p:cNvPr id="75" name="十字形 74"/>
            <p:cNvSpPr/>
            <p:nvPr/>
          </p:nvSpPr>
          <p:spPr>
            <a:xfrm>
              <a:off x="1405102" y="3199215"/>
              <a:ext cx="417672" cy="417672"/>
            </a:xfrm>
            <a:prstGeom prst="plus">
              <a:avLst>
                <a:gd name="adj" fmla="val 34031"/>
              </a:avLst>
            </a:prstGeom>
            <a:solidFill>
              <a:srgbClr val="FF8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下矢印 75"/>
            <p:cNvSpPr/>
            <p:nvPr/>
          </p:nvSpPr>
          <p:spPr>
            <a:xfrm>
              <a:off x="1415213" y="4606594"/>
              <a:ext cx="397451" cy="419610"/>
            </a:xfrm>
            <a:prstGeom prst="downArrow">
              <a:avLst>
                <a:gd name="adj1" fmla="val 43740"/>
                <a:gd name="adj2"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7060321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クロックフィンガープリント抽出法</a:t>
            </a:r>
            <a:endParaRPr lang="ja-JP" altLang="en-US" dirty="0">
              <a:latin typeface="游ゴシック" panose="020B0400000000000000" pitchFamily="50" charset="-128"/>
              <a:ea typeface="游ゴシック" panose="020B0400000000000000" pitchFamily="50" charset="-128"/>
            </a:endParaRPr>
          </a:p>
        </p:txBody>
      </p:sp>
      <p:sp>
        <p:nvSpPr>
          <p:cNvPr id="3" name="コンテンツ プレースホルダー 2"/>
          <p:cNvSpPr>
            <a:spLocks noGrp="1"/>
          </p:cNvSpPr>
          <p:nvPr>
            <p:ph idx="1"/>
          </p:nvPr>
        </p:nvSpPr>
        <p:spPr/>
        <p:txBody>
          <a:bodyPr/>
          <a:lstStyle/>
          <a:p>
            <a:r>
              <a:rPr kumimoji="1" lang="en-US" altLang="ja-JP" dirty="0" smtClean="0"/>
              <a:t>Network Time Protocol (NTP)</a:t>
            </a:r>
            <a:r>
              <a:rPr kumimoji="1" lang="ja-JP" altLang="en-US" dirty="0" smtClean="0"/>
              <a:t>を用いて基準サーバと</a:t>
            </a:r>
            <a:r>
              <a:rPr kumimoji="1" lang="en-US" altLang="ja-JP" dirty="0" smtClean="0"/>
              <a:t/>
            </a:r>
            <a:br>
              <a:rPr kumimoji="1" lang="en-US" altLang="ja-JP" dirty="0" smtClean="0"/>
            </a:br>
            <a:r>
              <a:rPr kumimoji="1" lang="ja-JP" altLang="en-US" dirty="0" smtClean="0"/>
              <a:t>計測対象機器のシステム時刻の差分を取得する</a:t>
            </a:r>
            <a:endParaRPr kumimoji="1" lang="en-US" altLang="ja-JP" dirty="0" smtClean="0"/>
          </a:p>
        </p:txBody>
      </p:sp>
      <p:grpSp>
        <p:nvGrpSpPr>
          <p:cNvPr id="26" name="グループ化 25"/>
          <p:cNvGrpSpPr/>
          <p:nvPr/>
        </p:nvGrpSpPr>
        <p:grpSpPr>
          <a:xfrm>
            <a:off x="1535132" y="2779720"/>
            <a:ext cx="6073736" cy="2828282"/>
            <a:chOff x="1697219" y="2972226"/>
            <a:chExt cx="6073736" cy="2828282"/>
          </a:xfrm>
        </p:grpSpPr>
        <p:sp>
          <p:nvSpPr>
            <p:cNvPr id="4" name="正方形/長方形 3"/>
            <p:cNvSpPr/>
            <p:nvPr/>
          </p:nvSpPr>
          <p:spPr>
            <a:xfrm>
              <a:off x="1697219" y="2972226"/>
              <a:ext cx="6073736" cy="2828282"/>
            </a:xfrm>
            <a:prstGeom prst="rect">
              <a:avLst/>
            </a:prstGeom>
            <a:solidFill>
              <a:srgbClr val="F8F8F8"/>
            </a:solidFill>
            <a:ln w="25400" cap="flat" cmpd="sng" algn="ctr">
              <a:noFill/>
              <a:prstDash val="solid"/>
            </a:ln>
            <a:effectLst/>
          </p:spPr>
          <p:txBody>
            <a:bodyPr rtlCol="0" anchor="ctr"/>
            <a:lstStyle>
              <a:defPPr>
                <a:defRPr lang="ja-JP"/>
              </a:defPPr>
              <a:lvl1pPr marL="0" algn="l" defTabSz="2952323" rtl="0" eaLnBrk="1" latinLnBrk="0" hangingPunct="1">
                <a:defRPr kumimoji="1" sz="5800" kern="1200">
                  <a:solidFill>
                    <a:schemeClr val="lt1"/>
                  </a:solidFill>
                  <a:latin typeface="+mn-lt"/>
                  <a:ea typeface="+mn-ea"/>
                  <a:cs typeface="+mn-cs"/>
                </a:defRPr>
              </a:lvl1pPr>
              <a:lvl2pPr marL="1476162" algn="l" defTabSz="2952323" rtl="0" eaLnBrk="1" latinLnBrk="0" hangingPunct="1">
                <a:defRPr kumimoji="1" sz="5800" kern="1200">
                  <a:solidFill>
                    <a:schemeClr val="lt1"/>
                  </a:solidFill>
                  <a:latin typeface="+mn-lt"/>
                  <a:ea typeface="+mn-ea"/>
                  <a:cs typeface="+mn-cs"/>
                </a:defRPr>
              </a:lvl2pPr>
              <a:lvl3pPr marL="2952323" algn="l" defTabSz="2952323" rtl="0" eaLnBrk="1" latinLnBrk="0" hangingPunct="1">
                <a:defRPr kumimoji="1" sz="5800" kern="1200">
                  <a:solidFill>
                    <a:schemeClr val="lt1"/>
                  </a:solidFill>
                  <a:latin typeface="+mn-lt"/>
                  <a:ea typeface="+mn-ea"/>
                  <a:cs typeface="+mn-cs"/>
                </a:defRPr>
              </a:lvl3pPr>
              <a:lvl4pPr marL="4428485" algn="l" defTabSz="2952323" rtl="0" eaLnBrk="1" latinLnBrk="0" hangingPunct="1">
                <a:defRPr kumimoji="1" sz="5800" kern="1200">
                  <a:solidFill>
                    <a:schemeClr val="lt1"/>
                  </a:solidFill>
                  <a:latin typeface="+mn-lt"/>
                  <a:ea typeface="+mn-ea"/>
                  <a:cs typeface="+mn-cs"/>
                </a:defRPr>
              </a:lvl4pPr>
              <a:lvl5pPr marL="5904647" algn="l" defTabSz="2952323" rtl="0" eaLnBrk="1" latinLnBrk="0" hangingPunct="1">
                <a:defRPr kumimoji="1" sz="5800" kern="1200">
                  <a:solidFill>
                    <a:schemeClr val="lt1"/>
                  </a:solidFill>
                  <a:latin typeface="+mn-lt"/>
                  <a:ea typeface="+mn-ea"/>
                  <a:cs typeface="+mn-cs"/>
                </a:defRPr>
              </a:lvl5pPr>
              <a:lvl6pPr marL="7380808" algn="l" defTabSz="2952323" rtl="0" eaLnBrk="1" latinLnBrk="0" hangingPunct="1">
                <a:defRPr kumimoji="1" sz="5800" kern="1200">
                  <a:solidFill>
                    <a:schemeClr val="lt1"/>
                  </a:solidFill>
                  <a:latin typeface="+mn-lt"/>
                  <a:ea typeface="+mn-ea"/>
                  <a:cs typeface="+mn-cs"/>
                </a:defRPr>
              </a:lvl6pPr>
              <a:lvl7pPr marL="8856970" algn="l" defTabSz="2952323" rtl="0" eaLnBrk="1" latinLnBrk="0" hangingPunct="1">
                <a:defRPr kumimoji="1" sz="5800" kern="1200">
                  <a:solidFill>
                    <a:schemeClr val="lt1"/>
                  </a:solidFill>
                  <a:latin typeface="+mn-lt"/>
                  <a:ea typeface="+mn-ea"/>
                  <a:cs typeface="+mn-cs"/>
                </a:defRPr>
              </a:lvl7pPr>
              <a:lvl8pPr marL="10333131" algn="l" defTabSz="2952323" rtl="0" eaLnBrk="1" latinLnBrk="0" hangingPunct="1">
                <a:defRPr kumimoji="1" sz="5800" kern="1200">
                  <a:solidFill>
                    <a:schemeClr val="lt1"/>
                  </a:solidFill>
                  <a:latin typeface="+mn-lt"/>
                  <a:ea typeface="+mn-ea"/>
                  <a:cs typeface="+mn-cs"/>
                </a:defRPr>
              </a:lvl8pPr>
              <a:lvl9pPr marL="11809293" algn="l" defTabSz="2952323" rtl="0" eaLnBrk="1" latinLnBrk="0" hangingPunct="1">
                <a:defRPr kumimoji="1" sz="5800" kern="1200">
                  <a:solidFill>
                    <a:schemeClr val="lt1"/>
                  </a:solidFill>
                  <a:latin typeface="+mn-lt"/>
                  <a:ea typeface="+mn-ea"/>
                  <a:cs typeface="+mn-cs"/>
                </a:defRPr>
              </a:lvl9pPr>
            </a:lstStyle>
            <a:p>
              <a:pPr marL="0" marR="0" lvl="0" indent="0" algn="ctr" defTabSz="2952323" rtl="0" eaLnBrk="1" fontAlgn="auto" latinLnBrk="0" hangingPunct="1">
                <a:lnSpc>
                  <a:spcPct val="100000"/>
                </a:lnSpc>
                <a:spcBef>
                  <a:spcPts val="0"/>
                </a:spcBef>
                <a:spcAft>
                  <a:spcPts val="0"/>
                </a:spcAft>
                <a:buClrTx/>
                <a:buSzTx/>
                <a:buFontTx/>
                <a:buNone/>
                <a:tabLst/>
                <a:defRPr/>
              </a:pPr>
              <a:endParaRPr kumimoji="1" lang="ja-JP" altLang="en-US" sz="5800" b="0" i="0" u="none" strike="noStrike" kern="1200" cap="none" spc="0" normalizeH="0" baseline="0" noProof="0">
                <a:ln>
                  <a:noFill/>
                </a:ln>
                <a:solidFill>
                  <a:sysClr val="window" lastClr="FFFFFF"/>
                </a:solidFill>
                <a:effectLst/>
                <a:uLnTx/>
                <a:uFillTx/>
                <a:latin typeface="Calibri"/>
                <a:ea typeface="ＭＳ Ｐゴシック" panose="020B0600070205080204" pitchFamily="50" charset="-128"/>
                <a:cs typeface="+mn-cs"/>
              </a:endParaRPr>
            </a:p>
          </p:txBody>
        </p:sp>
        <p:pic>
          <p:nvPicPr>
            <p:cNvPr id="5" name="Picture 12" descr="https://4.bp.blogspot.com/-WZl27tIBPkI/WwJZtLNJhrI/AAAAAAABMHU/PeZDQghFpr0MmU80IBnY2XNNrbhMRTSUQCLcBGAs/s800/computer_server6_gra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0452" y="3672095"/>
              <a:ext cx="604042" cy="9173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6" descr="ã·ã³ã°ã«ãã¼ãã³ã³ãã¥ã¼ã¿ã®ã¤ã©ã¹ã"/>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9318" y="4409747"/>
              <a:ext cx="881166" cy="782035"/>
            </a:xfrm>
            <a:prstGeom prst="rect">
              <a:avLst/>
            </a:prstGeom>
            <a:noFill/>
            <a:extLst>
              <a:ext uri="{909E8E84-426E-40DD-AFC4-6F175D3DCCD1}">
                <a14:hiddenFill xmlns:a14="http://schemas.microsoft.com/office/drawing/2010/main">
                  <a:solidFill>
                    <a:srgbClr val="FFFFFF"/>
                  </a:solidFill>
                </a14:hiddenFill>
              </a:ext>
            </a:extLst>
          </p:spPr>
        </p:pic>
        <p:sp>
          <p:nvSpPr>
            <p:cNvPr id="7" name="楕円 6"/>
            <p:cNvSpPr/>
            <p:nvPr/>
          </p:nvSpPr>
          <p:spPr>
            <a:xfrm>
              <a:off x="3842783" y="4200443"/>
              <a:ext cx="1048176" cy="1048176"/>
            </a:xfrm>
            <a:prstGeom prst="ellipse">
              <a:avLst/>
            </a:prstGeom>
            <a:solidFill>
              <a:sysClr val="window" lastClr="FFFFFF"/>
            </a:solidFill>
            <a:ln w="19050" cap="flat" cmpd="sng" algn="ctr">
              <a:solidFill>
                <a:sysClr val="windowText" lastClr="000000">
                  <a:lumMod val="50000"/>
                  <a:lumOff val="50000"/>
                </a:sysClr>
              </a:solidFill>
              <a:prstDash val="solid"/>
            </a:ln>
            <a:effectLst/>
          </p:spPr>
          <p:txBody>
            <a:bodyPr rtlCol="0" anchor="ctr"/>
            <a:lstStyle>
              <a:defPPr>
                <a:defRPr lang="ja-JP"/>
              </a:defPPr>
              <a:lvl1pPr marL="0" algn="l" defTabSz="2952323" rtl="0" eaLnBrk="1" latinLnBrk="0" hangingPunct="1">
                <a:defRPr kumimoji="1" sz="5800" kern="1200">
                  <a:solidFill>
                    <a:schemeClr val="lt1"/>
                  </a:solidFill>
                  <a:latin typeface="+mn-lt"/>
                  <a:ea typeface="+mn-ea"/>
                  <a:cs typeface="+mn-cs"/>
                </a:defRPr>
              </a:lvl1pPr>
              <a:lvl2pPr marL="1476162" algn="l" defTabSz="2952323" rtl="0" eaLnBrk="1" latinLnBrk="0" hangingPunct="1">
                <a:defRPr kumimoji="1" sz="5800" kern="1200">
                  <a:solidFill>
                    <a:schemeClr val="lt1"/>
                  </a:solidFill>
                  <a:latin typeface="+mn-lt"/>
                  <a:ea typeface="+mn-ea"/>
                  <a:cs typeface="+mn-cs"/>
                </a:defRPr>
              </a:lvl2pPr>
              <a:lvl3pPr marL="2952323" algn="l" defTabSz="2952323" rtl="0" eaLnBrk="1" latinLnBrk="0" hangingPunct="1">
                <a:defRPr kumimoji="1" sz="5800" kern="1200">
                  <a:solidFill>
                    <a:schemeClr val="lt1"/>
                  </a:solidFill>
                  <a:latin typeface="+mn-lt"/>
                  <a:ea typeface="+mn-ea"/>
                  <a:cs typeface="+mn-cs"/>
                </a:defRPr>
              </a:lvl3pPr>
              <a:lvl4pPr marL="4428485" algn="l" defTabSz="2952323" rtl="0" eaLnBrk="1" latinLnBrk="0" hangingPunct="1">
                <a:defRPr kumimoji="1" sz="5800" kern="1200">
                  <a:solidFill>
                    <a:schemeClr val="lt1"/>
                  </a:solidFill>
                  <a:latin typeface="+mn-lt"/>
                  <a:ea typeface="+mn-ea"/>
                  <a:cs typeface="+mn-cs"/>
                </a:defRPr>
              </a:lvl4pPr>
              <a:lvl5pPr marL="5904647" algn="l" defTabSz="2952323" rtl="0" eaLnBrk="1" latinLnBrk="0" hangingPunct="1">
                <a:defRPr kumimoji="1" sz="5800" kern="1200">
                  <a:solidFill>
                    <a:schemeClr val="lt1"/>
                  </a:solidFill>
                  <a:latin typeface="+mn-lt"/>
                  <a:ea typeface="+mn-ea"/>
                  <a:cs typeface="+mn-cs"/>
                </a:defRPr>
              </a:lvl5pPr>
              <a:lvl6pPr marL="7380808" algn="l" defTabSz="2952323" rtl="0" eaLnBrk="1" latinLnBrk="0" hangingPunct="1">
                <a:defRPr kumimoji="1" sz="5800" kern="1200">
                  <a:solidFill>
                    <a:schemeClr val="lt1"/>
                  </a:solidFill>
                  <a:latin typeface="+mn-lt"/>
                  <a:ea typeface="+mn-ea"/>
                  <a:cs typeface="+mn-cs"/>
                </a:defRPr>
              </a:lvl6pPr>
              <a:lvl7pPr marL="8856970" algn="l" defTabSz="2952323" rtl="0" eaLnBrk="1" latinLnBrk="0" hangingPunct="1">
                <a:defRPr kumimoji="1" sz="5800" kern="1200">
                  <a:solidFill>
                    <a:schemeClr val="lt1"/>
                  </a:solidFill>
                  <a:latin typeface="+mn-lt"/>
                  <a:ea typeface="+mn-ea"/>
                  <a:cs typeface="+mn-cs"/>
                </a:defRPr>
              </a:lvl7pPr>
              <a:lvl8pPr marL="10333131" algn="l" defTabSz="2952323" rtl="0" eaLnBrk="1" latinLnBrk="0" hangingPunct="1">
                <a:defRPr kumimoji="1" sz="5800" kern="1200">
                  <a:solidFill>
                    <a:schemeClr val="lt1"/>
                  </a:solidFill>
                  <a:latin typeface="+mn-lt"/>
                  <a:ea typeface="+mn-ea"/>
                  <a:cs typeface="+mn-cs"/>
                </a:defRPr>
              </a:lvl8pPr>
              <a:lvl9pPr marL="11809293" algn="l" defTabSz="2952323" rtl="0" eaLnBrk="1" latinLnBrk="0" hangingPunct="1">
                <a:defRPr kumimoji="1" sz="5800" kern="1200">
                  <a:solidFill>
                    <a:schemeClr val="lt1"/>
                  </a:solidFill>
                  <a:latin typeface="+mn-lt"/>
                  <a:ea typeface="+mn-ea"/>
                  <a:cs typeface="+mn-cs"/>
                </a:defRPr>
              </a:lvl9pPr>
            </a:lstStyle>
            <a:p>
              <a:pPr marL="0" marR="0" lvl="0" indent="0" algn="ctr" defTabSz="2952323" rtl="0" eaLnBrk="1" fontAlgn="auto" latinLnBrk="0" hangingPunct="1">
                <a:lnSpc>
                  <a:spcPct val="100000"/>
                </a:lnSpc>
                <a:spcBef>
                  <a:spcPts val="0"/>
                </a:spcBef>
                <a:spcAft>
                  <a:spcPts val="0"/>
                </a:spcAft>
                <a:buClrTx/>
                <a:buSzTx/>
                <a:buFontTx/>
                <a:buNone/>
                <a:tabLst/>
                <a:defRPr/>
              </a:pPr>
              <a:endParaRPr kumimoji="1" lang="ja-JP" altLang="en-US" sz="5800" b="0" i="0" u="none" strike="noStrike" kern="1200" cap="none" spc="0" normalizeH="0" baseline="0" noProof="0">
                <a:ln>
                  <a:noFill/>
                </a:ln>
                <a:solidFill>
                  <a:sysClr val="window" lastClr="FFFFFF"/>
                </a:solidFill>
                <a:effectLst/>
                <a:uLnTx/>
                <a:uFillTx/>
                <a:latin typeface="Calibri"/>
                <a:ea typeface="ＭＳ Ｐゴシック" panose="020B0600070205080204" pitchFamily="50" charset="-128"/>
                <a:cs typeface="+mn-cs"/>
              </a:endParaRPr>
            </a:p>
          </p:txBody>
        </p:sp>
        <p:sp>
          <p:nvSpPr>
            <p:cNvPr id="8" name="テキスト ボックス 14"/>
            <p:cNvSpPr txBox="1"/>
            <p:nvPr/>
          </p:nvSpPr>
          <p:spPr>
            <a:xfrm>
              <a:off x="3824094" y="4570643"/>
              <a:ext cx="1085554" cy="307777"/>
            </a:xfrm>
            <a:prstGeom prst="rect">
              <a:avLst/>
            </a:prstGeom>
            <a:noFill/>
          </p:spPr>
          <p:txBody>
            <a:bodyPr wrap="none" rtlCol="0">
              <a:spAutoFit/>
            </a:bodyPr>
            <a:ls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a:lstStyle>
            <a:p>
              <a:pPr marL="0" marR="0" lvl="0" indent="0" algn="ctr" defTabSz="2952323"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ysClr val="windowText" lastClr="000000"/>
                  </a:solidFill>
                  <a:effectLst/>
                  <a:uLnTx/>
                  <a:uFillTx/>
                  <a:latin typeface="Calibri"/>
                  <a:ea typeface="ＭＳ Ｐゴシック" panose="020B0600070205080204" pitchFamily="50" charset="-128"/>
                  <a:cs typeface="+mn-cs"/>
                </a:rPr>
                <a:t>ネットワーク</a:t>
              </a:r>
              <a:endParaRPr kumimoji="1" lang="en-US" altLang="ja-JP" sz="1400" b="0" i="0" u="none" strike="noStrike" kern="1200" cap="none" spc="0" normalizeH="0" baseline="0" noProof="0" dirty="0" smtClean="0">
                <a:ln>
                  <a:noFill/>
                </a:ln>
                <a:solidFill>
                  <a:sysClr val="windowText" lastClr="000000"/>
                </a:solidFill>
                <a:effectLst/>
                <a:uLnTx/>
                <a:uFillTx/>
                <a:latin typeface="Calibri"/>
                <a:ea typeface="ＭＳ Ｐゴシック" panose="020B0600070205080204" pitchFamily="50" charset="-128"/>
                <a:cs typeface="+mn-cs"/>
              </a:endParaRPr>
            </a:p>
          </p:txBody>
        </p:sp>
        <p:cxnSp>
          <p:nvCxnSpPr>
            <p:cNvPr id="9" name="直線コネクタ 8"/>
            <p:cNvCxnSpPr>
              <a:stCxn id="6" idx="3"/>
              <a:endCxn id="7" idx="2"/>
            </p:cNvCxnSpPr>
            <p:nvPr/>
          </p:nvCxnSpPr>
          <p:spPr>
            <a:xfrm flipV="1">
              <a:off x="3380484" y="4724531"/>
              <a:ext cx="462299" cy="76234"/>
            </a:xfrm>
            <a:prstGeom prst="line">
              <a:avLst/>
            </a:prstGeom>
            <a:noFill/>
            <a:ln w="19050" cap="flat" cmpd="sng" algn="ctr">
              <a:solidFill>
                <a:sysClr val="windowText" lastClr="000000">
                  <a:lumMod val="50000"/>
                  <a:lumOff val="50000"/>
                </a:sysClr>
              </a:solidFill>
              <a:prstDash val="solid"/>
            </a:ln>
            <a:effectLst/>
          </p:spPr>
        </p:cxnSp>
        <p:cxnSp>
          <p:nvCxnSpPr>
            <p:cNvPr id="10" name="直線コネクタ 9"/>
            <p:cNvCxnSpPr>
              <a:stCxn id="5" idx="1"/>
              <a:endCxn id="7" idx="7"/>
            </p:cNvCxnSpPr>
            <p:nvPr/>
          </p:nvCxnSpPr>
          <p:spPr>
            <a:xfrm flipH="1">
              <a:off x="4737457" y="4130769"/>
              <a:ext cx="592995" cy="223176"/>
            </a:xfrm>
            <a:prstGeom prst="line">
              <a:avLst/>
            </a:prstGeom>
            <a:noFill/>
            <a:ln w="19050" cap="flat" cmpd="sng" algn="ctr">
              <a:solidFill>
                <a:sysClr val="windowText" lastClr="000000">
                  <a:lumMod val="50000"/>
                  <a:lumOff val="50000"/>
                </a:sysClr>
              </a:solidFill>
              <a:prstDash val="solid"/>
            </a:ln>
            <a:effectLst/>
          </p:spPr>
        </p:cxnSp>
        <p:grpSp>
          <p:nvGrpSpPr>
            <p:cNvPr id="11" name="グループ化 10"/>
            <p:cNvGrpSpPr/>
            <p:nvPr/>
          </p:nvGrpSpPr>
          <p:grpSpPr>
            <a:xfrm>
              <a:off x="6077625" y="4518521"/>
              <a:ext cx="710732" cy="630316"/>
              <a:chOff x="7816452" y="24514498"/>
              <a:chExt cx="1364780" cy="1210361"/>
            </a:xfrm>
          </p:grpSpPr>
          <p:sp>
            <p:nvSpPr>
              <p:cNvPr id="12" name="円柱 11"/>
              <p:cNvSpPr/>
              <p:nvPr/>
            </p:nvSpPr>
            <p:spPr>
              <a:xfrm>
                <a:off x="7816452" y="24514498"/>
                <a:ext cx="1364780" cy="1210361"/>
              </a:xfrm>
              <a:prstGeom prst="can">
                <a:avLst/>
              </a:prstGeom>
              <a:solidFill>
                <a:sysClr val="window" lastClr="FFFFFF"/>
              </a:solidFill>
              <a:ln w="19050" cap="flat" cmpd="sng" algn="ctr">
                <a:solidFill>
                  <a:sysClr val="windowText" lastClr="000000">
                    <a:lumMod val="50000"/>
                    <a:lumOff val="50000"/>
                  </a:sysClr>
                </a:solidFill>
                <a:prstDash val="solid"/>
              </a:ln>
              <a:effectLst/>
            </p:spPr>
            <p:txBody>
              <a:bodyPr rtlCol="0" anchor="ctr"/>
              <a:lstStyle>
                <a:defPPr>
                  <a:defRPr lang="ja-JP"/>
                </a:defPPr>
                <a:lvl1pPr marL="0" algn="l" defTabSz="2952323" rtl="0" eaLnBrk="1" latinLnBrk="0" hangingPunct="1">
                  <a:defRPr kumimoji="1" sz="5800" kern="1200">
                    <a:solidFill>
                      <a:schemeClr val="dk1"/>
                    </a:solidFill>
                    <a:latin typeface="+mn-lt"/>
                    <a:ea typeface="+mn-ea"/>
                    <a:cs typeface="+mn-cs"/>
                  </a:defRPr>
                </a:lvl1pPr>
                <a:lvl2pPr marL="1476162" algn="l" defTabSz="2952323" rtl="0" eaLnBrk="1" latinLnBrk="0" hangingPunct="1">
                  <a:defRPr kumimoji="1" sz="5800" kern="1200">
                    <a:solidFill>
                      <a:schemeClr val="dk1"/>
                    </a:solidFill>
                    <a:latin typeface="+mn-lt"/>
                    <a:ea typeface="+mn-ea"/>
                    <a:cs typeface="+mn-cs"/>
                  </a:defRPr>
                </a:lvl2pPr>
                <a:lvl3pPr marL="2952323" algn="l" defTabSz="2952323" rtl="0" eaLnBrk="1" latinLnBrk="0" hangingPunct="1">
                  <a:defRPr kumimoji="1" sz="5800" kern="1200">
                    <a:solidFill>
                      <a:schemeClr val="dk1"/>
                    </a:solidFill>
                    <a:latin typeface="+mn-lt"/>
                    <a:ea typeface="+mn-ea"/>
                    <a:cs typeface="+mn-cs"/>
                  </a:defRPr>
                </a:lvl3pPr>
                <a:lvl4pPr marL="4428485" algn="l" defTabSz="2952323" rtl="0" eaLnBrk="1" latinLnBrk="0" hangingPunct="1">
                  <a:defRPr kumimoji="1" sz="5800" kern="1200">
                    <a:solidFill>
                      <a:schemeClr val="dk1"/>
                    </a:solidFill>
                    <a:latin typeface="+mn-lt"/>
                    <a:ea typeface="+mn-ea"/>
                    <a:cs typeface="+mn-cs"/>
                  </a:defRPr>
                </a:lvl4pPr>
                <a:lvl5pPr marL="5904647" algn="l" defTabSz="2952323" rtl="0" eaLnBrk="1" latinLnBrk="0" hangingPunct="1">
                  <a:defRPr kumimoji="1" sz="5800" kern="1200">
                    <a:solidFill>
                      <a:schemeClr val="dk1"/>
                    </a:solidFill>
                    <a:latin typeface="+mn-lt"/>
                    <a:ea typeface="+mn-ea"/>
                    <a:cs typeface="+mn-cs"/>
                  </a:defRPr>
                </a:lvl5pPr>
                <a:lvl6pPr marL="7380808" algn="l" defTabSz="2952323" rtl="0" eaLnBrk="1" latinLnBrk="0" hangingPunct="1">
                  <a:defRPr kumimoji="1" sz="5800" kern="1200">
                    <a:solidFill>
                      <a:schemeClr val="dk1"/>
                    </a:solidFill>
                    <a:latin typeface="+mn-lt"/>
                    <a:ea typeface="+mn-ea"/>
                    <a:cs typeface="+mn-cs"/>
                  </a:defRPr>
                </a:lvl6pPr>
                <a:lvl7pPr marL="8856970" algn="l" defTabSz="2952323" rtl="0" eaLnBrk="1" latinLnBrk="0" hangingPunct="1">
                  <a:defRPr kumimoji="1" sz="5800" kern="1200">
                    <a:solidFill>
                      <a:schemeClr val="dk1"/>
                    </a:solidFill>
                    <a:latin typeface="+mn-lt"/>
                    <a:ea typeface="+mn-ea"/>
                    <a:cs typeface="+mn-cs"/>
                  </a:defRPr>
                </a:lvl7pPr>
                <a:lvl8pPr marL="10333131" algn="l" defTabSz="2952323" rtl="0" eaLnBrk="1" latinLnBrk="0" hangingPunct="1">
                  <a:defRPr kumimoji="1" sz="5800" kern="1200">
                    <a:solidFill>
                      <a:schemeClr val="dk1"/>
                    </a:solidFill>
                    <a:latin typeface="+mn-lt"/>
                    <a:ea typeface="+mn-ea"/>
                    <a:cs typeface="+mn-cs"/>
                  </a:defRPr>
                </a:lvl8pPr>
                <a:lvl9pPr marL="11809293" algn="l" defTabSz="2952323" rtl="0" eaLnBrk="1" latinLnBrk="0" hangingPunct="1">
                  <a:defRPr kumimoji="1" sz="5800" kern="1200">
                    <a:solidFill>
                      <a:schemeClr val="dk1"/>
                    </a:solidFill>
                    <a:latin typeface="+mn-lt"/>
                    <a:ea typeface="+mn-ea"/>
                    <a:cs typeface="+mn-cs"/>
                  </a:defRPr>
                </a:lvl9pPr>
              </a:lstStyle>
              <a:p>
                <a:pPr marL="0" marR="0" lvl="0" indent="0" algn="ctr" defTabSz="2952323" rtl="0" eaLnBrk="1" fontAlgn="auto" latinLnBrk="0" hangingPunct="1">
                  <a:lnSpc>
                    <a:spcPct val="100000"/>
                  </a:lnSpc>
                  <a:spcBef>
                    <a:spcPts val="0"/>
                  </a:spcBef>
                  <a:spcAft>
                    <a:spcPts val="0"/>
                  </a:spcAft>
                  <a:buClrTx/>
                  <a:buSzTx/>
                  <a:buFontTx/>
                  <a:buNone/>
                  <a:tabLst/>
                  <a:defRPr/>
                </a:pPr>
                <a:endParaRPr kumimoji="1" lang="ja-JP" altLang="en-US" sz="58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50" charset="-128"/>
                  <a:cs typeface="+mn-cs"/>
                </a:endParaRPr>
              </a:p>
            </p:txBody>
          </p:sp>
          <p:pic>
            <p:nvPicPr>
              <p:cNvPr id="13" name="Picture 14" descr="https://1.bp.blogspot.com/-rNFoV0lBgFU/WIW-O6F80uI/AAAAAAABBS8/IpFCOYtPsPw4x126O_uW78K999N5rIzVACLcB/s800/kagaku_genshi.png"/>
              <p:cNvPicPr>
                <a:picLocks noChangeAspect="1" noChangeArrowheads="1"/>
              </p:cNvPicPr>
              <p:nvPr/>
            </p:nvPicPr>
            <p:blipFill>
              <a:blip r:embed="rId5" cstate="print">
                <a:extLst>
                  <a:ext uri="{BEBA8EAE-BF5A-486C-A8C5-ECC9F3942E4B}">
                    <a14:imgProps xmlns:a14="http://schemas.microsoft.com/office/drawing/2010/main">
                      <a14:imgLayer r:embed="rId6">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8126517" y="24898850"/>
                <a:ext cx="744650" cy="744650"/>
              </a:xfrm>
              <a:prstGeom prst="rect">
                <a:avLst/>
              </a:prstGeom>
              <a:noFill/>
              <a:extLst>
                <a:ext uri="{909E8E84-426E-40DD-AFC4-6F175D3DCCD1}">
                  <a14:hiddenFill xmlns:a14="http://schemas.microsoft.com/office/drawing/2010/main">
                    <a:solidFill>
                      <a:srgbClr val="FFFFFF"/>
                    </a:solidFill>
                  </a14:hiddenFill>
                </a:ext>
              </a:extLst>
            </p:spPr>
          </p:pic>
        </p:grpSp>
        <p:pic>
          <p:nvPicPr>
            <p:cNvPr id="14" name="Picture 16" descr="ã·ã³ã°ã«ãã¼ãã³ã³ãã¥ã¼ã¿ã®ã¤ã©ã¹ã"/>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11032" y="3600454"/>
              <a:ext cx="881166" cy="782035"/>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直線コネクタ 14"/>
            <p:cNvCxnSpPr>
              <a:stCxn id="14" idx="3"/>
              <a:endCxn id="7" idx="1"/>
            </p:cNvCxnSpPr>
            <p:nvPr/>
          </p:nvCxnSpPr>
          <p:spPr>
            <a:xfrm>
              <a:off x="3292198" y="3991472"/>
              <a:ext cx="704087" cy="362473"/>
            </a:xfrm>
            <a:prstGeom prst="line">
              <a:avLst/>
            </a:prstGeom>
            <a:noFill/>
            <a:ln w="19050" cap="flat" cmpd="sng" algn="ctr">
              <a:solidFill>
                <a:sysClr val="windowText" lastClr="000000">
                  <a:lumMod val="50000"/>
                  <a:lumOff val="50000"/>
                </a:sysClr>
              </a:solidFill>
              <a:prstDash val="solid"/>
            </a:ln>
            <a:effectLst/>
          </p:spPr>
        </p:cxnSp>
        <p:sp>
          <p:nvSpPr>
            <p:cNvPr id="16" name="正方形/長方形 15"/>
            <p:cNvSpPr/>
            <p:nvPr/>
          </p:nvSpPr>
          <p:spPr>
            <a:xfrm>
              <a:off x="5855443" y="5265245"/>
              <a:ext cx="1148496" cy="299962"/>
            </a:xfrm>
            <a:prstGeom prst="rect">
              <a:avLst/>
            </a:prstGeom>
            <a:solidFill>
              <a:schemeClr val="accent6">
                <a:lumMod val="75000"/>
              </a:schemeClr>
            </a:solidFill>
            <a:ln w="38100" cap="flat" cmpd="sng" algn="ctr">
              <a:solidFill>
                <a:schemeClr val="accent6">
                  <a:lumMod val="75000"/>
                </a:schemeClr>
              </a:solidFill>
              <a:prstDash val="solid"/>
            </a:ln>
            <a:effectLst/>
          </p:spPr>
          <p:txBody>
            <a:bodyPr rtlCol="0" anchor="ctr"/>
            <a:lstStyle>
              <a:defPPr>
                <a:defRPr lang="ja-JP"/>
              </a:defPPr>
              <a:lvl1pPr marL="0" algn="l" defTabSz="2952323" rtl="0" eaLnBrk="1" latinLnBrk="0" hangingPunct="1">
                <a:defRPr kumimoji="1" sz="5800" kern="1200">
                  <a:solidFill>
                    <a:schemeClr val="lt1"/>
                  </a:solidFill>
                  <a:latin typeface="+mn-lt"/>
                  <a:ea typeface="+mn-ea"/>
                  <a:cs typeface="+mn-cs"/>
                </a:defRPr>
              </a:lvl1pPr>
              <a:lvl2pPr marL="1476162" algn="l" defTabSz="2952323" rtl="0" eaLnBrk="1" latinLnBrk="0" hangingPunct="1">
                <a:defRPr kumimoji="1" sz="5800" kern="1200">
                  <a:solidFill>
                    <a:schemeClr val="lt1"/>
                  </a:solidFill>
                  <a:latin typeface="+mn-lt"/>
                  <a:ea typeface="+mn-ea"/>
                  <a:cs typeface="+mn-cs"/>
                </a:defRPr>
              </a:lvl2pPr>
              <a:lvl3pPr marL="2952323" algn="l" defTabSz="2952323" rtl="0" eaLnBrk="1" latinLnBrk="0" hangingPunct="1">
                <a:defRPr kumimoji="1" sz="5800" kern="1200">
                  <a:solidFill>
                    <a:schemeClr val="lt1"/>
                  </a:solidFill>
                  <a:latin typeface="+mn-lt"/>
                  <a:ea typeface="+mn-ea"/>
                  <a:cs typeface="+mn-cs"/>
                </a:defRPr>
              </a:lvl3pPr>
              <a:lvl4pPr marL="4428485" algn="l" defTabSz="2952323" rtl="0" eaLnBrk="1" latinLnBrk="0" hangingPunct="1">
                <a:defRPr kumimoji="1" sz="5800" kern="1200">
                  <a:solidFill>
                    <a:schemeClr val="lt1"/>
                  </a:solidFill>
                  <a:latin typeface="+mn-lt"/>
                  <a:ea typeface="+mn-ea"/>
                  <a:cs typeface="+mn-cs"/>
                </a:defRPr>
              </a:lvl4pPr>
              <a:lvl5pPr marL="5904647" algn="l" defTabSz="2952323" rtl="0" eaLnBrk="1" latinLnBrk="0" hangingPunct="1">
                <a:defRPr kumimoji="1" sz="5800" kern="1200">
                  <a:solidFill>
                    <a:schemeClr val="lt1"/>
                  </a:solidFill>
                  <a:latin typeface="+mn-lt"/>
                  <a:ea typeface="+mn-ea"/>
                  <a:cs typeface="+mn-cs"/>
                </a:defRPr>
              </a:lvl5pPr>
              <a:lvl6pPr marL="7380808" algn="l" defTabSz="2952323" rtl="0" eaLnBrk="1" latinLnBrk="0" hangingPunct="1">
                <a:defRPr kumimoji="1" sz="5800" kern="1200">
                  <a:solidFill>
                    <a:schemeClr val="lt1"/>
                  </a:solidFill>
                  <a:latin typeface="+mn-lt"/>
                  <a:ea typeface="+mn-ea"/>
                  <a:cs typeface="+mn-cs"/>
                </a:defRPr>
              </a:lvl6pPr>
              <a:lvl7pPr marL="8856970" algn="l" defTabSz="2952323" rtl="0" eaLnBrk="1" latinLnBrk="0" hangingPunct="1">
                <a:defRPr kumimoji="1" sz="5800" kern="1200">
                  <a:solidFill>
                    <a:schemeClr val="lt1"/>
                  </a:solidFill>
                  <a:latin typeface="+mn-lt"/>
                  <a:ea typeface="+mn-ea"/>
                  <a:cs typeface="+mn-cs"/>
                </a:defRPr>
              </a:lvl7pPr>
              <a:lvl8pPr marL="10333131" algn="l" defTabSz="2952323" rtl="0" eaLnBrk="1" latinLnBrk="0" hangingPunct="1">
                <a:defRPr kumimoji="1" sz="5800" kern="1200">
                  <a:solidFill>
                    <a:schemeClr val="lt1"/>
                  </a:solidFill>
                  <a:latin typeface="+mn-lt"/>
                  <a:ea typeface="+mn-ea"/>
                  <a:cs typeface="+mn-cs"/>
                </a:defRPr>
              </a:lvl8pPr>
              <a:lvl9pPr marL="11809293" algn="l" defTabSz="2952323" rtl="0" eaLnBrk="1" latinLnBrk="0" hangingPunct="1">
                <a:defRPr kumimoji="1" sz="5800" kern="1200">
                  <a:solidFill>
                    <a:schemeClr val="lt1"/>
                  </a:solidFill>
                  <a:latin typeface="+mn-lt"/>
                  <a:ea typeface="+mn-ea"/>
                  <a:cs typeface="+mn-cs"/>
                </a:defRPr>
              </a:lvl9pPr>
            </a:lstStyle>
            <a:p>
              <a:pPr marL="0" marR="0" lvl="0" indent="0" algn="ctr" defTabSz="2952323" rtl="0" eaLnBrk="1" fontAlgn="auto" latinLnBrk="0" hangingPunct="1">
                <a:lnSpc>
                  <a:spcPct val="100000"/>
                </a:lnSpc>
                <a:spcBef>
                  <a:spcPts val="0"/>
                </a:spcBef>
                <a:spcAft>
                  <a:spcPts val="0"/>
                </a:spcAft>
                <a:buClrTx/>
                <a:buSzTx/>
                <a:buFontTx/>
                <a:buNone/>
                <a:tabLst/>
                <a:defRPr/>
              </a:pPr>
              <a:endParaRPr kumimoji="1" lang="ja-JP" altLang="en-US" sz="5800" b="0" i="0" u="none" strike="noStrike" kern="1200" cap="none" spc="0" normalizeH="0" baseline="0" noProof="0">
                <a:ln>
                  <a:noFill/>
                </a:ln>
                <a:solidFill>
                  <a:sysClr val="window" lastClr="FFFFFF"/>
                </a:solidFill>
                <a:effectLst/>
                <a:uLnTx/>
                <a:uFillTx/>
                <a:latin typeface="Calibri"/>
                <a:ea typeface="ＭＳ Ｐゴシック" panose="020B0600070205080204" pitchFamily="50" charset="-128"/>
                <a:cs typeface="+mn-cs"/>
              </a:endParaRPr>
            </a:p>
          </p:txBody>
        </p:sp>
        <p:sp>
          <p:nvSpPr>
            <p:cNvPr id="17" name="テキスト ボックス 130"/>
            <p:cNvSpPr txBox="1"/>
            <p:nvPr/>
          </p:nvSpPr>
          <p:spPr>
            <a:xfrm>
              <a:off x="5919776" y="5261338"/>
              <a:ext cx="1019831" cy="307777"/>
            </a:xfrm>
            <a:prstGeom prst="rect">
              <a:avLst/>
            </a:prstGeom>
            <a:noFill/>
          </p:spPr>
          <p:txBody>
            <a:bodyPr wrap="none" rtlCol="0">
              <a:spAutoFit/>
            </a:bodyPr>
            <a:ls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a:lstStyle>
            <a:p>
              <a:pPr marL="0" marR="0" lvl="0" indent="0" algn="l" defTabSz="2952323"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ysClr val="window" lastClr="FFFFFF"/>
                  </a:solidFill>
                  <a:effectLst/>
                  <a:uLnTx/>
                  <a:uFillTx/>
                  <a:latin typeface="Calibri"/>
                  <a:ea typeface="ＭＳ Ｐゴシック" panose="020B0600070205080204" pitchFamily="50" charset="-128"/>
                  <a:cs typeface="+mn-cs"/>
                </a:rPr>
                <a:t>NTP</a:t>
              </a:r>
              <a:r>
                <a:rPr kumimoji="1" lang="ja-JP" altLang="en-US" sz="1400" b="1" i="0" u="none" strike="noStrike" kern="1200" cap="none" spc="0" normalizeH="0" baseline="0" noProof="0" dirty="0" smtClean="0">
                  <a:ln>
                    <a:noFill/>
                  </a:ln>
                  <a:solidFill>
                    <a:sysClr val="window" lastClr="FFFFFF"/>
                  </a:solidFill>
                  <a:effectLst/>
                  <a:uLnTx/>
                  <a:uFillTx/>
                  <a:latin typeface="Calibri"/>
                  <a:ea typeface="ＭＳ Ｐゴシック" panose="020B0600070205080204" pitchFamily="50" charset="-128"/>
                  <a:cs typeface="+mn-cs"/>
                </a:rPr>
                <a:t>サーバ</a:t>
              </a:r>
              <a:endParaRPr kumimoji="1" lang="ja-JP" altLang="en-US" sz="1400" b="1" i="0" u="none" strike="noStrike" kern="1200" cap="none" spc="0" normalizeH="0" baseline="0" noProof="0" dirty="0">
                <a:ln>
                  <a:noFill/>
                </a:ln>
                <a:solidFill>
                  <a:sysClr val="window" lastClr="FFFFFF"/>
                </a:solidFill>
                <a:effectLst/>
                <a:uLnTx/>
                <a:uFillTx/>
                <a:latin typeface="Calibri"/>
                <a:ea typeface="ＭＳ Ｐゴシック" panose="020B0600070205080204" pitchFamily="50" charset="-128"/>
                <a:cs typeface="+mn-cs"/>
              </a:endParaRPr>
            </a:p>
          </p:txBody>
        </p:sp>
        <p:sp>
          <p:nvSpPr>
            <p:cNvPr id="18" name="円弧 17"/>
            <p:cNvSpPr/>
            <p:nvPr/>
          </p:nvSpPr>
          <p:spPr>
            <a:xfrm>
              <a:off x="5555448" y="3997476"/>
              <a:ext cx="885587" cy="915097"/>
            </a:xfrm>
            <a:prstGeom prst="arc">
              <a:avLst>
                <a:gd name="adj1" fmla="val 16200000"/>
                <a:gd name="adj2" fmla="val 21530242"/>
              </a:avLst>
            </a:prstGeom>
            <a:noFill/>
            <a:ln w="19050" cap="flat" cmpd="sng" algn="ctr">
              <a:solidFill>
                <a:srgbClr val="4F81BD"/>
              </a:solidFill>
              <a:prstDash val="solid"/>
              <a:headEnd type="triangle" w="med" len="med"/>
              <a:tailEnd type="none" w="med" len="med"/>
            </a:ln>
            <a:effectLst/>
          </p:spPr>
          <p:txBody>
            <a:bodyPr rtlCol="0" anchor="ctr"/>
            <a:ls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a:lstStyle>
            <a:p>
              <a:pPr marL="0" marR="0" lvl="0" indent="0" algn="ctr" defTabSz="2952323" rtl="0" eaLnBrk="1" fontAlgn="auto" latinLnBrk="0" hangingPunct="1">
                <a:lnSpc>
                  <a:spcPct val="100000"/>
                </a:lnSpc>
                <a:spcBef>
                  <a:spcPts val="0"/>
                </a:spcBef>
                <a:spcAft>
                  <a:spcPts val="0"/>
                </a:spcAft>
                <a:buClrTx/>
                <a:buSzTx/>
                <a:buFontTx/>
                <a:buNone/>
                <a:tabLst/>
                <a:defRPr/>
              </a:pPr>
              <a:endParaRPr kumimoji="1" lang="ja-JP" altLang="en-US" sz="5800" b="0" i="0" u="none" strike="noStrike" kern="1200" cap="none" spc="0" normalizeH="0" baseline="0" noProof="0">
                <a:ln>
                  <a:noFill/>
                </a:ln>
                <a:solidFill>
                  <a:srgbClr val="4F81BD"/>
                </a:solidFill>
                <a:effectLst/>
                <a:uLnTx/>
                <a:uFillTx/>
                <a:latin typeface="Calibri"/>
                <a:ea typeface="ＭＳ Ｐゴシック" panose="020B0600070205080204" pitchFamily="50" charset="-128"/>
                <a:cs typeface="+mn-cs"/>
              </a:endParaRPr>
            </a:p>
          </p:txBody>
        </p:sp>
        <p:sp>
          <p:nvSpPr>
            <p:cNvPr id="19" name="テキスト ボックス 109"/>
            <p:cNvSpPr txBox="1"/>
            <p:nvPr/>
          </p:nvSpPr>
          <p:spPr>
            <a:xfrm>
              <a:off x="1926963" y="3152068"/>
              <a:ext cx="3057247" cy="338554"/>
            </a:xfrm>
            <a:prstGeom prst="rect">
              <a:avLst/>
            </a:prstGeom>
            <a:noFill/>
          </p:spPr>
          <p:txBody>
            <a:bodyPr wrap="none" rtlCol="0">
              <a:spAutoFit/>
            </a:bodyPr>
            <a:ls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a:lstStyle>
            <a:p>
              <a:pPr marL="0" marR="0" lvl="0" indent="0" algn="ctr" defTabSz="2952323"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smtClean="0">
                  <a:ln>
                    <a:noFill/>
                  </a:ln>
                  <a:solidFill>
                    <a:srgbClr val="4F81BD"/>
                  </a:solidFill>
                  <a:effectLst/>
                  <a:uLnTx/>
                  <a:uFillTx/>
                  <a:latin typeface="+mj-ea"/>
                  <a:ea typeface="+mj-ea"/>
                  <a:cs typeface="+mn-cs"/>
                </a:rPr>
                <a:t>機器固有のドリフト特性を計測</a:t>
              </a:r>
              <a:endParaRPr kumimoji="1" lang="ja-JP" altLang="en-US" sz="1600" b="0" i="0" u="none" strike="noStrike" kern="1200" cap="none" spc="0" normalizeH="0" baseline="0" noProof="0" dirty="0">
                <a:ln>
                  <a:noFill/>
                </a:ln>
                <a:solidFill>
                  <a:srgbClr val="4F81BD"/>
                </a:solidFill>
                <a:effectLst/>
                <a:uLnTx/>
                <a:uFillTx/>
                <a:latin typeface="+mj-ea"/>
                <a:ea typeface="+mj-ea"/>
                <a:cs typeface="+mn-cs"/>
              </a:endParaRPr>
            </a:p>
          </p:txBody>
        </p:sp>
        <p:sp>
          <p:nvSpPr>
            <p:cNvPr id="20" name="正方形/長方形 19"/>
            <p:cNvSpPr/>
            <p:nvPr/>
          </p:nvSpPr>
          <p:spPr>
            <a:xfrm>
              <a:off x="2509356" y="5265245"/>
              <a:ext cx="899885" cy="299962"/>
            </a:xfrm>
            <a:prstGeom prst="rect">
              <a:avLst/>
            </a:prstGeom>
            <a:solidFill>
              <a:srgbClr val="9BBB59"/>
            </a:solidFill>
            <a:ln w="38100" cap="flat" cmpd="sng" algn="ctr">
              <a:solidFill>
                <a:srgbClr val="9BBB59"/>
              </a:solidFill>
              <a:prstDash val="solid"/>
            </a:ln>
            <a:effectLst/>
          </p:spPr>
          <p:txBody>
            <a:bodyPr rtlCol="0" anchor="ctr"/>
            <a:lstStyle>
              <a:defPPr>
                <a:defRPr lang="ja-JP"/>
              </a:defPPr>
              <a:lvl1pPr marL="0" algn="l" defTabSz="2952323" rtl="0" eaLnBrk="1" latinLnBrk="0" hangingPunct="1">
                <a:defRPr kumimoji="1" sz="5800" kern="1200">
                  <a:solidFill>
                    <a:schemeClr val="lt1"/>
                  </a:solidFill>
                  <a:latin typeface="+mn-lt"/>
                  <a:ea typeface="+mn-ea"/>
                  <a:cs typeface="+mn-cs"/>
                </a:defRPr>
              </a:lvl1pPr>
              <a:lvl2pPr marL="1476162" algn="l" defTabSz="2952323" rtl="0" eaLnBrk="1" latinLnBrk="0" hangingPunct="1">
                <a:defRPr kumimoji="1" sz="5800" kern="1200">
                  <a:solidFill>
                    <a:schemeClr val="lt1"/>
                  </a:solidFill>
                  <a:latin typeface="+mn-lt"/>
                  <a:ea typeface="+mn-ea"/>
                  <a:cs typeface="+mn-cs"/>
                </a:defRPr>
              </a:lvl2pPr>
              <a:lvl3pPr marL="2952323" algn="l" defTabSz="2952323" rtl="0" eaLnBrk="1" latinLnBrk="0" hangingPunct="1">
                <a:defRPr kumimoji="1" sz="5800" kern="1200">
                  <a:solidFill>
                    <a:schemeClr val="lt1"/>
                  </a:solidFill>
                  <a:latin typeface="+mn-lt"/>
                  <a:ea typeface="+mn-ea"/>
                  <a:cs typeface="+mn-cs"/>
                </a:defRPr>
              </a:lvl3pPr>
              <a:lvl4pPr marL="4428485" algn="l" defTabSz="2952323" rtl="0" eaLnBrk="1" latinLnBrk="0" hangingPunct="1">
                <a:defRPr kumimoji="1" sz="5800" kern="1200">
                  <a:solidFill>
                    <a:schemeClr val="lt1"/>
                  </a:solidFill>
                  <a:latin typeface="+mn-lt"/>
                  <a:ea typeface="+mn-ea"/>
                  <a:cs typeface="+mn-cs"/>
                </a:defRPr>
              </a:lvl4pPr>
              <a:lvl5pPr marL="5904647" algn="l" defTabSz="2952323" rtl="0" eaLnBrk="1" latinLnBrk="0" hangingPunct="1">
                <a:defRPr kumimoji="1" sz="5800" kern="1200">
                  <a:solidFill>
                    <a:schemeClr val="lt1"/>
                  </a:solidFill>
                  <a:latin typeface="+mn-lt"/>
                  <a:ea typeface="+mn-ea"/>
                  <a:cs typeface="+mn-cs"/>
                </a:defRPr>
              </a:lvl5pPr>
              <a:lvl6pPr marL="7380808" algn="l" defTabSz="2952323" rtl="0" eaLnBrk="1" latinLnBrk="0" hangingPunct="1">
                <a:defRPr kumimoji="1" sz="5800" kern="1200">
                  <a:solidFill>
                    <a:schemeClr val="lt1"/>
                  </a:solidFill>
                  <a:latin typeface="+mn-lt"/>
                  <a:ea typeface="+mn-ea"/>
                  <a:cs typeface="+mn-cs"/>
                </a:defRPr>
              </a:lvl6pPr>
              <a:lvl7pPr marL="8856970" algn="l" defTabSz="2952323" rtl="0" eaLnBrk="1" latinLnBrk="0" hangingPunct="1">
                <a:defRPr kumimoji="1" sz="5800" kern="1200">
                  <a:solidFill>
                    <a:schemeClr val="lt1"/>
                  </a:solidFill>
                  <a:latin typeface="+mn-lt"/>
                  <a:ea typeface="+mn-ea"/>
                  <a:cs typeface="+mn-cs"/>
                </a:defRPr>
              </a:lvl7pPr>
              <a:lvl8pPr marL="10333131" algn="l" defTabSz="2952323" rtl="0" eaLnBrk="1" latinLnBrk="0" hangingPunct="1">
                <a:defRPr kumimoji="1" sz="5800" kern="1200">
                  <a:solidFill>
                    <a:schemeClr val="lt1"/>
                  </a:solidFill>
                  <a:latin typeface="+mn-lt"/>
                  <a:ea typeface="+mn-ea"/>
                  <a:cs typeface="+mn-cs"/>
                </a:defRPr>
              </a:lvl8pPr>
              <a:lvl9pPr marL="11809293" algn="l" defTabSz="2952323" rtl="0" eaLnBrk="1" latinLnBrk="0" hangingPunct="1">
                <a:defRPr kumimoji="1" sz="5800" kern="1200">
                  <a:solidFill>
                    <a:schemeClr val="lt1"/>
                  </a:solidFill>
                  <a:latin typeface="+mn-lt"/>
                  <a:ea typeface="+mn-ea"/>
                  <a:cs typeface="+mn-cs"/>
                </a:defRPr>
              </a:lvl9pPr>
            </a:lstStyle>
            <a:p>
              <a:pPr marL="0" marR="0" lvl="0" indent="0" algn="ctr" defTabSz="2952323" rtl="0" eaLnBrk="1" fontAlgn="auto" latinLnBrk="0" hangingPunct="1">
                <a:lnSpc>
                  <a:spcPct val="100000"/>
                </a:lnSpc>
                <a:spcBef>
                  <a:spcPts val="0"/>
                </a:spcBef>
                <a:spcAft>
                  <a:spcPts val="0"/>
                </a:spcAft>
                <a:buClrTx/>
                <a:buSzTx/>
                <a:buFontTx/>
                <a:buNone/>
                <a:tabLst/>
                <a:defRPr/>
              </a:pPr>
              <a:endParaRPr kumimoji="1" lang="ja-JP" altLang="en-US" sz="5800" b="0" i="0" u="none" strike="noStrike" kern="1200" cap="none" spc="0" normalizeH="0" baseline="0" noProof="0">
                <a:ln>
                  <a:noFill/>
                </a:ln>
                <a:solidFill>
                  <a:sysClr val="window" lastClr="FFFFFF"/>
                </a:solidFill>
                <a:effectLst/>
                <a:uLnTx/>
                <a:uFillTx/>
                <a:latin typeface="Calibri"/>
                <a:ea typeface="ＭＳ Ｐゴシック" panose="020B0600070205080204" pitchFamily="50" charset="-128"/>
                <a:cs typeface="+mn-cs"/>
              </a:endParaRPr>
            </a:p>
          </p:txBody>
        </p:sp>
        <p:sp>
          <p:nvSpPr>
            <p:cNvPr id="21" name="テキスト ボックス 137"/>
            <p:cNvSpPr txBox="1"/>
            <p:nvPr/>
          </p:nvSpPr>
          <p:spPr>
            <a:xfrm>
              <a:off x="2507893" y="5261338"/>
              <a:ext cx="902811" cy="307777"/>
            </a:xfrm>
            <a:prstGeom prst="rect">
              <a:avLst/>
            </a:prstGeom>
            <a:solidFill>
              <a:schemeClr val="accent6">
                <a:lumMod val="75000"/>
              </a:schemeClr>
            </a:solidFill>
            <a:ln>
              <a:solidFill>
                <a:schemeClr val="accent6">
                  <a:lumMod val="75000"/>
                </a:schemeClr>
              </a:solidFill>
            </a:ln>
          </p:spPr>
          <p:txBody>
            <a:bodyPr wrap="none" rtlCol="0">
              <a:spAutoFit/>
            </a:bodyPr>
            <a:ls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a:lstStyle>
            <a:p>
              <a:pPr marL="0" marR="0" lvl="0" indent="0" algn="l" defTabSz="2952323"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smtClean="0">
                  <a:ln>
                    <a:noFill/>
                  </a:ln>
                  <a:solidFill>
                    <a:sysClr val="window" lastClr="FFFFFF"/>
                  </a:solidFill>
                  <a:effectLst/>
                  <a:uLnTx/>
                  <a:uFillTx/>
                  <a:latin typeface="Calibri"/>
                  <a:ea typeface="ＭＳ Ｐゴシック" panose="020B0600070205080204" pitchFamily="50" charset="-128"/>
                  <a:cs typeface="+mn-cs"/>
                </a:rPr>
                <a:t>対象機器</a:t>
              </a:r>
              <a:endParaRPr kumimoji="1" lang="ja-JP" altLang="en-US" sz="1400" b="1" i="0" u="none" strike="noStrike" kern="1200" cap="none" spc="0" normalizeH="0" baseline="0" noProof="0" dirty="0">
                <a:ln>
                  <a:noFill/>
                </a:ln>
                <a:solidFill>
                  <a:sysClr val="window" lastClr="FFFFFF"/>
                </a:solidFill>
                <a:effectLst/>
                <a:uLnTx/>
                <a:uFillTx/>
                <a:latin typeface="Calibri"/>
                <a:ea typeface="ＭＳ Ｐゴシック" panose="020B0600070205080204" pitchFamily="50" charset="-128"/>
                <a:cs typeface="+mn-cs"/>
              </a:endParaRPr>
            </a:p>
          </p:txBody>
        </p:sp>
        <p:sp>
          <p:nvSpPr>
            <p:cNvPr id="22" name="正方形/長方形 21"/>
            <p:cNvSpPr/>
            <p:nvPr/>
          </p:nvSpPr>
          <p:spPr>
            <a:xfrm>
              <a:off x="5141538" y="3277779"/>
              <a:ext cx="1049866" cy="299962"/>
            </a:xfrm>
            <a:prstGeom prst="rect">
              <a:avLst/>
            </a:prstGeom>
            <a:solidFill>
              <a:srgbClr val="9BBB59"/>
            </a:solidFill>
            <a:ln w="38100" cap="flat" cmpd="sng" algn="ctr">
              <a:solidFill>
                <a:srgbClr val="9BBB59"/>
              </a:solidFill>
              <a:prstDash val="solid"/>
            </a:ln>
            <a:effectLst/>
          </p:spPr>
          <p:txBody>
            <a:bodyPr rtlCol="0" anchor="ctr"/>
            <a:lstStyle>
              <a:defPPr>
                <a:defRPr lang="ja-JP"/>
              </a:defPPr>
              <a:lvl1pPr marL="0" algn="l" defTabSz="2952323" rtl="0" eaLnBrk="1" latinLnBrk="0" hangingPunct="1">
                <a:defRPr kumimoji="1" sz="5800" kern="1200">
                  <a:solidFill>
                    <a:schemeClr val="lt1"/>
                  </a:solidFill>
                  <a:latin typeface="+mn-lt"/>
                  <a:ea typeface="+mn-ea"/>
                  <a:cs typeface="+mn-cs"/>
                </a:defRPr>
              </a:lvl1pPr>
              <a:lvl2pPr marL="1476162" algn="l" defTabSz="2952323" rtl="0" eaLnBrk="1" latinLnBrk="0" hangingPunct="1">
                <a:defRPr kumimoji="1" sz="5800" kern="1200">
                  <a:solidFill>
                    <a:schemeClr val="lt1"/>
                  </a:solidFill>
                  <a:latin typeface="+mn-lt"/>
                  <a:ea typeface="+mn-ea"/>
                  <a:cs typeface="+mn-cs"/>
                </a:defRPr>
              </a:lvl2pPr>
              <a:lvl3pPr marL="2952323" algn="l" defTabSz="2952323" rtl="0" eaLnBrk="1" latinLnBrk="0" hangingPunct="1">
                <a:defRPr kumimoji="1" sz="5800" kern="1200">
                  <a:solidFill>
                    <a:schemeClr val="lt1"/>
                  </a:solidFill>
                  <a:latin typeface="+mn-lt"/>
                  <a:ea typeface="+mn-ea"/>
                  <a:cs typeface="+mn-cs"/>
                </a:defRPr>
              </a:lvl3pPr>
              <a:lvl4pPr marL="4428485" algn="l" defTabSz="2952323" rtl="0" eaLnBrk="1" latinLnBrk="0" hangingPunct="1">
                <a:defRPr kumimoji="1" sz="5800" kern="1200">
                  <a:solidFill>
                    <a:schemeClr val="lt1"/>
                  </a:solidFill>
                  <a:latin typeface="+mn-lt"/>
                  <a:ea typeface="+mn-ea"/>
                  <a:cs typeface="+mn-cs"/>
                </a:defRPr>
              </a:lvl4pPr>
              <a:lvl5pPr marL="5904647" algn="l" defTabSz="2952323" rtl="0" eaLnBrk="1" latinLnBrk="0" hangingPunct="1">
                <a:defRPr kumimoji="1" sz="5800" kern="1200">
                  <a:solidFill>
                    <a:schemeClr val="lt1"/>
                  </a:solidFill>
                  <a:latin typeface="+mn-lt"/>
                  <a:ea typeface="+mn-ea"/>
                  <a:cs typeface="+mn-cs"/>
                </a:defRPr>
              </a:lvl5pPr>
              <a:lvl6pPr marL="7380808" algn="l" defTabSz="2952323" rtl="0" eaLnBrk="1" latinLnBrk="0" hangingPunct="1">
                <a:defRPr kumimoji="1" sz="5800" kern="1200">
                  <a:solidFill>
                    <a:schemeClr val="lt1"/>
                  </a:solidFill>
                  <a:latin typeface="+mn-lt"/>
                  <a:ea typeface="+mn-ea"/>
                  <a:cs typeface="+mn-cs"/>
                </a:defRPr>
              </a:lvl6pPr>
              <a:lvl7pPr marL="8856970" algn="l" defTabSz="2952323" rtl="0" eaLnBrk="1" latinLnBrk="0" hangingPunct="1">
                <a:defRPr kumimoji="1" sz="5800" kern="1200">
                  <a:solidFill>
                    <a:schemeClr val="lt1"/>
                  </a:solidFill>
                  <a:latin typeface="+mn-lt"/>
                  <a:ea typeface="+mn-ea"/>
                  <a:cs typeface="+mn-cs"/>
                </a:defRPr>
              </a:lvl7pPr>
              <a:lvl8pPr marL="10333131" algn="l" defTabSz="2952323" rtl="0" eaLnBrk="1" latinLnBrk="0" hangingPunct="1">
                <a:defRPr kumimoji="1" sz="5800" kern="1200">
                  <a:solidFill>
                    <a:schemeClr val="lt1"/>
                  </a:solidFill>
                  <a:latin typeface="+mn-lt"/>
                  <a:ea typeface="+mn-ea"/>
                  <a:cs typeface="+mn-cs"/>
                </a:defRPr>
              </a:lvl8pPr>
              <a:lvl9pPr marL="11809293" algn="l" defTabSz="2952323" rtl="0" eaLnBrk="1" latinLnBrk="0" hangingPunct="1">
                <a:defRPr kumimoji="1" sz="5800" kern="1200">
                  <a:solidFill>
                    <a:schemeClr val="lt1"/>
                  </a:solidFill>
                  <a:latin typeface="+mn-lt"/>
                  <a:ea typeface="+mn-ea"/>
                  <a:cs typeface="+mn-cs"/>
                </a:defRPr>
              </a:lvl9pPr>
            </a:lstStyle>
            <a:p>
              <a:pPr marL="0" marR="0" lvl="0" indent="0" algn="ctr" defTabSz="2952323" rtl="0" eaLnBrk="1" fontAlgn="auto" latinLnBrk="0" hangingPunct="1">
                <a:lnSpc>
                  <a:spcPct val="100000"/>
                </a:lnSpc>
                <a:spcBef>
                  <a:spcPts val="0"/>
                </a:spcBef>
                <a:spcAft>
                  <a:spcPts val="0"/>
                </a:spcAft>
                <a:buClrTx/>
                <a:buSzTx/>
                <a:buFontTx/>
                <a:buNone/>
                <a:tabLst/>
                <a:defRPr/>
              </a:pPr>
              <a:endParaRPr kumimoji="1" lang="ja-JP" altLang="en-US" sz="5800" b="0" i="0" u="none" strike="noStrike" kern="1200" cap="none" spc="0" normalizeH="0" baseline="0" noProof="0">
                <a:ln>
                  <a:noFill/>
                </a:ln>
                <a:solidFill>
                  <a:sysClr val="window" lastClr="FFFFFF"/>
                </a:solidFill>
                <a:effectLst/>
                <a:uLnTx/>
                <a:uFillTx/>
                <a:latin typeface="Calibri"/>
                <a:ea typeface="ＭＳ Ｐゴシック" panose="020B0600070205080204" pitchFamily="50" charset="-128"/>
                <a:cs typeface="+mn-cs"/>
              </a:endParaRPr>
            </a:p>
          </p:txBody>
        </p:sp>
        <p:sp>
          <p:nvSpPr>
            <p:cNvPr id="23" name="テキスト ボックス 139"/>
            <p:cNvSpPr txBox="1"/>
            <p:nvPr/>
          </p:nvSpPr>
          <p:spPr>
            <a:xfrm>
              <a:off x="5128503" y="3273872"/>
              <a:ext cx="1075936" cy="307777"/>
            </a:xfrm>
            <a:prstGeom prst="rect">
              <a:avLst/>
            </a:prstGeom>
            <a:solidFill>
              <a:schemeClr val="accent6">
                <a:lumMod val="75000"/>
              </a:schemeClr>
            </a:solidFill>
            <a:ln>
              <a:solidFill>
                <a:schemeClr val="accent6">
                  <a:lumMod val="75000"/>
                </a:schemeClr>
              </a:solidFill>
            </a:ln>
          </p:spPr>
          <p:txBody>
            <a:bodyPr wrap="none" rtlCol="0">
              <a:spAutoFit/>
            </a:bodyPr>
            <a:ls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a:lstStyle>
            <a:p>
              <a:pPr marL="0" marR="0" lvl="0" indent="0" algn="l" defTabSz="2952323"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smtClean="0">
                  <a:ln>
                    <a:noFill/>
                  </a:ln>
                  <a:solidFill>
                    <a:sysClr val="window" lastClr="FFFFFF"/>
                  </a:solidFill>
                  <a:effectLst/>
                  <a:uLnTx/>
                  <a:uFillTx/>
                  <a:latin typeface="Calibri"/>
                  <a:ea typeface="ＭＳ Ｐゴシック" panose="020B0600070205080204" pitchFamily="50" charset="-128"/>
                  <a:cs typeface="+mn-cs"/>
                </a:rPr>
                <a:t>基準サーバ</a:t>
              </a:r>
              <a:endParaRPr kumimoji="1" lang="ja-JP" altLang="en-US" sz="1400" b="1" i="0" u="none" strike="noStrike" kern="1200" cap="none" spc="0" normalizeH="0" baseline="0" noProof="0" dirty="0">
                <a:ln>
                  <a:noFill/>
                </a:ln>
                <a:solidFill>
                  <a:sysClr val="window" lastClr="FFFFFF"/>
                </a:solidFill>
                <a:effectLst/>
                <a:uLnTx/>
                <a:uFillTx/>
                <a:latin typeface="Calibri"/>
                <a:ea typeface="ＭＳ Ｐゴシック" panose="020B0600070205080204" pitchFamily="50" charset="-128"/>
                <a:cs typeface="+mn-cs"/>
              </a:endParaRPr>
            </a:p>
          </p:txBody>
        </p:sp>
        <p:sp>
          <p:nvSpPr>
            <p:cNvPr id="24" name="円弧 23"/>
            <p:cNvSpPr/>
            <p:nvPr/>
          </p:nvSpPr>
          <p:spPr>
            <a:xfrm rot="198328">
              <a:off x="2838224" y="3635910"/>
              <a:ext cx="3469628" cy="1701969"/>
            </a:xfrm>
            <a:prstGeom prst="arc">
              <a:avLst>
                <a:gd name="adj1" fmla="val 12739458"/>
                <a:gd name="adj2" fmla="val 17976255"/>
              </a:avLst>
            </a:prstGeom>
            <a:noFill/>
            <a:ln w="19050" cap="flat" cmpd="sng" algn="ctr">
              <a:solidFill>
                <a:srgbClr val="4F81BD"/>
              </a:solidFill>
              <a:prstDash val="solid"/>
              <a:headEnd type="triangle" w="med" len="med"/>
              <a:tailEnd type="none" w="med" len="med"/>
            </a:ln>
            <a:effectLst/>
          </p:spPr>
          <p:txBody>
            <a:bodyPr rtlCol="0" anchor="ctr"/>
            <a:ls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a:lstStyle>
            <a:p>
              <a:pPr marL="0" marR="0" lvl="0" indent="0" algn="ctr" defTabSz="2952323" rtl="0" eaLnBrk="1" fontAlgn="auto" latinLnBrk="0" hangingPunct="1">
                <a:lnSpc>
                  <a:spcPct val="100000"/>
                </a:lnSpc>
                <a:spcBef>
                  <a:spcPts val="0"/>
                </a:spcBef>
                <a:spcAft>
                  <a:spcPts val="0"/>
                </a:spcAft>
                <a:buClrTx/>
                <a:buSzTx/>
                <a:buFontTx/>
                <a:buNone/>
                <a:tabLst/>
                <a:defRPr/>
              </a:pPr>
              <a:endParaRPr kumimoji="1" lang="ja-JP" altLang="en-US" sz="5800" b="0" i="0" u="none" strike="noStrike" kern="1200" cap="none" spc="0" normalizeH="0" baseline="0" noProof="0">
                <a:ln>
                  <a:noFill/>
                </a:ln>
                <a:solidFill>
                  <a:srgbClr val="4F81BD"/>
                </a:solidFill>
                <a:effectLst/>
                <a:uLnTx/>
                <a:uFillTx/>
                <a:latin typeface="Calibri"/>
                <a:ea typeface="ＭＳ Ｐゴシック" panose="020B0600070205080204" pitchFamily="50" charset="-128"/>
                <a:cs typeface="+mn-cs"/>
              </a:endParaRPr>
            </a:p>
          </p:txBody>
        </p:sp>
        <p:sp>
          <p:nvSpPr>
            <p:cNvPr id="25" name="テキスト ボックス 159"/>
            <p:cNvSpPr txBox="1"/>
            <p:nvPr/>
          </p:nvSpPr>
          <p:spPr>
            <a:xfrm>
              <a:off x="6467883" y="3679616"/>
              <a:ext cx="1005404" cy="584775"/>
            </a:xfrm>
            <a:prstGeom prst="rect">
              <a:avLst/>
            </a:prstGeom>
            <a:noFill/>
          </p:spPr>
          <p:txBody>
            <a:bodyPr wrap="none" rtlCol="0">
              <a:spAutoFit/>
            </a:bodyPr>
            <a:ls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a:lstStyle>
            <a:p>
              <a:pPr marL="0" marR="0" lvl="0" indent="0" algn="ctr" defTabSz="2952323"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smtClean="0">
                  <a:ln>
                    <a:noFill/>
                  </a:ln>
                  <a:solidFill>
                    <a:srgbClr val="4F81BD"/>
                  </a:solidFill>
                  <a:effectLst/>
                  <a:uLnTx/>
                  <a:uFillTx/>
                  <a:latin typeface="+mj-ea"/>
                  <a:ea typeface="+mj-ea"/>
                  <a:cs typeface="+mn-cs"/>
                </a:rPr>
                <a:t>高精度な</a:t>
              </a:r>
              <a:endParaRPr kumimoji="1" lang="en-US" altLang="ja-JP" sz="1600" b="0" i="0" u="none" strike="noStrike" kern="1200" cap="none" spc="0" normalizeH="0" baseline="0" noProof="0" dirty="0" smtClean="0">
                <a:ln>
                  <a:noFill/>
                </a:ln>
                <a:solidFill>
                  <a:srgbClr val="4F81BD"/>
                </a:solidFill>
                <a:effectLst/>
                <a:uLnTx/>
                <a:uFillTx/>
                <a:latin typeface="+mj-ea"/>
                <a:ea typeface="+mj-ea"/>
                <a:cs typeface="+mn-cs"/>
              </a:endParaRPr>
            </a:p>
            <a:p>
              <a:pPr marL="0" marR="0" lvl="0" indent="0" algn="ctr" defTabSz="2952323"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smtClean="0">
                  <a:ln>
                    <a:noFill/>
                  </a:ln>
                  <a:solidFill>
                    <a:srgbClr val="4F81BD"/>
                  </a:solidFill>
                  <a:effectLst/>
                  <a:uLnTx/>
                  <a:uFillTx/>
                  <a:latin typeface="+mj-ea"/>
                  <a:ea typeface="+mj-ea"/>
                  <a:cs typeface="+mn-cs"/>
                </a:rPr>
                <a:t>時刻補正</a:t>
              </a:r>
              <a:endParaRPr kumimoji="1" lang="ja-JP" altLang="en-US" sz="1600" b="0" i="0" u="none" strike="noStrike" kern="1200" cap="none" spc="0" normalizeH="0" baseline="0" noProof="0" dirty="0">
                <a:ln>
                  <a:noFill/>
                </a:ln>
                <a:solidFill>
                  <a:srgbClr val="4F81BD"/>
                </a:solidFill>
                <a:effectLst/>
                <a:uLnTx/>
                <a:uFillTx/>
                <a:latin typeface="+mj-ea"/>
                <a:ea typeface="+mj-ea"/>
                <a:cs typeface="+mn-cs"/>
              </a:endParaRPr>
            </a:p>
          </p:txBody>
        </p:sp>
      </p:grpSp>
    </p:spTree>
    <p:extLst>
      <p:ext uri="{BB962C8B-B14F-4D97-AF65-F5344CB8AC3E}">
        <p14:creationId xmlns:p14="http://schemas.microsoft.com/office/powerpoint/2010/main" val="368970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solidFill>
                  <a:schemeClr val="bg1">
                    <a:lumMod val="65000"/>
                  </a:schemeClr>
                </a:solidFill>
              </a:rPr>
              <a:t>研究背景・目的</a:t>
            </a:r>
            <a:endParaRPr kumimoji="1" lang="en-US" altLang="ja-JP" sz="2400" dirty="0" smtClean="0">
              <a:solidFill>
                <a:schemeClr val="bg1">
                  <a:lumMod val="65000"/>
                </a:schemeClr>
              </a:solidFill>
            </a:endParaRPr>
          </a:p>
          <a:p>
            <a:r>
              <a:rPr lang="ja-JP" altLang="en-US" sz="2400" dirty="0" smtClean="0">
                <a:solidFill>
                  <a:schemeClr val="bg1">
                    <a:lumMod val="65000"/>
                  </a:schemeClr>
                </a:solidFill>
              </a:rPr>
              <a:t>クロックフィンガープリントおよびその抽出法</a:t>
            </a:r>
            <a:endParaRPr lang="en-US" altLang="ja-JP" sz="2400" dirty="0" smtClean="0">
              <a:solidFill>
                <a:schemeClr val="bg1">
                  <a:lumMod val="65000"/>
                </a:schemeClr>
              </a:solidFill>
            </a:endParaRPr>
          </a:p>
          <a:p>
            <a:r>
              <a:rPr lang="ja-JP" altLang="en-US" sz="2400" dirty="0" smtClean="0"/>
              <a:t>時刻</a:t>
            </a:r>
            <a:r>
              <a:rPr lang="ja-JP" altLang="en-US" sz="2400" dirty="0"/>
              <a:t>ドリフト</a:t>
            </a:r>
            <a:r>
              <a:rPr lang="ja-JP" altLang="en-US" sz="2400" dirty="0" smtClean="0"/>
              <a:t>による機器識別実験</a:t>
            </a:r>
            <a:endParaRPr lang="en-US" altLang="ja-JP" sz="2400" dirty="0" smtClean="0"/>
          </a:p>
          <a:p>
            <a:r>
              <a:rPr lang="ja-JP" altLang="en-US" sz="2400" dirty="0" smtClean="0"/>
              <a:t>考察 </a:t>
            </a:r>
            <a:r>
              <a:rPr lang="en-US" altLang="ja-JP" sz="2400" dirty="0" smtClean="0"/>
              <a:t>/ </a:t>
            </a:r>
            <a:r>
              <a:rPr lang="ja-JP" altLang="en-US" sz="2400" dirty="0" smtClean="0"/>
              <a:t>課題</a:t>
            </a:r>
            <a:endParaRPr lang="en-US" altLang="ja-JP" sz="2400" dirty="0" smtClean="0"/>
          </a:p>
          <a:p>
            <a:r>
              <a:rPr lang="ja-JP" altLang="en-US" sz="2400" dirty="0" smtClean="0"/>
              <a:t>まとめ</a:t>
            </a:r>
            <a:endParaRPr lang="en-US" altLang="ja-JP" sz="2400" dirty="0" smtClean="0"/>
          </a:p>
          <a:p>
            <a:endParaRPr lang="en-US" altLang="ja-JP" sz="2400" dirty="0" smtClean="0"/>
          </a:p>
          <a:p>
            <a:endParaRPr kumimoji="1" lang="en-US" altLang="ja-JP" sz="2400" dirty="0" smtClean="0"/>
          </a:p>
          <a:p>
            <a:endParaRPr kumimoji="1" lang="en-US" altLang="ja-JP" sz="2400" dirty="0" smtClean="0"/>
          </a:p>
          <a:p>
            <a:endParaRPr kumimoji="1" lang="ja-JP" altLang="en-US" sz="2400" dirty="0"/>
          </a:p>
        </p:txBody>
      </p:sp>
    </p:spTree>
    <p:extLst>
      <p:ext uri="{BB962C8B-B14F-4D97-AF65-F5344CB8AC3E}">
        <p14:creationId xmlns:p14="http://schemas.microsoft.com/office/powerpoint/2010/main" val="1167447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2">
      <a:majorFont>
        <a:latin typeface="游ゴシック Medium"/>
        <a:ea typeface="游ゴシック Medium"/>
        <a:cs typeface=""/>
      </a:majorFont>
      <a:minorFont>
        <a:latin typeface="游ゴシック Medium"/>
        <a:ea typeface="游ゴシック Medium"/>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3703</TotalTime>
  <Words>2130</Words>
  <Application>Microsoft Office PowerPoint</Application>
  <PresentationFormat>画面に合わせる (4:3)</PresentationFormat>
  <Paragraphs>462</Paragraphs>
  <Slides>54</Slides>
  <Notes>29</Notes>
  <HiddenSlides>2</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54</vt:i4>
      </vt:variant>
    </vt:vector>
  </HeadingPairs>
  <TitlesOfParts>
    <vt:vector size="62" baseType="lpstr">
      <vt:lpstr>ＭＳ Ｐゴシック</vt:lpstr>
      <vt:lpstr>游ゴシック</vt:lpstr>
      <vt:lpstr>游ゴシック Light</vt:lpstr>
      <vt:lpstr>游ゴシック Medium</vt:lpstr>
      <vt:lpstr>Arial</vt:lpstr>
      <vt:lpstr>Calibri</vt:lpstr>
      <vt:lpstr>Cambria Math</vt:lpstr>
      <vt:lpstr>Office テーマ</vt:lpstr>
      <vt:lpstr>システム時刻のずれに基づくディジタル機器における 特徴量の抽出</vt:lpstr>
      <vt:lpstr>目次</vt:lpstr>
      <vt:lpstr>研究背景と目的</vt:lpstr>
      <vt:lpstr>研究背景と目的</vt:lpstr>
      <vt:lpstr>研究背景と目的</vt:lpstr>
      <vt:lpstr>クロックフィンガープリント</vt:lpstr>
      <vt:lpstr>クロックフィンガープリント</vt:lpstr>
      <vt:lpstr>クロックフィンガープリント抽出法</vt:lpstr>
      <vt:lpstr>目次</vt:lpstr>
      <vt:lpstr>実験システム構成</vt:lpstr>
      <vt:lpstr>時刻ドリフトの抽出結果</vt:lpstr>
      <vt:lpstr>時刻ドリフト量による機器識別法</vt:lpstr>
      <vt:lpstr>時刻ドリフト量による機器識別法</vt:lpstr>
      <vt:lpstr>時刻ドリフト量による機器識別法</vt:lpstr>
      <vt:lpstr>時刻ドリフト量による機器識別</vt:lpstr>
      <vt:lpstr>時刻ドリフト量による機器識別</vt:lpstr>
      <vt:lpstr>時刻ドリフトの抽出結果</vt:lpstr>
      <vt:lpstr>ドリフト量の変動</vt:lpstr>
      <vt:lpstr>考察</vt:lpstr>
      <vt:lpstr>課題</vt:lpstr>
      <vt:lpstr>まとめ</vt:lpstr>
      <vt:lpstr>（スライド終了）</vt:lpstr>
      <vt:lpstr>共通スライド</vt:lpstr>
      <vt:lpstr>オープンなIoT機器</vt:lpstr>
      <vt:lpstr>IoT機器の特徴</vt:lpstr>
      <vt:lpstr>参考 :  識別実験時の平均正解率</vt:lpstr>
      <vt:lpstr>参考 :  実験における計測間隔</vt:lpstr>
      <vt:lpstr>機器識別の必要性</vt:lpstr>
      <vt:lpstr>既存技術 :  ネットワークサービスの識別子</vt:lpstr>
      <vt:lpstr>既存技術 :  認証種別</vt:lpstr>
      <vt:lpstr>提案手法の利点</vt:lpstr>
      <vt:lpstr>温度相関</vt:lpstr>
      <vt:lpstr>仮説</vt:lpstr>
      <vt:lpstr>実験システム構成</vt:lpstr>
      <vt:lpstr>実験結果 :  時刻ドリフトの推移</vt:lpstr>
      <vt:lpstr>実験結果 :  計測ごとの時刻ドリフト量</vt:lpstr>
      <vt:lpstr>実験結果 :  計測ごとの時刻ドリフト量</vt:lpstr>
      <vt:lpstr>実験結果 :  計測ごとの時刻ドリフト量</vt:lpstr>
      <vt:lpstr>考察</vt:lpstr>
      <vt:lpstr>考察 : 時刻ドリフト量のヒストグラム </vt:lpstr>
      <vt:lpstr>考察 :  CPUコア温度と時刻ドリフトの相関性</vt:lpstr>
      <vt:lpstr>考察 :  CPUコア温度と時刻ドリフトの相関性</vt:lpstr>
      <vt:lpstr>考察 :  CPUコア温度と時刻ドリフトの相関性</vt:lpstr>
      <vt:lpstr>考察 :  CPUコア温度と室温の相関性</vt:lpstr>
      <vt:lpstr>考察</vt:lpstr>
      <vt:lpstr>課題</vt:lpstr>
      <vt:lpstr>まとめ</vt:lpstr>
      <vt:lpstr>特徴量精度評価</vt:lpstr>
      <vt:lpstr>時刻ドリフトの精度</vt:lpstr>
      <vt:lpstr>時刻ドリフトの精度</vt:lpstr>
      <vt:lpstr>温度相関を盛り込んだ特徴量</vt:lpstr>
      <vt:lpstr>温度相関を盛り込んだ特徴量</vt:lpstr>
      <vt:lpstr>温度相関を盛り込んだ特徴量</vt:lpstr>
      <vt:lpstr>温度相関を盛り込んだ特徴量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Hoshikawa</dc:creator>
  <cp:lastModifiedBy>Hoshikawa</cp:lastModifiedBy>
  <cp:revision>160</cp:revision>
  <dcterms:created xsi:type="dcterms:W3CDTF">2019-01-08T09:49:56Z</dcterms:created>
  <dcterms:modified xsi:type="dcterms:W3CDTF">2019-03-05T05:28:42Z</dcterms:modified>
</cp:coreProperties>
</file>