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87" r:id="rId4"/>
    <p:sldId id="259" r:id="rId5"/>
    <p:sldId id="258" r:id="rId6"/>
    <p:sldId id="288" r:id="rId7"/>
    <p:sldId id="262" r:id="rId8"/>
    <p:sldId id="289" r:id="rId9"/>
    <p:sldId id="260" r:id="rId10"/>
    <p:sldId id="275" r:id="rId11"/>
    <p:sldId id="263" r:id="rId12"/>
    <p:sldId id="277" r:id="rId13"/>
    <p:sldId id="278" r:id="rId14"/>
    <p:sldId id="279" r:id="rId15"/>
    <p:sldId id="264" r:id="rId16"/>
    <p:sldId id="284" r:id="rId17"/>
    <p:sldId id="283" r:id="rId18"/>
    <p:sldId id="266" r:id="rId19"/>
    <p:sldId id="265" r:id="rId20"/>
    <p:sldId id="269" r:id="rId21"/>
    <p:sldId id="268" r:id="rId22"/>
    <p:sldId id="270" r:id="rId23"/>
    <p:sldId id="271" r:id="rId24"/>
    <p:sldId id="272" r:id="rId25"/>
    <p:sldId id="273" r:id="rId26"/>
    <p:sldId id="290"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33" autoAdjust="0"/>
  </p:normalViewPr>
  <p:slideViewPr>
    <p:cSldViewPr snapToGrid="0">
      <p:cViewPr varScale="1">
        <p:scale>
          <a:sx n="80" d="100"/>
          <a:sy n="80" d="100"/>
        </p:scale>
        <p:origin x="16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Local_dat\&#12489;&#12461;&#12517;&#12513;&#12531;&#12488;\_&#30740;&#31350;\&#9733;&#20491;&#21029;&#26908;&#35342;\01_IoT&#27231;&#22120;&#31649;&#29702;\01.&#23455;&#39443;&#12487;&#12540;&#12479;\0522_&#12373;&#12365;&#12364;&#12369;&#36039;&#26009;&#20316;&#25104;&#29992;&#12464;&#12521;&#12501;\&#12464;&#12521;&#12501;&#21152;&#24037;_&#12373;&#12365;&#12364;&#12369;&#30740;&#3135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Local_dat\&#12489;&#12461;&#12517;&#12513;&#12531;&#12488;\_&#30740;&#31350;\&#9733;&#20491;&#21029;&#26908;&#35342;\01_IoT&#27231;&#22120;&#31649;&#29702;\01.&#23455;&#39443;&#12487;&#12540;&#12479;\0522_&#12373;&#12365;&#12364;&#12369;&#36039;&#26009;&#20316;&#25104;&#29992;&#12464;&#12521;&#12501;\&#12464;&#12521;&#12501;&#21152;&#24037;_&#12373;&#12365;&#12364;&#12369;&#30740;&#3135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Klamath!$I$1</c:f>
              <c:strCache>
                <c:ptCount val="1"/>
                <c:pt idx="0">
                  <c:v>システム時刻</c:v>
                </c:pt>
              </c:strCache>
            </c:strRef>
          </c:tx>
          <c:spPr>
            <a:ln w="25400" cap="rnd">
              <a:noFill/>
              <a:round/>
            </a:ln>
            <a:effectLst/>
          </c:spPr>
          <c:marker>
            <c:symbol val="circle"/>
            <c:size val="5"/>
            <c:spPr>
              <a:solidFill>
                <a:schemeClr val="accent1"/>
              </a:solidFill>
              <a:ln w="9525">
                <a:solidFill>
                  <a:schemeClr val="tx1"/>
                </a:solidFill>
              </a:ln>
              <a:effectLst/>
            </c:spPr>
          </c:marker>
          <c:xVal>
            <c:numRef>
              <c:f>Klamath!$H$2:$H$242</c:f>
              <c:numCache>
                <c:formatCode>General</c:formatCode>
                <c:ptCount val="24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40</c:v>
                </c:pt>
                <c:pt idx="81">
                  <c:v>40.5</c:v>
                </c:pt>
                <c:pt idx="82">
                  <c:v>41</c:v>
                </c:pt>
                <c:pt idx="83">
                  <c:v>41.5</c:v>
                </c:pt>
                <c:pt idx="84">
                  <c:v>42</c:v>
                </c:pt>
                <c:pt idx="85">
                  <c:v>42.5</c:v>
                </c:pt>
                <c:pt idx="86">
                  <c:v>43</c:v>
                </c:pt>
                <c:pt idx="87">
                  <c:v>43.5</c:v>
                </c:pt>
                <c:pt idx="88">
                  <c:v>44</c:v>
                </c:pt>
                <c:pt idx="89">
                  <c:v>44.5</c:v>
                </c:pt>
                <c:pt idx="90">
                  <c:v>45</c:v>
                </c:pt>
                <c:pt idx="91">
                  <c:v>45.5</c:v>
                </c:pt>
                <c:pt idx="92">
                  <c:v>46</c:v>
                </c:pt>
                <c:pt idx="93">
                  <c:v>46.5</c:v>
                </c:pt>
                <c:pt idx="94">
                  <c:v>47</c:v>
                </c:pt>
                <c:pt idx="95">
                  <c:v>47.5</c:v>
                </c:pt>
                <c:pt idx="96">
                  <c:v>48</c:v>
                </c:pt>
                <c:pt idx="97">
                  <c:v>48.5</c:v>
                </c:pt>
                <c:pt idx="98">
                  <c:v>49</c:v>
                </c:pt>
                <c:pt idx="99">
                  <c:v>49.5</c:v>
                </c:pt>
                <c:pt idx="100">
                  <c:v>50</c:v>
                </c:pt>
                <c:pt idx="101">
                  <c:v>50.5</c:v>
                </c:pt>
                <c:pt idx="102">
                  <c:v>51</c:v>
                </c:pt>
                <c:pt idx="103">
                  <c:v>51.5</c:v>
                </c:pt>
                <c:pt idx="104">
                  <c:v>52</c:v>
                </c:pt>
                <c:pt idx="105">
                  <c:v>52.5</c:v>
                </c:pt>
                <c:pt idx="106">
                  <c:v>53</c:v>
                </c:pt>
                <c:pt idx="107">
                  <c:v>53.5</c:v>
                </c:pt>
                <c:pt idx="108">
                  <c:v>54</c:v>
                </c:pt>
                <c:pt idx="109">
                  <c:v>54.5</c:v>
                </c:pt>
                <c:pt idx="110">
                  <c:v>55</c:v>
                </c:pt>
                <c:pt idx="111">
                  <c:v>55.5</c:v>
                </c:pt>
                <c:pt idx="112">
                  <c:v>56</c:v>
                </c:pt>
                <c:pt idx="113">
                  <c:v>56.5</c:v>
                </c:pt>
                <c:pt idx="114">
                  <c:v>57</c:v>
                </c:pt>
                <c:pt idx="115">
                  <c:v>57.5</c:v>
                </c:pt>
                <c:pt idx="116">
                  <c:v>58</c:v>
                </c:pt>
                <c:pt idx="117">
                  <c:v>58.5</c:v>
                </c:pt>
                <c:pt idx="118">
                  <c:v>59</c:v>
                </c:pt>
                <c:pt idx="119">
                  <c:v>59.5</c:v>
                </c:pt>
                <c:pt idx="120">
                  <c:v>60</c:v>
                </c:pt>
                <c:pt idx="121">
                  <c:v>60.5</c:v>
                </c:pt>
                <c:pt idx="122">
                  <c:v>61</c:v>
                </c:pt>
                <c:pt idx="123">
                  <c:v>61.5</c:v>
                </c:pt>
                <c:pt idx="124">
                  <c:v>62</c:v>
                </c:pt>
                <c:pt idx="125">
                  <c:v>62.5</c:v>
                </c:pt>
                <c:pt idx="126">
                  <c:v>63</c:v>
                </c:pt>
                <c:pt idx="127">
                  <c:v>63.5</c:v>
                </c:pt>
                <c:pt idx="128">
                  <c:v>64</c:v>
                </c:pt>
                <c:pt idx="129">
                  <c:v>64.5</c:v>
                </c:pt>
                <c:pt idx="130">
                  <c:v>65</c:v>
                </c:pt>
                <c:pt idx="131">
                  <c:v>65.5</c:v>
                </c:pt>
                <c:pt idx="132">
                  <c:v>66</c:v>
                </c:pt>
                <c:pt idx="133">
                  <c:v>66.5</c:v>
                </c:pt>
                <c:pt idx="134">
                  <c:v>67</c:v>
                </c:pt>
                <c:pt idx="135">
                  <c:v>67.5</c:v>
                </c:pt>
                <c:pt idx="136">
                  <c:v>68</c:v>
                </c:pt>
                <c:pt idx="137">
                  <c:v>68.5</c:v>
                </c:pt>
                <c:pt idx="138">
                  <c:v>69</c:v>
                </c:pt>
                <c:pt idx="139">
                  <c:v>69.5</c:v>
                </c:pt>
                <c:pt idx="140">
                  <c:v>70</c:v>
                </c:pt>
                <c:pt idx="141">
                  <c:v>70.5</c:v>
                </c:pt>
                <c:pt idx="142">
                  <c:v>71</c:v>
                </c:pt>
                <c:pt idx="143">
                  <c:v>71.5</c:v>
                </c:pt>
                <c:pt idx="144">
                  <c:v>72</c:v>
                </c:pt>
                <c:pt idx="145">
                  <c:v>72.5</c:v>
                </c:pt>
                <c:pt idx="146">
                  <c:v>73</c:v>
                </c:pt>
                <c:pt idx="147">
                  <c:v>73.5</c:v>
                </c:pt>
                <c:pt idx="148">
                  <c:v>74</c:v>
                </c:pt>
                <c:pt idx="149">
                  <c:v>74.5</c:v>
                </c:pt>
                <c:pt idx="150">
                  <c:v>75</c:v>
                </c:pt>
                <c:pt idx="151">
                  <c:v>75.5</c:v>
                </c:pt>
                <c:pt idx="152">
                  <c:v>76</c:v>
                </c:pt>
                <c:pt idx="153">
                  <c:v>76.5</c:v>
                </c:pt>
                <c:pt idx="154">
                  <c:v>77</c:v>
                </c:pt>
                <c:pt idx="155">
                  <c:v>77.5</c:v>
                </c:pt>
                <c:pt idx="156">
                  <c:v>78</c:v>
                </c:pt>
                <c:pt idx="157">
                  <c:v>78.5</c:v>
                </c:pt>
                <c:pt idx="158">
                  <c:v>79</c:v>
                </c:pt>
                <c:pt idx="159">
                  <c:v>79.5</c:v>
                </c:pt>
                <c:pt idx="160">
                  <c:v>80</c:v>
                </c:pt>
                <c:pt idx="161">
                  <c:v>80.5</c:v>
                </c:pt>
                <c:pt idx="162">
                  <c:v>81</c:v>
                </c:pt>
                <c:pt idx="163">
                  <c:v>81.5</c:v>
                </c:pt>
                <c:pt idx="164">
                  <c:v>82</c:v>
                </c:pt>
                <c:pt idx="165">
                  <c:v>82.5</c:v>
                </c:pt>
                <c:pt idx="166">
                  <c:v>83</c:v>
                </c:pt>
                <c:pt idx="167">
                  <c:v>83.5</c:v>
                </c:pt>
                <c:pt idx="168">
                  <c:v>84</c:v>
                </c:pt>
                <c:pt idx="169">
                  <c:v>84.5</c:v>
                </c:pt>
                <c:pt idx="170">
                  <c:v>85</c:v>
                </c:pt>
                <c:pt idx="171">
                  <c:v>85.5</c:v>
                </c:pt>
                <c:pt idx="172">
                  <c:v>86</c:v>
                </c:pt>
                <c:pt idx="173">
                  <c:v>86.5</c:v>
                </c:pt>
                <c:pt idx="174">
                  <c:v>87</c:v>
                </c:pt>
                <c:pt idx="175">
                  <c:v>87.5</c:v>
                </c:pt>
                <c:pt idx="176">
                  <c:v>88</c:v>
                </c:pt>
                <c:pt idx="177">
                  <c:v>88.5</c:v>
                </c:pt>
                <c:pt idx="178">
                  <c:v>89</c:v>
                </c:pt>
                <c:pt idx="179">
                  <c:v>89.5</c:v>
                </c:pt>
                <c:pt idx="180">
                  <c:v>90</c:v>
                </c:pt>
                <c:pt idx="181">
                  <c:v>90.5</c:v>
                </c:pt>
                <c:pt idx="182">
                  <c:v>91</c:v>
                </c:pt>
                <c:pt idx="183">
                  <c:v>91.5</c:v>
                </c:pt>
                <c:pt idx="184">
                  <c:v>92</c:v>
                </c:pt>
                <c:pt idx="185">
                  <c:v>92.5</c:v>
                </c:pt>
                <c:pt idx="186">
                  <c:v>93</c:v>
                </c:pt>
                <c:pt idx="187">
                  <c:v>93.5</c:v>
                </c:pt>
                <c:pt idx="188">
                  <c:v>94</c:v>
                </c:pt>
                <c:pt idx="189">
                  <c:v>94.5</c:v>
                </c:pt>
                <c:pt idx="190">
                  <c:v>95</c:v>
                </c:pt>
                <c:pt idx="191">
                  <c:v>95.5</c:v>
                </c:pt>
                <c:pt idx="192">
                  <c:v>96</c:v>
                </c:pt>
                <c:pt idx="193">
                  <c:v>96.5</c:v>
                </c:pt>
                <c:pt idx="194">
                  <c:v>97</c:v>
                </c:pt>
                <c:pt idx="195">
                  <c:v>97.5</c:v>
                </c:pt>
                <c:pt idx="196">
                  <c:v>98</c:v>
                </c:pt>
                <c:pt idx="197">
                  <c:v>98.5</c:v>
                </c:pt>
                <c:pt idx="198">
                  <c:v>99</c:v>
                </c:pt>
                <c:pt idx="199">
                  <c:v>99.5</c:v>
                </c:pt>
                <c:pt idx="200">
                  <c:v>100</c:v>
                </c:pt>
                <c:pt idx="201">
                  <c:v>100.5</c:v>
                </c:pt>
                <c:pt idx="202">
                  <c:v>101</c:v>
                </c:pt>
                <c:pt idx="203">
                  <c:v>101.5</c:v>
                </c:pt>
                <c:pt idx="204">
                  <c:v>102</c:v>
                </c:pt>
                <c:pt idx="205">
                  <c:v>102.5</c:v>
                </c:pt>
                <c:pt idx="206">
                  <c:v>103</c:v>
                </c:pt>
                <c:pt idx="207">
                  <c:v>103.5</c:v>
                </c:pt>
                <c:pt idx="208">
                  <c:v>104</c:v>
                </c:pt>
                <c:pt idx="209">
                  <c:v>104.5</c:v>
                </c:pt>
                <c:pt idx="210">
                  <c:v>105</c:v>
                </c:pt>
                <c:pt idx="211">
                  <c:v>105.5</c:v>
                </c:pt>
                <c:pt idx="212">
                  <c:v>106</c:v>
                </c:pt>
                <c:pt idx="213">
                  <c:v>106.5</c:v>
                </c:pt>
                <c:pt idx="214">
                  <c:v>107</c:v>
                </c:pt>
                <c:pt idx="215">
                  <c:v>107.5</c:v>
                </c:pt>
                <c:pt idx="216">
                  <c:v>108</c:v>
                </c:pt>
                <c:pt idx="217">
                  <c:v>108.5</c:v>
                </c:pt>
                <c:pt idx="218">
                  <c:v>109</c:v>
                </c:pt>
                <c:pt idx="219">
                  <c:v>109.5</c:v>
                </c:pt>
                <c:pt idx="220">
                  <c:v>110</c:v>
                </c:pt>
                <c:pt idx="221">
                  <c:v>110.5</c:v>
                </c:pt>
                <c:pt idx="222">
                  <c:v>111</c:v>
                </c:pt>
                <c:pt idx="223">
                  <c:v>111.5</c:v>
                </c:pt>
                <c:pt idx="224">
                  <c:v>112</c:v>
                </c:pt>
                <c:pt idx="225">
                  <c:v>112.5</c:v>
                </c:pt>
                <c:pt idx="226">
                  <c:v>113</c:v>
                </c:pt>
                <c:pt idx="227">
                  <c:v>113.5</c:v>
                </c:pt>
                <c:pt idx="228">
                  <c:v>114</c:v>
                </c:pt>
                <c:pt idx="229">
                  <c:v>114.5</c:v>
                </c:pt>
                <c:pt idx="230">
                  <c:v>115</c:v>
                </c:pt>
                <c:pt idx="231">
                  <c:v>115.5</c:v>
                </c:pt>
                <c:pt idx="232">
                  <c:v>116</c:v>
                </c:pt>
                <c:pt idx="233">
                  <c:v>116.5</c:v>
                </c:pt>
                <c:pt idx="234">
                  <c:v>117</c:v>
                </c:pt>
                <c:pt idx="235">
                  <c:v>117.5</c:v>
                </c:pt>
                <c:pt idx="236">
                  <c:v>118</c:v>
                </c:pt>
                <c:pt idx="237">
                  <c:v>118.5</c:v>
                </c:pt>
                <c:pt idx="238">
                  <c:v>119</c:v>
                </c:pt>
                <c:pt idx="239">
                  <c:v>119.5</c:v>
                </c:pt>
                <c:pt idx="240">
                  <c:v>120</c:v>
                </c:pt>
              </c:numCache>
            </c:numRef>
          </c:xVal>
          <c:yVal>
            <c:numRef>
              <c:f>Klamath!$I$2:$I$242</c:f>
              <c:numCache>
                <c:formatCode>General</c:formatCode>
                <c:ptCount val="241"/>
                <c:pt idx="0">
                  <c:v>0</c:v>
                </c:pt>
                <c:pt idx="1">
                  <c:v>-2.4460077285766602E-2</c:v>
                </c:pt>
                <c:pt idx="2">
                  <c:v>-1.8560171127319336E-2</c:v>
                </c:pt>
                <c:pt idx="3">
                  <c:v>1.7069816589355469E-2</c:v>
                </c:pt>
                <c:pt idx="4">
                  <c:v>-2.6470184326171875E-2</c:v>
                </c:pt>
                <c:pt idx="5">
                  <c:v>-1.1070013046264648E-2</c:v>
                </c:pt>
                <c:pt idx="6">
                  <c:v>-4.5900344848632813E-3</c:v>
                </c:pt>
                <c:pt idx="7">
                  <c:v>-0.98828005790710449</c:v>
                </c:pt>
                <c:pt idx="8">
                  <c:v>-0.99213004112243652</c:v>
                </c:pt>
                <c:pt idx="9">
                  <c:v>-0.9855799674987793</c:v>
                </c:pt>
                <c:pt idx="10">
                  <c:v>-0.98909997940063477</c:v>
                </c:pt>
                <c:pt idx="11">
                  <c:v>-0.98257017135620117</c:v>
                </c:pt>
                <c:pt idx="12">
                  <c:v>-0.98610997200012207</c:v>
                </c:pt>
                <c:pt idx="13">
                  <c:v>-0.97933006286621094</c:v>
                </c:pt>
                <c:pt idx="14">
                  <c:v>-0.95311999320983887</c:v>
                </c:pt>
                <c:pt idx="15">
                  <c:v>-0.98672008514404297</c:v>
                </c:pt>
                <c:pt idx="16">
                  <c:v>-0.95005011558532715</c:v>
                </c:pt>
                <c:pt idx="17">
                  <c:v>-0.93358016014099121</c:v>
                </c:pt>
                <c:pt idx="18">
                  <c:v>-0.92754006385803223</c:v>
                </c:pt>
                <c:pt idx="19">
                  <c:v>-0.92101001739501953</c:v>
                </c:pt>
                <c:pt idx="20">
                  <c:v>-0.91469001770019531</c:v>
                </c:pt>
                <c:pt idx="21">
                  <c:v>-0.92845010757446289</c:v>
                </c:pt>
                <c:pt idx="22">
                  <c:v>-0.91202998161315918</c:v>
                </c:pt>
                <c:pt idx="23">
                  <c:v>-0.90563011169433594</c:v>
                </c:pt>
                <c:pt idx="24">
                  <c:v>-0.89933013916015625</c:v>
                </c:pt>
                <c:pt idx="25">
                  <c:v>-0.8830101490020752</c:v>
                </c:pt>
                <c:pt idx="26">
                  <c:v>-0.88626003265380859</c:v>
                </c:pt>
                <c:pt idx="27">
                  <c:v>-0.88021016120910645</c:v>
                </c:pt>
                <c:pt idx="28">
                  <c:v>-0.863800048828125</c:v>
                </c:pt>
                <c:pt idx="29">
                  <c:v>-0.86765003204345703</c:v>
                </c:pt>
                <c:pt idx="30">
                  <c:v>-0.87104010581970215</c:v>
                </c:pt>
                <c:pt idx="31">
                  <c:v>-0.84478998184204102</c:v>
                </c:pt>
                <c:pt idx="32">
                  <c:v>-0.85828018188476563</c:v>
                </c:pt>
                <c:pt idx="33">
                  <c:v>-0.83220005035400391</c:v>
                </c:pt>
                <c:pt idx="34">
                  <c:v>-0.80555009841918945</c:v>
                </c:pt>
                <c:pt idx="35">
                  <c:v>-0.79925012588500977</c:v>
                </c:pt>
                <c:pt idx="36">
                  <c:v>-0.79337000846862793</c:v>
                </c:pt>
                <c:pt idx="37">
                  <c:v>-0.80772018432617188</c:v>
                </c:pt>
                <c:pt idx="38">
                  <c:v>-0.80177998542785645</c:v>
                </c:pt>
                <c:pt idx="39">
                  <c:v>-0.78618001937866211</c:v>
                </c:pt>
                <c:pt idx="40">
                  <c:v>-0.78010010719299316</c:v>
                </c:pt>
                <c:pt idx="41">
                  <c:v>-0.78399014472961426</c:v>
                </c:pt>
                <c:pt idx="42">
                  <c:v>-0.77770018577575684</c:v>
                </c:pt>
                <c:pt idx="43">
                  <c:v>-0.76121997833251953</c:v>
                </c:pt>
                <c:pt idx="44">
                  <c:v>-0.77549004554748535</c:v>
                </c:pt>
                <c:pt idx="45">
                  <c:v>-0.77811002731323242</c:v>
                </c:pt>
                <c:pt idx="46">
                  <c:v>-0.75317001342773438</c:v>
                </c:pt>
                <c:pt idx="47">
                  <c:v>-0.75706005096435547</c:v>
                </c:pt>
                <c:pt idx="48">
                  <c:v>-0.77061009407043457</c:v>
                </c:pt>
                <c:pt idx="49">
                  <c:v>-0.75411009788513184</c:v>
                </c:pt>
                <c:pt idx="50">
                  <c:v>-0.74777007102966309</c:v>
                </c:pt>
                <c:pt idx="51">
                  <c:v>-0.74169015884399414</c:v>
                </c:pt>
                <c:pt idx="52">
                  <c:v>-0.72515010833740234</c:v>
                </c:pt>
                <c:pt idx="53">
                  <c:v>-0.70876002311706543</c:v>
                </c:pt>
                <c:pt idx="54">
                  <c:v>-0.72268009185791016</c:v>
                </c:pt>
                <c:pt idx="55">
                  <c:v>-0.69671010971069336</c:v>
                </c:pt>
                <c:pt idx="56">
                  <c:v>-0.70048999786376953</c:v>
                </c:pt>
                <c:pt idx="57">
                  <c:v>-0.7037501335144043</c:v>
                </c:pt>
                <c:pt idx="58">
                  <c:v>-0.72734999656677246</c:v>
                </c:pt>
                <c:pt idx="59">
                  <c:v>-0.70061016082763672</c:v>
                </c:pt>
                <c:pt idx="60">
                  <c:v>-0.69373011589050293</c:v>
                </c:pt>
                <c:pt idx="61">
                  <c:v>-0.70693016052246094</c:v>
                </c:pt>
                <c:pt idx="62">
                  <c:v>-0.7004401683807373</c:v>
                </c:pt>
                <c:pt idx="63">
                  <c:v>-0.68343019485473633</c:v>
                </c:pt>
                <c:pt idx="64">
                  <c:v>-0.68708014488220215</c:v>
                </c:pt>
                <c:pt idx="65">
                  <c:v>-0.70042014122009277</c:v>
                </c:pt>
                <c:pt idx="66">
                  <c:v>-0.66368007659912109</c:v>
                </c:pt>
                <c:pt idx="67">
                  <c:v>-0.67762017250061035</c:v>
                </c:pt>
                <c:pt idx="68">
                  <c:v>-0.66089010238647461</c:v>
                </c:pt>
                <c:pt idx="69">
                  <c:v>-0.6548001766204834</c:v>
                </c:pt>
                <c:pt idx="70">
                  <c:v>-0.62848019599914551</c:v>
                </c:pt>
                <c:pt idx="71">
                  <c:v>-0.62194013595581055</c:v>
                </c:pt>
                <c:pt idx="72">
                  <c:v>-0.6458899974822998</c:v>
                </c:pt>
                <c:pt idx="73">
                  <c:v>-0.6294100284576416</c:v>
                </c:pt>
                <c:pt idx="74">
                  <c:v>-0.61353015899658203</c:v>
                </c:pt>
                <c:pt idx="75">
                  <c:v>-0.61715006828308105</c:v>
                </c:pt>
                <c:pt idx="76">
                  <c:v>-0.60105013847351074</c:v>
                </c:pt>
                <c:pt idx="77">
                  <c:v>-0.60442018508911133</c:v>
                </c:pt>
                <c:pt idx="78">
                  <c:v>-0.59846019744873047</c:v>
                </c:pt>
                <c:pt idx="79">
                  <c:v>-0.61215019226074219</c:v>
                </c:pt>
                <c:pt idx="80">
                  <c:v>-0.57591009140014648</c:v>
                </c:pt>
                <c:pt idx="81">
                  <c:v>-0.5696101188659668</c:v>
                </c:pt>
                <c:pt idx="82">
                  <c:v>-0.57353019714355469</c:v>
                </c:pt>
                <c:pt idx="83">
                  <c:v>-0.5769200325012207</c:v>
                </c:pt>
                <c:pt idx="84">
                  <c:v>-0.53125</c:v>
                </c:pt>
                <c:pt idx="85">
                  <c:v>-0.53498005867004395</c:v>
                </c:pt>
                <c:pt idx="86">
                  <c:v>-0.54896998405456543</c:v>
                </c:pt>
                <c:pt idx="87">
                  <c:v>-0.53311014175415039</c:v>
                </c:pt>
                <c:pt idx="88">
                  <c:v>-0.56715011596679688</c:v>
                </c:pt>
                <c:pt idx="89">
                  <c:v>-0.55086016654968262</c:v>
                </c:pt>
                <c:pt idx="90">
                  <c:v>-0.54507017135620117</c:v>
                </c:pt>
                <c:pt idx="91">
                  <c:v>-0.5389101505279541</c:v>
                </c:pt>
                <c:pt idx="92">
                  <c:v>-0.58346009254455566</c:v>
                </c:pt>
                <c:pt idx="93">
                  <c:v>-0.55715012550354004</c:v>
                </c:pt>
                <c:pt idx="94">
                  <c:v>-0.53125</c:v>
                </c:pt>
                <c:pt idx="95">
                  <c:v>-0.56534004211425781</c:v>
                </c:pt>
                <c:pt idx="96">
                  <c:v>-0.5291600227355957</c:v>
                </c:pt>
                <c:pt idx="97">
                  <c:v>-0.56293010711669922</c:v>
                </c:pt>
                <c:pt idx="98">
                  <c:v>-0.53718018531799316</c:v>
                </c:pt>
                <c:pt idx="99">
                  <c:v>-0.51092004776000977</c:v>
                </c:pt>
                <c:pt idx="100">
                  <c:v>-0.5152900218963623</c:v>
                </c:pt>
                <c:pt idx="101">
                  <c:v>-0.52934002876281738</c:v>
                </c:pt>
                <c:pt idx="102">
                  <c:v>-0.52323007583618164</c:v>
                </c:pt>
                <c:pt idx="103">
                  <c:v>-0.527130126953125</c:v>
                </c:pt>
                <c:pt idx="104">
                  <c:v>-0.50110006332397461</c:v>
                </c:pt>
                <c:pt idx="105">
                  <c:v>-0.53504014015197754</c:v>
                </c:pt>
                <c:pt idx="106">
                  <c:v>-0.53896999359130859</c:v>
                </c:pt>
                <c:pt idx="107">
                  <c:v>-0.53285002708435059</c:v>
                </c:pt>
                <c:pt idx="108">
                  <c:v>-0.52682018280029297</c:v>
                </c:pt>
                <c:pt idx="109">
                  <c:v>-0.52093005180358887</c:v>
                </c:pt>
                <c:pt idx="110">
                  <c:v>-0.52472996711730957</c:v>
                </c:pt>
                <c:pt idx="111">
                  <c:v>-0.52849006652832031</c:v>
                </c:pt>
                <c:pt idx="112">
                  <c:v>-0.55228018760681152</c:v>
                </c:pt>
                <c:pt idx="113">
                  <c:v>-0.53611016273498535</c:v>
                </c:pt>
                <c:pt idx="114">
                  <c:v>-0.5200800895690918</c:v>
                </c:pt>
                <c:pt idx="115">
                  <c:v>-0.52392005920410156</c:v>
                </c:pt>
                <c:pt idx="116">
                  <c:v>-0.51766014099121094</c:v>
                </c:pt>
                <c:pt idx="117">
                  <c:v>-0.51125001907348633</c:v>
                </c:pt>
                <c:pt idx="118">
                  <c:v>-0.5253901481628418</c:v>
                </c:pt>
                <c:pt idx="119">
                  <c:v>-0.53924012184143066</c:v>
                </c:pt>
                <c:pt idx="120">
                  <c:v>-0.51256012916564941</c:v>
                </c:pt>
                <c:pt idx="121">
                  <c:v>-0.49664998054504395</c:v>
                </c:pt>
                <c:pt idx="122">
                  <c:v>-1.4906101226806641</c:v>
                </c:pt>
                <c:pt idx="123">
                  <c:v>-1.4745101928710938</c:v>
                </c:pt>
                <c:pt idx="124">
                  <c:v>-1.4683899879455566</c:v>
                </c:pt>
                <c:pt idx="125">
                  <c:v>-1.4622700214385986</c:v>
                </c:pt>
                <c:pt idx="126">
                  <c:v>-1.4459500312805176</c:v>
                </c:pt>
                <c:pt idx="127">
                  <c:v>-1.4500100612640381</c:v>
                </c:pt>
                <c:pt idx="128">
                  <c:v>-1.4337999820709229</c:v>
                </c:pt>
                <c:pt idx="129">
                  <c:v>-1.4377801418304443</c:v>
                </c:pt>
                <c:pt idx="130">
                  <c:v>-1.4316301345825195</c:v>
                </c:pt>
                <c:pt idx="131">
                  <c:v>-1.4455201625823975</c:v>
                </c:pt>
                <c:pt idx="132">
                  <c:v>-1.4394600391387939</c:v>
                </c:pt>
                <c:pt idx="133">
                  <c:v>-1.443310022354126</c:v>
                </c:pt>
                <c:pt idx="134">
                  <c:v>-1.4368300437927246</c:v>
                </c:pt>
                <c:pt idx="135">
                  <c:v>-1.3910701274871826</c:v>
                </c:pt>
                <c:pt idx="136">
                  <c:v>-1.3747501373291016</c:v>
                </c:pt>
                <c:pt idx="137">
                  <c:v>-1.3989701271057129</c:v>
                </c:pt>
                <c:pt idx="138">
                  <c:v>-1.3828601837158203</c:v>
                </c:pt>
                <c:pt idx="139">
                  <c:v>-1.3564901351928711</c:v>
                </c:pt>
                <c:pt idx="140">
                  <c:v>-1.3705401420593262</c:v>
                </c:pt>
                <c:pt idx="141">
                  <c:v>-1.3538601398468018</c:v>
                </c:pt>
                <c:pt idx="142">
                  <c:v>-1.368070125579834</c:v>
                </c:pt>
                <c:pt idx="143">
                  <c:v>-1.3721401691436768</c:v>
                </c:pt>
                <c:pt idx="144">
                  <c:v>-1.3357000350952148</c:v>
                </c:pt>
                <c:pt idx="145">
                  <c:v>-1.3294100761413574</c:v>
                </c:pt>
                <c:pt idx="146">
                  <c:v>-1.3237299919128418</c:v>
                </c:pt>
                <c:pt idx="147">
                  <c:v>-1.3175101280212402</c:v>
                </c:pt>
                <c:pt idx="148">
                  <c:v>-1.3412201404571533</c:v>
                </c:pt>
                <c:pt idx="149">
                  <c:v>-1.3155300617218018</c:v>
                </c:pt>
                <c:pt idx="150">
                  <c:v>-1.2895500659942627</c:v>
                </c:pt>
                <c:pt idx="151">
                  <c:v>-1.3035299777984619</c:v>
                </c:pt>
                <c:pt idx="152">
                  <c:v>-1.3275301456451416</c:v>
                </c:pt>
                <c:pt idx="153">
                  <c:v>-1.3011500835418701</c:v>
                </c:pt>
                <c:pt idx="154">
                  <c:v>-1.2953500747680664</c:v>
                </c:pt>
                <c:pt idx="155">
                  <c:v>-1.2795801162719727</c:v>
                </c:pt>
                <c:pt idx="156">
                  <c:v>-1.2532000541687012</c:v>
                </c:pt>
                <c:pt idx="157">
                  <c:v>-1.2872500419616699</c:v>
                </c:pt>
                <c:pt idx="158">
                  <c:v>-1.2714500427246094</c:v>
                </c:pt>
                <c:pt idx="159">
                  <c:v>-1.2549901008605957</c:v>
                </c:pt>
                <c:pt idx="160">
                  <c:v>-1.2492201328277588</c:v>
                </c:pt>
                <c:pt idx="161">
                  <c:v>-1.2234101295471191</c:v>
                </c:pt>
                <c:pt idx="162">
                  <c:v>-1.2373900413513184</c:v>
                </c:pt>
                <c:pt idx="163">
                  <c:v>-1.2114200592041016</c:v>
                </c:pt>
                <c:pt idx="164">
                  <c:v>-1.2054800987243652</c:v>
                </c:pt>
                <c:pt idx="165">
                  <c:v>-1.1896200180053711</c:v>
                </c:pt>
                <c:pt idx="166">
                  <c:v>-1.2237300872802734</c:v>
                </c:pt>
                <c:pt idx="167">
                  <c:v>-1.2073600292205811</c:v>
                </c:pt>
                <c:pt idx="168">
                  <c:v>-1.2016501426696777</c:v>
                </c:pt>
                <c:pt idx="169">
                  <c:v>-1.1755201816558838</c:v>
                </c:pt>
                <c:pt idx="170">
                  <c:v>-1.169640064239502</c:v>
                </c:pt>
                <c:pt idx="171">
                  <c:v>-1.1534299850463867</c:v>
                </c:pt>
                <c:pt idx="172">
                  <c:v>-1.1478400230407715</c:v>
                </c:pt>
                <c:pt idx="173">
                  <c:v>-1.1417300701141357</c:v>
                </c:pt>
                <c:pt idx="174">
                  <c:v>-1.2855501174926758</c:v>
                </c:pt>
                <c:pt idx="175">
                  <c:v>-1.1299700736999512</c:v>
                </c:pt>
                <c:pt idx="176">
                  <c:v>-1.1444501876831055</c:v>
                </c:pt>
                <c:pt idx="177">
                  <c:v>-1.1181201934814453</c:v>
                </c:pt>
                <c:pt idx="178">
                  <c:v>-1.0921001434326172</c:v>
                </c:pt>
                <c:pt idx="179">
                  <c:v>-1.0860099792480469</c:v>
                </c:pt>
                <c:pt idx="180">
                  <c:v>-1.0896701812744141</c:v>
                </c:pt>
                <c:pt idx="181">
                  <c:v>-1.0539300441741943</c:v>
                </c:pt>
                <c:pt idx="182">
                  <c:v>-1.0783901214599609</c:v>
                </c:pt>
                <c:pt idx="183">
                  <c:v>-1.0622999668121338</c:v>
                </c:pt>
                <c:pt idx="184">
                  <c:v>-1.0460901260375977</c:v>
                </c:pt>
                <c:pt idx="185">
                  <c:v>-1.040369987487793</c:v>
                </c:pt>
                <c:pt idx="186">
                  <c:v>-1.0342800617218018</c:v>
                </c:pt>
                <c:pt idx="187">
                  <c:v>-1.0382499694824219</c:v>
                </c:pt>
                <c:pt idx="188">
                  <c:v>-1.0322701930999756</c:v>
                </c:pt>
                <c:pt idx="189">
                  <c:v>-1.0261201858520508</c:v>
                </c:pt>
                <c:pt idx="190">
                  <c:v>-1.0104000568389893</c:v>
                </c:pt>
                <c:pt idx="191">
                  <c:v>-1.0043799877166748</c:v>
                </c:pt>
                <c:pt idx="192">
                  <c:v>-0.9781801700592041</c:v>
                </c:pt>
                <c:pt idx="193">
                  <c:v>-0.98217010498046875</c:v>
                </c:pt>
                <c:pt idx="194">
                  <c:v>-0.97603011131286621</c:v>
                </c:pt>
                <c:pt idx="195">
                  <c:v>-1.0002000331878662</c:v>
                </c:pt>
                <c:pt idx="196">
                  <c:v>-0.98415017127990723</c:v>
                </c:pt>
                <c:pt idx="197">
                  <c:v>-0.94817018508911133</c:v>
                </c:pt>
                <c:pt idx="198">
                  <c:v>-0.952239990234375</c:v>
                </c:pt>
                <c:pt idx="199">
                  <c:v>-0.94604015350341797</c:v>
                </c:pt>
                <c:pt idx="200">
                  <c:v>-0.93026018142700195</c:v>
                </c:pt>
                <c:pt idx="201">
                  <c:v>-0.92451000213623047</c:v>
                </c:pt>
                <c:pt idx="202">
                  <c:v>-0.92876005172729492</c:v>
                </c:pt>
                <c:pt idx="203">
                  <c:v>-0.90270018577575684</c:v>
                </c:pt>
                <c:pt idx="204">
                  <c:v>-0.90681004524230957</c:v>
                </c:pt>
                <c:pt idx="205">
                  <c:v>-0.8808901309967041</c:v>
                </c:pt>
                <c:pt idx="206">
                  <c:v>-0.88502001762390137</c:v>
                </c:pt>
                <c:pt idx="207">
                  <c:v>-0.86905002593994141</c:v>
                </c:pt>
                <c:pt idx="208">
                  <c:v>-0.87343001365661621</c:v>
                </c:pt>
                <c:pt idx="209">
                  <c:v>-0.89754009246826172</c:v>
                </c:pt>
                <c:pt idx="210">
                  <c:v>-1.8718199729919434</c:v>
                </c:pt>
                <c:pt idx="211">
                  <c:v>-1.8655900955200195</c:v>
                </c:pt>
                <c:pt idx="212">
                  <c:v>-1.8601701259613037</c:v>
                </c:pt>
                <c:pt idx="213">
                  <c:v>-1.8641700744628906</c:v>
                </c:pt>
                <c:pt idx="214">
                  <c:v>-1.8181900978088379</c:v>
                </c:pt>
                <c:pt idx="215">
                  <c:v>-1.8022100925445557</c:v>
                </c:pt>
                <c:pt idx="216">
                  <c:v>-1.8065600395202637</c:v>
                </c:pt>
                <c:pt idx="217">
                  <c:v>-1.8008701801300049</c:v>
                </c:pt>
                <c:pt idx="218">
                  <c:v>-1.7949700355529785</c:v>
                </c:pt>
                <c:pt idx="219">
                  <c:v>-1.7886500358581543</c:v>
                </c:pt>
                <c:pt idx="220">
                  <c:v>-1.8031501770019531</c:v>
                </c:pt>
                <c:pt idx="221">
                  <c:v>-1.7670199871063232</c:v>
                </c:pt>
                <c:pt idx="222">
                  <c:v>-1.7615401744842529</c:v>
                </c:pt>
                <c:pt idx="223">
                  <c:v>-1.7257201671600342</c:v>
                </c:pt>
                <c:pt idx="224">
                  <c:v>-1.7398800849914551</c:v>
                </c:pt>
                <c:pt idx="225">
                  <c:v>-1.6934800148010254</c:v>
                </c:pt>
                <c:pt idx="226">
                  <c:v>-1.7081401348114014</c:v>
                </c:pt>
                <c:pt idx="227">
                  <c:v>-1.6917400360107422</c:v>
                </c:pt>
                <c:pt idx="228">
                  <c:v>-1.7159101963043213</c:v>
                </c:pt>
                <c:pt idx="229">
                  <c:v>-1.7001700401306152</c:v>
                </c:pt>
                <c:pt idx="230">
                  <c:v>-1.704740047454834</c:v>
                </c:pt>
                <c:pt idx="231">
                  <c:v>-1.6990900039672852</c:v>
                </c:pt>
                <c:pt idx="232">
                  <c:v>-1.6835601329803467</c:v>
                </c:pt>
                <c:pt idx="233">
                  <c:v>-1.6879901885986328</c:v>
                </c:pt>
                <c:pt idx="234">
                  <c:v>-1.6720800399780273</c:v>
                </c:pt>
                <c:pt idx="235">
                  <c:v>-1.6660900115966797</c:v>
                </c:pt>
                <c:pt idx="236">
                  <c:v>-1.6905100345611572</c:v>
                </c:pt>
                <c:pt idx="237">
                  <c:v>-1.6848800182342529</c:v>
                </c:pt>
                <c:pt idx="238">
                  <c:v>-1.6691000461578369</c:v>
                </c:pt>
                <c:pt idx="239">
                  <c:v>-1.6732301712036133</c:v>
                </c:pt>
                <c:pt idx="240">
                  <c:v>-1.6677200794219971</c:v>
                </c:pt>
              </c:numCache>
            </c:numRef>
          </c:yVal>
          <c:smooth val="0"/>
          <c:extLst>
            <c:ext xmlns:c16="http://schemas.microsoft.com/office/drawing/2014/chart" uri="{C3380CC4-5D6E-409C-BE32-E72D297353CC}">
              <c16:uniqueId val="{00000000-19D9-4DAD-AB2F-999BE89C5110}"/>
            </c:ext>
          </c:extLst>
        </c:ser>
        <c:ser>
          <c:idx val="1"/>
          <c:order val="1"/>
          <c:tx>
            <c:strRef>
              <c:f>Klamath!$J$1</c:f>
              <c:strCache>
                <c:ptCount val="1"/>
                <c:pt idx="0">
                  <c:v>ハードウェア時刻</c:v>
                </c:pt>
              </c:strCache>
            </c:strRef>
          </c:tx>
          <c:spPr>
            <a:ln w="25400" cap="rnd">
              <a:noFill/>
              <a:round/>
            </a:ln>
            <a:effectLst/>
          </c:spPr>
          <c:marker>
            <c:symbol val="square"/>
            <c:size val="5"/>
            <c:spPr>
              <a:solidFill>
                <a:schemeClr val="accent2"/>
              </a:solidFill>
              <a:ln w="9525">
                <a:solidFill>
                  <a:schemeClr val="tx1"/>
                </a:solidFill>
              </a:ln>
              <a:effectLst/>
            </c:spPr>
          </c:marker>
          <c:xVal>
            <c:numRef>
              <c:f>Klamath!$H$2:$H$242</c:f>
              <c:numCache>
                <c:formatCode>General</c:formatCode>
                <c:ptCount val="24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40</c:v>
                </c:pt>
                <c:pt idx="81">
                  <c:v>40.5</c:v>
                </c:pt>
                <c:pt idx="82">
                  <c:v>41</c:v>
                </c:pt>
                <c:pt idx="83">
                  <c:v>41.5</c:v>
                </c:pt>
                <c:pt idx="84">
                  <c:v>42</c:v>
                </c:pt>
                <c:pt idx="85">
                  <c:v>42.5</c:v>
                </c:pt>
                <c:pt idx="86">
                  <c:v>43</c:v>
                </c:pt>
                <c:pt idx="87">
                  <c:v>43.5</c:v>
                </c:pt>
                <c:pt idx="88">
                  <c:v>44</c:v>
                </c:pt>
                <c:pt idx="89">
                  <c:v>44.5</c:v>
                </c:pt>
                <c:pt idx="90">
                  <c:v>45</c:v>
                </c:pt>
                <c:pt idx="91">
                  <c:v>45.5</c:v>
                </c:pt>
                <c:pt idx="92">
                  <c:v>46</c:v>
                </c:pt>
                <c:pt idx="93">
                  <c:v>46.5</c:v>
                </c:pt>
                <c:pt idx="94">
                  <c:v>47</c:v>
                </c:pt>
                <c:pt idx="95">
                  <c:v>47.5</c:v>
                </c:pt>
                <c:pt idx="96">
                  <c:v>48</c:v>
                </c:pt>
                <c:pt idx="97">
                  <c:v>48.5</c:v>
                </c:pt>
                <c:pt idx="98">
                  <c:v>49</c:v>
                </c:pt>
                <c:pt idx="99">
                  <c:v>49.5</c:v>
                </c:pt>
                <c:pt idx="100">
                  <c:v>50</c:v>
                </c:pt>
                <c:pt idx="101">
                  <c:v>50.5</c:v>
                </c:pt>
                <c:pt idx="102">
                  <c:v>51</c:v>
                </c:pt>
                <c:pt idx="103">
                  <c:v>51.5</c:v>
                </c:pt>
                <c:pt idx="104">
                  <c:v>52</c:v>
                </c:pt>
                <c:pt idx="105">
                  <c:v>52.5</c:v>
                </c:pt>
                <c:pt idx="106">
                  <c:v>53</c:v>
                </c:pt>
                <c:pt idx="107">
                  <c:v>53.5</c:v>
                </c:pt>
                <c:pt idx="108">
                  <c:v>54</c:v>
                </c:pt>
                <c:pt idx="109">
                  <c:v>54.5</c:v>
                </c:pt>
                <c:pt idx="110">
                  <c:v>55</c:v>
                </c:pt>
                <c:pt idx="111">
                  <c:v>55.5</c:v>
                </c:pt>
                <c:pt idx="112">
                  <c:v>56</c:v>
                </c:pt>
                <c:pt idx="113">
                  <c:v>56.5</c:v>
                </c:pt>
                <c:pt idx="114">
                  <c:v>57</c:v>
                </c:pt>
                <c:pt idx="115">
                  <c:v>57.5</c:v>
                </c:pt>
                <c:pt idx="116">
                  <c:v>58</c:v>
                </c:pt>
                <c:pt idx="117">
                  <c:v>58.5</c:v>
                </c:pt>
                <c:pt idx="118">
                  <c:v>59</c:v>
                </c:pt>
                <c:pt idx="119">
                  <c:v>59.5</c:v>
                </c:pt>
                <c:pt idx="120">
                  <c:v>60</c:v>
                </c:pt>
                <c:pt idx="121">
                  <c:v>60.5</c:v>
                </c:pt>
                <c:pt idx="122">
                  <c:v>61</c:v>
                </c:pt>
                <c:pt idx="123">
                  <c:v>61.5</c:v>
                </c:pt>
                <c:pt idx="124">
                  <c:v>62</c:v>
                </c:pt>
                <c:pt idx="125">
                  <c:v>62.5</c:v>
                </c:pt>
                <c:pt idx="126">
                  <c:v>63</c:v>
                </c:pt>
                <c:pt idx="127">
                  <c:v>63.5</c:v>
                </c:pt>
                <c:pt idx="128">
                  <c:v>64</c:v>
                </c:pt>
                <c:pt idx="129">
                  <c:v>64.5</c:v>
                </c:pt>
                <c:pt idx="130">
                  <c:v>65</c:v>
                </c:pt>
                <c:pt idx="131">
                  <c:v>65.5</c:v>
                </c:pt>
                <c:pt idx="132">
                  <c:v>66</c:v>
                </c:pt>
                <c:pt idx="133">
                  <c:v>66.5</c:v>
                </c:pt>
                <c:pt idx="134">
                  <c:v>67</c:v>
                </c:pt>
                <c:pt idx="135">
                  <c:v>67.5</c:v>
                </c:pt>
                <c:pt idx="136">
                  <c:v>68</c:v>
                </c:pt>
                <c:pt idx="137">
                  <c:v>68.5</c:v>
                </c:pt>
                <c:pt idx="138">
                  <c:v>69</c:v>
                </c:pt>
                <c:pt idx="139">
                  <c:v>69.5</c:v>
                </c:pt>
                <c:pt idx="140">
                  <c:v>70</c:v>
                </c:pt>
                <c:pt idx="141">
                  <c:v>70.5</c:v>
                </c:pt>
                <c:pt idx="142">
                  <c:v>71</c:v>
                </c:pt>
                <c:pt idx="143">
                  <c:v>71.5</c:v>
                </c:pt>
                <c:pt idx="144">
                  <c:v>72</c:v>
                </c:pt>
                <c:pt idx="145">
                  <c:v>72.5</c:v>
                </c:pt>
                <c:pt idx="146">
                  <c:v>73</c:v>
                </c:pt>
                <c:pt idx="147">
                  <c:v>73.5</c:v>
                </c:pt>
                <c:pt idx="148">
                  <c:v>74</c:v>
                </c:pt>
                <c:pt idx="149">
                  <c:v>74.5</c:v>
                </c:pt>
                <c:pt idx="150">
                  <c:v>75</c:v>
                </c:pt>
                <c:pt idx="151">
                  <c:v>75.5</c:v>
                </c:pt>
                <c:pt idx="152">
                  <c:v>76</c:v>
                </c:pt>
                <c:pt idx="153">
                  <c:v>76.5</c:v>
                </c:pt>
                <c:pt idx="154">
                  <c:v>77</c:v>
                </c:pt>
                <c:pt idx="155">
                  <c:v>77.5</c:v>
                </c:pt>
                <c:pt idx="156">
                  <c:v>78</c:v>
                </c:pt>
                <c:pt idx="157">
                  <c:v>78.5</c:v>
                </c:pt>
                <c:pt idx="158">
                  <c:v>79</c:v>
                </c:pt>
                <c:pt idx="159">
                  <c:v>79.5</c:v>
                </c:pt>
                <c:pt idx="160">
                  <c:v>80</c:v>
                </c:pt>
                <c:pt idx="161">
                  <c:v>80.5</c:v>
                </c:pt>
                <c:pt idx="162">
                  <c:v>81</c:v>
                </c:pt>
                <c:pt idx="163">
                  <c:v>81.5</c:v>
                </c:pt>
                <c:pt idx="164">
                  <c:v>82</c:v>
                </c:pt>
                <c:pt idx="165">
                  <c:v>82.5</c:v>
                </c:pt>
                <c:pt idx="166">
                  <c:v>83</c:v>
                </c:pt>
                <c:pt idx="167">
                  <c:v>83.5</c:v>
                </c:pt>
                <c:pt idx="168">
                  <c:v>84</c:v>
                </c:pt>
                <c:pt idx="169">
                  <c:v>84.5</c:v>
                </c:pt>
                <c:pt idx="170">
                  <c:v>85</c:v>
                </c:pt>
                <c:pt idx="171">
                  <c:v>85.5</c:v>
                </c:pt>
                <c:pt idx="172">
                  <c:v>86</c:v>
                </c:pt>
                <c:pt idx="173">
                  <c:v>86.5</c:v>
                </c:pt>
                <c:pt idx="174">
                  <c:v>87</c:v>
                </c:pt>
                <c:pt idx="175">
                  <c:v>87.5</c:v>
                </c:pt>
                <c:pt idx="176">
                  <c:v>88</c:v>
                </c:pt>
                <c:pt idx="177">
                  <c:v>88.5</c:v>
                </c:pt>
                <c:pt idx="178">
                  <c:v>89</c:v>
                </c:pt>
                <c:pt idx="179">
                  <c:v>89.5</c:v>
                </c:pt>
                <c:pt idx="180">
                  <c:v>90</c:v>
                </c:pt>
                <c:pt idx="181">
                  <c:v>90.5</c:v>
                </c:pt>
                <c:pt idx="182">
                  <c:v>91</c:v>
                </c:pt>
                <c:pt idx="183">
                  <c:v>91.5</c:v>
                </c:pt>
                <c:pt idx="184">
                  <c:v>92</c:v>
                </c:pt>
                <c:pt idx="185">
                  <c:v>92.5</c:v>
                </c:pt>
                <c:pt idx="186">
                  <c:v>93</c:v>
                </c:pt>
                <c:pt idx="187">
                  <c:v>93.5</c:v>
                </c:pt>
                <c:pt idx="188">
                  <c:v>94</c:v>
                </c:pt>
                <c:pt idx="189">
                  <c:v>94.5</c:v>
                </c:pt>
                <c:pt idx="190">
                  <c:v>95</c:v>
                </c:pt>
                <c:pt idx="191">
                  <c:v>95.5</c:v>
                </c:pt>
                <c:pt idx="192">
                  <c:v>96</c:v>
                </c:pt>
                <c:pt idx="193">
                  <c:v>96.5</c:v>
                </c:pt>
                <c:pt idx="194">
                  <c:v>97</c:v>
                </c:pt>
                <c:pt idx="195">
                  <c:v>97.5</c:v>
                </c:pt>
                <c:pt idx="196">
                  <c:v>98</c:v>
                </c:pt>
                <c:pt idx="197">
                  <c:v>98.5</c:v>
                </c:pt>
                <c:pt idx="198">
                  <c:v>99</c:v>
                </c:pt>
                <c:pt idx="199">
                  <c:v>99.5</c:v>
                </c:pt>
                <c:pt idx="200">
                  <c:v>100</c:v>
                </c:pt>
                <c:pt idx="201">
                  <c:v>100.5</c:v>
                </c:pt>
                <c:pt idx="202">
                  <c:v>101</c:v>
                </c:pt>
                <c:pt idx="203">
                  <c:v>101.5</c:v>
                </c:pt>
                <c:pt idx="204">
                  <c:v>102</c:v>
                </c:pt>
                <c:pt idx="205">
                  <c:v>102.5</c:v>
                </c:pt>
                <c:pt idx="206">
                  <c:v>103</c:v>
                </c:pt>
                <c:pt idx="207">
                  <c:v>103.5</c:v>
                </c:pt>
                <c:pt idx="208">
                  <c:v>104</c:v>
                </c:pt>
                <c:pt idx="209">
                  <c:v>104.5</c:v>
                </c:pt>
                <c:pt idx="210">
                  <c:v>105</c:v>
                </c:pt>
                <c:pt idx="211">
                  <c:v>105.5</c:v>
                </c:pt>
                <c:pt idx="212">
                  <c:v>106</c:v>
                </c:pt>
                <c:pt idx="213">
                  <c:v>106.5</c:v>
                </c:pt>
                <c:pt idx="214">
                  <c:v>107</c:v>
                </c:pt>
                <c:pt idx="215">
                  <c:v>107.5</c:v>
                </c:pt>
                <c:pt idx="216">
                  <c:v>108</c:v>
                </c:pt>
                <c:pt idx="217">
                  <c:v>108.5</c:v>
                </c:pt>
                <c:pt idx="218">
                  <c:v>109</c:v>
                </c:pt>
                <c:pt idx="219">
                  <c:v>109.5</c:v>
                </c:pt>
                <c:pt idx="220">
                  <c:v>110</c:v>
                </c:pt>
                <c:pt idx="221">
                  <c:v>110.5</c:v>
                </c:pt>
                <c:pt idx="222">
                  <c:v>111</c:v>
                </c:pt>
                <c:pt idx="223">
                  <c:v>111.5</c:v>
                </c:pt>
                <c:pt idx="224">
                  <c:v>112</c:v>
                </c:pt>
                <c:pt idx="225">
                  <c:v>112.5</c:v>
                </c:pt>
                <c:pt idx="226">
                  <c:v>113</c:v>
                </c:pt>
                <c:pt idx="227">
                  <c:v>113.5</c:v>
                </c:pt>
                <c:pt idx="228">
                  <c:v>114</c:v>
                </c:pt>
                <c:pt idx="229">
                  <c:v>114.5</c:v>
                </c:pt>
                <c:pt idx="230">
                  <c:v>115</c:v>
                </c:pt>
                <c:pt idx="231">
                  <c:v>115.5</c:v>
                </c:pt>
                <c:pt idx="232">
                  <c:v>116</c:v>
                </c:pt>
                <c:pt idx="233">
                  <c:v>116.5</c:v>
                </c:pt>
                <c:pt idx="234">
                  <c:v>117</c:v>
                </c:pt>
                <c:pt idx="235">
                  <c:v>117.5</c:v>
                </c:pt>
                <c:pt idx="236">
                  <c:v>118</c:v>
                </c:pt>
                <c:pt idx="237">
                  <c:v>118.5</c:v>
                </c:pt>
                <c:pt idx="238">
                  <c:v>119</c:v>
                </c:pt>
                <c:pt idx="239">
                  <c:v>119.5</c:v>
                </c:pt>
                <c:pt idx="240">
                  <c:v>120</c:v>
                </c:pt>
              </c:numCache>
            </c:numRef>
          </c:xVal>
          <c:yVal>
            <c:numRef>
              <c:f>Klamath!$J$2:$J$242</c:f>
              <c:numCache>
                <c:formatCode>General</c:formatCode>
                <c:ptCount val="241"/>
                <c:pt idx="0">
                  <c:v>0</c:v>
                </c:pt>
                <c:pt idx="1">
                  <c:v>-7.8147172927856445E-2</c:v>
                </c:pt>
                <c:pt idx="2">
                  <c:v>-9.3749046325683594E-2</c:v>
                </c:pt>
                <c:pt idx="3">
                  <c:v>-9.376215934753418E-2</c:v>
                </c:pt>
                <c:pt idx="4">
                  <c:v>-0.18750548362731934</c:v>
                </c:pt>
                <c:pt idx="5">
                  <c:v>-0.17189383506774902</c:v>
                </c:pt>
                <c:pt idx="6">
                  <c:v>-0.23439621925354004</c:v>
                </c:pt>
                <c:pt idx="7">
                  <c:v>-0.23440241813659668</c:v>
                </c:pt>
                <c:pt idx="8">
                  <c:v>-0.26141881942749023</c:v>
                </c:pt>
                <c:pt idx="9">
                  <c:v>-0.2968752384185791</c:v>
                </c:pt>
                <c:pt idx="10">
                  <c:v>-0.34377145767211914</c:v>
                </c:pt>
                <c:pt idx="11">
                  <c:v>-0.37500691413879395</c:v>
                </c:pt>
                <c:pt idx="12">
                  <c:v>-0.39064121246337891</c:v>
                </c:pt>
                <c:pt idx="13">
                  <c:v>-0.42189240455627441</c:v>
                </c:pt>
                <c:pt idx="14">
                  <c:v>-0.45312690734863281</c:v>
                </c:pt>
                <c:pt idx="15">
                  <c:v>-0.51563525199890137</c:v>
                </c:pt>
                <c:pt idx="16">
                  <c:v>-0.51561951637268066</c:v>
                </c:pt>
                <c:pt idx="17">
                  <c:v>-0.51563000679016113</c:v>
                </c:pt>
                <c:pt idx="18">
                  <c:v>-0.56251120567321777</c:v>
                </c:pt>
                <c:pt idx="19">
                  <c:v>-0.57389330863952637</c:v>
                </c:pt>
                <c:pt idx="20">
                  <c:v>-0.62501287460327148</c:v>
                </c:pt>
                <c:pt idx="21">
                  <c:v>-0.65624213218688965</c:v>
                </c:pt>
                <c:pt idx="22">
                  <c:v>-0.67187643051147461</c:v>
                </c:pt>
                <c:pt idx="23">
                  <c:v>-0.68752098083496094</c:v>
                </c:pt>
                <c:pt idx="24">
                  <c:v>-0.75002121925354004</c:v>
                </c:pt>
                <c:pt idx="25">
                  <c:v>-0.74999833106994629</c:v>
                </c:pt>
                <c:pt idx="26">
                  <c:v>-0.79687190055847168</c:v>
                </c:pt>
                <c:pt idx="27">
                  <c:v>-0.82809710502624512</c:v>
                </c:pt>
                <c:pt idx="28">
                  <c:v>-0.82813429832458496</c:v>
                </c:pt>
                <c:pt idx="29">
                  <c:v>-0.87501192092895508</c:v>
                </c:pt>
                <c:pt idx="30">
                  <c:v>-0.89064311981201172</c:v>
                </c:pt>
                <c:pt idx="31">
                  <c:v>-0.90619850158691406</c:v>
                </c:pt>
                <c:pt idx="32">
                  <c:v>-0.96873593330383301</c:v>
                </c:pt>
                <c:pt idx="33">
                  <c:v>-0.98437619209289551</c:v>
                </c:pt>
                <c:pt idx="34">
                  <c:v>-0.98438549041748047</c:v>
                </c:pt>
                <c:pt idx="35">
                  <c:v>-0.99998784065246582</c:v>
                </c:pt>
                <c:pt idx="36">
                  <c:v>-1.0114052295684814</c:v>
                </c:pt>
                <c:pt idx="37">
                  <c:v>-1.0739264488220215</c:v>
                </c:pt>
                <c:pt idx="38">
                  <c:v>-1.1406292915344238</c:v>
                </c:pt>
                <c:pt idx="39">
                  <c:v>-1.125023365020752</c:v>
                </c:pt>
                <c:pt idx="40">
                  <c:v>-1.152026891708374</c:v>
                </c:pt>
                <c:pt idx="41">
                  <c:v>-1.187507152557373</c:v>
                </c:pt>
                <c:pt idx="42">
                  <c:v>-1.2343854904174805</c:v>
                </c:pt>
                <c:pt idx="43">
                  <c:v>-1.2343728542327881</c:v>
                </c:pt>
                <c:pt idx="44">
                  <c:v>-1.2968852519989014</c:v>
                </c:pt>
                <c:pt idx="45">
                  <c:v>-1.3125014305114746</c:v>
                </c:pt>
                <c:pt idx="46">
                  <c:v>-1.3281409740447998</c:v>
                </c:pt>
                <c:pt idx="47">
                  <c:v>-1.3593921661376953</c:v>
                </c:pt>
                <c:pt idx="48">
                  <c:v>-1.4218814373016357</c:v>
                </c:pt>
                <c:pt idx="49">
                  <c:v>-1.4531338214874268</c:v>
                </c:pt>
                <c:pt idx="50">
                  <c:v>-1.4687771797180176</c:v>
                </c:pt>
                <c:pt idx="51">
                  <c:v>-1.4843754768371582</c:v>
                </c:pt>
                <c:pt idx="52">
                  <c:v>-1.5</c:v>
                </c:pt>
                <c:pt idx="53">
                  <c:v>-1.5312392711639404</c:v>
                </c:pt>
                <c:pt idx="54">
                  <c:v>-1.5781383514404297</c:v>
                </c:pt>
                <c:pt idx="55">
                  <c:v>-1.5937340259552002</c:v>
                </c:pt>
                <c:pt idx="56">
                  <c:v>-1.6093752384185791</c:v>
                </c:pt>
                <c:pt idx="57">
                  <c:v>-1.6718795299530029</c:v>
                </c:pt>
                <c:pt idx="58">
                  <c:v>-1.714540958404541</c:v>
                </c:pt>
                <c:pt idx="59">
                  <c:v>-2.7656383514404297</c:v>
                </c:pt>
                <c:pt idx="60">
                  <c:v>-2.7499978542327881</c:v>
                </c:pt>
                <c:pt idx="61">
                  <c:v>-2.7968471050262451</c:v>
                </c:pt>
                <c:pt idx="62">
                  <c:v>-2.823906421661377</c:v>
                </c:pt>
                <c:pt idx="63">
                  <c:v>-2.8437519073486328</c:v>
                </c:pt>
                <c:pt idx="64">
                  <c:v>-2.9062492847442627</c:v>
                </c:pt>
                <c:pt idx="65">
                  <c:v>-2.9530982971191406</c:v>
                </c:pt>
                <c:pt idx="66">
                  <c:v>-2.9218430519104004</c:v>
                </c:pt>
                <c:pt idx="67">
                  <c:v>-2.9687530994415283</c:v>
                </c:pt>
                <c:pt idx="68">
                  <c:v>-3.015613317489624</c:v>
                </c:pt>
                <c:pt idx="69">
                  <c:v>-3.0468759536743164</c:v>
                </c:pt>
                <c:pt idx="70">
                  <c:v>-3.0312502384185791</c:v>
                </c:pt>
                <c:pt idx="71">
                  <c:v>-3.0468933582305908</c:v>
                </c:pt>
                <c:pt idx="72">
                  <c:v>-3.1250061988830566</c:v>
                </c:pt>
                <c:pt idx="73">
                  <c:v>-3.1406064033508301</c:v>
                </c:pt>
                <c:pt idx="74">
                  <c:v>-3.1562409400939941</c:v>
                </c:pt>
                <c:pt idx="75">
                  <c:v>-3.1875202655792236</c:v>
                </c:pt>
                <c:pt idx="76">
                  <c:v>-3.1989343166351318</c:v>
                </c:pt>
                <c:pt idx="77">
                  <c:v>-3.2500109672546387</c:v>
                </c:pt>
                <c:pt idx="78">
                  <c:v>-3.281264066696167</c:v>
                </c:pt>
                <c:pt idx="79">
                  <c:v>-3.3281245231628418</c:v>
                </c:pt>
                <c:pt idx="80">
                  <c:v>-3.3281328678131104</c:v>
                </c:pt>
                <c:pt idx="81">
                  <c:v>-3.375007152557373</c:v>
                </c:pt>
                <c:pt idx="82">
                  <c:v>-3.4062504768371582</c:v>
                </c:pt>
                <c:pt idx="83">
                  <c:v>-3.4531328678131104</c:v>
                </c:pt>
                <c:pt idx="84">
                  <c:v>-3.4218831062316895</c:v>
                </c:pt>
                <c:pt idx="85">
                  <c:v>-3.4218814373016357</c:v>
                </c:pt>
                <c:pt idx="86">
                  <c:v>-3.46875</c:v>
                </c:pt>
                <c:pt idx="87">
                  <c:v>-3.4999871253967285</c:v>
                </c:pt>
                <c:pt idx="88">
                  <c:v>-3.5468804836273193</c:v>
                </c:pt>
                <c:pt idx="89">
                  <c:v>-3.5781309604644775</c:v>
                </c:pt>
                <c:pt idx="90">
                  <c:v>-3.5937542915344238</c:v>
                </c:pt>
                <c:pt idx="91">
                  <c:v>-3.6093783378601074</c:v>
                </c:pt>
                <c:pt idx="92">
                  <c:v>-3.6874790191650391</c:v>
                </c:pt>
                <c:pt idx="93">
                  <c:v>-3.703228235244751</c:v>
                </c:pt>
                <c:pt idx="94">
                  <c:v>-3.6989014148712158</c:v>
                </c:pt>
                <c:pt idx="95">
                  <c:v>-3.7656278610229492</c:v>
                </c:pt>
                <c:pt idx="96">
                  <c:v>-3.7656192779541016</c:v>
                </c:pt>
                <c:pt idx="97">
                  <c:v>-3.8437674045562744</c:v>
                </c:pt>
                <c:pt idx="98">
                  <c:v>-3.8238809108734131</c:v>
                </c:pt>
                <c:pt idx="99">
                  <c:v>-3.8749871253967285</c:v>
                </c:pt>
                <c:pt idx="100">
                  <c:v>-3.8750064373016357</c:v>
                </c:pt>
                <c:pt idx="101">
                  <c:v>-3.90625</c:v>
                </c:pt>
                <c:pt idx="102">
                  <c:v>-3.9531311988830566</c:v>
                </c:pt>
                <c:pt idx="103">
                  <c:v>-3.9843482971191406</c:v>
                </c:pt>
                <c:pt idx="104">
                  <c:v>-4.0312519073486328</c:v>
                </c:pt>
                <c:pt idx="105">
                  <c:v>-4.0468780994415283</c:v>
                </c:pt>
                <c:pt idx="106">
                  <c:v>-4.0781524181365967</c:v>
                </c:pt>
                <c:pt idx="107">
                  <c:v>-4.0937621593475342</c:v>
                </c:pt>
                <c:pt idx="108">
                  <c:v>-4.1406354904174805</c:v>
                </c:pt>
                <c:pt idx="109">
                  <c:v>-4.1874909400939941</c:v>
                </c:pt>
                <c:pt idx="110">
                  <c:v>-4.218757152557373</c:v>
                </c:pt>
                <c:pt idx="111">
                  <c:v>-4.2499804496765137</c:v>
                </c:pt>
                <c:pt idx="112">
                  <c:v>-4.3281369209289551</c:v>
                </c:pt>
                <c:pt idx="113">
                  <c:v>-4.312514066696167</c:v>
                </c:pt>
                <c:pt idx="114">
                  <c:v>-4.3750083446502686</c:v>
                </c:pt>
                <c:pt idx="115">
                  <c:v>-4.3750050067901611</c:v>
                </c:pt>
                <c:pt idx="116">
                  <c:v>-4.4062862396240234</c:v>
                </c:pt>
                <c:pt idx="117">
                  <c:v>-4.4375174045562744</c:v>
                </c:pt>
                <c:pt idx="118">
                  <c:v>-4.468735933303833</c:v>
                </c:pt>
                <c:pt idx="119">
                  <c:v>-4.5312762260437012</c:v>
                </c:pt>
                <c:pt idx="120">
                  <c:v>-4.5312743186950684</c:v>
                </c:pt>
                <c:pt idx="121">
                  <c:v>-4.5468769073486328</c:v>
                </c:pt>
                <c:pt idx="122">
                  <c:v>-4.6093921661376953</c:v>
                </c:pt>
                <c:pt idx="123">
                  <c:v>-4.5937743186950684</c:v>
                </c:pt>
                <c:pt idx="124">
                  <c:v>-4.6406128406524658</c:v>
                </c:pt>
                <c:pt idx="125">
                  <c:v>-4.6562511920928955</c:v>
                </c:pt>
                <c:pt idx="126">
                  <c:v>-4.6718783378601074</c:v>
                </c:pt>
                <c:pt idx="127">
                  <c:v>-4.7031350135803223</c:v>
                </c:pt>
                <c:pt idx="128">
                  <c:v>-4.7187492847442627</c:v>
                </c:pt>
                <c:pt idx="129">
                  <c:v>-4.7614083290100098</c:v>
                </c:pt>
                <c:pt idx="130">
                  <c:v>-4.7812609672546387</c:v>
                </c:pt>
                <c:pt idx="131">
                  <c:v>-4.8437492847442627</c:v>
                </c:pt>
                <c:pt idx="132">
                  <c:v>-4.8593604564666748</c:v>
                </c:pt>
                <c:pt idx="133">
                  <c:v>-4.9062569141387939</c:v>
                </c:pt>
                <c:pt idx="134">
                  <c:v>-4.9531080722808838</c:v>
                </c:pt>
                <c:pt idx="135">
                  <c:v>-4.9218313694000244</c:v>
                </c:pt>
                <c:pt idx="136">
                  <c:v>-4.9375028610229492</c:v>
                </c:pt>
                <c:pt idx="137">
                  <c:v>-4.9843761920928955</c:v>
                </c:pt>
                <c:pt idx="138">
                  <c:v>-4.9999945163726807</c:v>
                </c:pt>
                <c:pt idx="139">
                  <c:v>-5.0156269073486328</c:v>
                </c:pt>
                <c:pt idx="140">
                  <c:v>-5.0468671321868896</c:v>
                </c:pt>
                <c:pt idx="141">
                  <c:v>-5.0469884872436523</c:v>
                </c:pt>
                <c:pt idx="142">
                  <c:v>-5.1249892711639404</c:v>
                </c:pt>
                <c:pt idx="143">
                  <c:v>-5.1875159740447998</c:v>
                </c:pt>
                <c:pt idx="144">
                  <c:v>-5.152036190032959</c:v>
                </c:pt>
                <c:pt idx="145">
                  <c:v>-5.2031421661376953</c:v>
                </c:pt>
                <c:pt idx="146">
                  <c:v>-5.2343909740447998</c:v>
                </c:pt>
                <c:pt idx="147">
                  <c:v>-5.5312581062316895</c:v>
                </c:pt>
                <c:pt idx="148">
                  <c:v>-5.3125102519989014</c:v>
                </c:pt>
                <c:pt idx="149">
                  <c:v>-5.3437609672546387</c:v>
                </c:pt>
                <c:pt idx="150">
                  <c:v>-5.29689621925354</c:v>
                </c:pt>
                <c:pt idx="151">
                  <c:v>-5.5312480926513672</c:v>
                </c:pt>
                <c:pt idx="152">
                  <c:v>-5.4218809604644775</c:v>
                </c:pt>
                <c:pt idx="153">
                  <c:v>-5.8593661785125732</c:v>
                </c:pt>
                <c:pt idx="154">
                  <c:v>-5.453120231628418</c:v>
                </c:pt>
                <c:pt idx="155">
                  <c:v>-5.5000050067901611</c:v>
                </c:pt>
                <c:pt idx="156">
                  <c:v>-5.4843881130218506</c:v>
                </c:pt>
                <c:pt idx="157">
                  <c:v>-5.5625042915344238</c:v>
                </c:pt>
                <c:pt idx="158">
                  <c:v>-5.5625159740447998</c:v>
                </c:pt>
                <c:pt idx="159">
                  <c:v>-5.5781252384185791</c:v>
                </c:pt>
                <c:pt idx="160">
                  <c:v>-5.6093931198120117</c:v>
                </c:pt>
                <c:pt idx="161">
                  <c:v>-5.6093909740447998</c:v>
                </c:pt>
                <c:pt idx="162">
                  <c:v>-5.652022123336792</c:v>
                </c:pt>
                <c:pt idx="163">
                  <c:v>-5.6718680858612061</c:v>
                </c:pt>
                <c:pt idx="164">
                  <c:v>-5.7031028270721436</c:v>
                </c:pt>
                <c:pt idx="165">
                  <c:v>-5.714515209197998</c:v>
                </c:pt>
                <c:pt idx="166">
                  <c:v>-5.7968780994415283</c:v>
                </c:pt>
                <c:pt idx="167">
                  <c:v>-5.7968809604644775</c:v>
                </c:pt>
                <c:pt idx="168">
                  <c:v>-5.8281512260437012</c:v>
                </c:pt>
                <c:pt idx="169">
                  <c:v>-5.859389066696167</c:v>
                </c:pt>
                <c:pt idx="170">
                  <c:v>-5.8437769412994385</c:v>
                </c:pt>
                <c:pt idx="171">
                  <c:v>-6.8864045143127441</c:v>
                </c:pt>
                <c:pt idx="172">
                  <c:v>-6.9062588214874268</c:v>
                </c:pt>
                <c:pt idx="173">
                  <c:v>-6.9375061988830566</c:v>
                </c:pt>
                <c:pt idx="174">
                  <c:v>-6.093759298324585</c:v>
                </c:pt>
                <c:pt idx="175">
                  <c:v>-6.9687118530273438</c:v>
                </c:pt>
                <c:pt idx="176">
                  <c:v>-7.0780801773071289</c:v>
                </c:pt>
                <c:pt idx="177">
                  <c:v>-7.0156195163726807</c:v>
                </c:pt>
                <c:pt idx="178">
                  <c:v>-7.0468850135803223</c:v>
                </c:pt>
                <c:pt idx="179">
                  <c:v>-7.0781440734863281</c:v>
                </c:pt>
                <c:pt idx="180">
                  <c:v>-7.1250019073486328</c:v>
                </c:pt>
                <c:pt idx="181">
                  <c:v>-7.1051661968231201</c:v>
                </c:pt>
                <c:pt idx="182">
                  <c:v>-7.1719083786010742</c:v>
                </c:pt>
                <c:pt idx="183">
                  <c:v>-7.1717209815979004</c:v>
                </c:pt>
                <c:pt idx="184">
                  <c:v>-7.1718802452087402</c:v>
                </c:pt>
                <c:pt idx="185">
                  <c:v>-7.2187755107879639</c:v>
                </c:pt>
                <c:pt idx="186">
                  <c:v>-7.2499728202819824</c:v>
                </c:pt>
                <c:pt idx="187">
                  <c:v>-7.2770540714263916</c:v>
                </c:pt>
                <c:pt idx="188">
                  <c:v>-7.3125104904174805</c:v>
                </c:pt>
                <c:pt idx="189">
                  <c:v>-7.3438358306884766</c:v>
                </c:pt>
                <c:pt idx="190">
                  <c:v>-7.3594021797180176</c:v>
                </c:pt>
                <c:pt idx="191">
                  <c:v>-7.4062614440917969</c:v>
                </c:pt>
                <c:pt idx="192">
                  <c:v>-7.3906328678131104</c:v>
                </c:pt>
                <c:pt idx="193">
                  <c:v>-7.437467098236084</c:v>
                </c:pt>
                <c:pt idx="194">
                  <c:v>-7.4531283378601074</c:v>
                </c:pt>
                <c:pt idx="195">
                  <c:v>-7.5312819480895996</c:v>
                </c:pt>
                <c:pt idx="196">
                  <c:v>-7.5312502384185791</c:v>
                </c:pt>
                <c:pt idx="197">
                  <c:v>-7.5312623977661133</c:v>
                </c:pt>
                <c:pt idx="198">
                  <c:v>-7.5624818801879883</c:v>
                </c:pt>
                <c:pt idx="199">
                  <c:v>-7.5937612056732178</c:v>
                </c:pt>
                <c:pt idx="200">
                  <c:v>-7.6249983310699463</c:v>
                </c:pt>
                <c:pt idx="201">
                  <c:v>-7.6562778949737549</c:v>
                </c:pt>
                <c:pt idx="202">
                  <c:v>-7.6718792915344238</c:v>
                </c:pt>
                <c:pt idx="203">
                  <c:v>-7.6874845027923584</c:v>
                </c:pt>
                <c:pt idx="204">
                  <c:v>-7.7031459808349609</c:v>
                </c:pt>
                <c:pt idx="205">
                  <c:v>-7.7500271797180176</c:v>
                </c:pt>
                <c:pt idx="206">
                  <c:v>-7.765634298324585</c:v>
                </c:pt>
                <c:pt idx="207">
                  <c:v>-7.7770450115203857</c:v>
                </c:pt>
                <c:pt idx="208">
                  <c:v>-7.8238992691040039</c:v>
                </c:pt>
                <c:pt idx="209">
                  <c:v>-7.8593795299530029</c:v>
                </c:pt>
                <c:pt idx="210">
                  <c:v>-7.8750078678131104</c:v>
                </c:pt>
                <c:pt idx="211">
                  <c:v>-7.8906571865081787</c:v>
                </c:pt>
                <c:pt idx="212">
                  <c:v>-7.9218823909759521</c:v>
                </c:pt>
                <c:pt idx="213">
                  <c:v>-7.9843778610229492</c:v>
                </c:pt>
                <c:pt idx="214">
                  <c:v>-7.9531481266021729</c:v>
                </c:pt>
                <c:pt idx="215">
                  <c:v>-7.9687364101409912</c:v>
                </c:pt>
                <c:pt idx="216">
                  <c:v>-8.0000138282775879</c:v>
                </c:pt>
                <c:pt idx="217">
                  <c:v>-8.0468811988830566</c:v>
                </c:pt>
                <c:pt idx="218">
                  <c:v>-8.0781443119049072</c:v>
                </c:pt>
                <c:pt idx="219">
                  <c:v>-8.0937802791595459</c:v>
                </c:pt>
                <c:pt idx="220">
                  <c:v>-8.1406433582305908</c:v>
                </c:pt>
                <c:pt idx="221">
                  <c:v>-8.1250128746032715</c:v>
                </c:pt>
                <c:pt idx="222">
                  <c:v>-8.1676681041717529</c:v>
                </c:pt>
                <c:pt idx="223">
                  <c:v>-8.156259298324585</c:v>
                </c:pt>
                <c:pt idx="224">
                  <c:v>-8.2031378746032715</c:v>
                </c:pt>
                <c:pt idx="225">
                  <c:v>-8.1676731109619141</c:v>
                </c:pt>
                <c:pt idx="226">
                  <c:v>-8.2145364284515381</c:v>
                </c:pt>
                <c:pt idx="227">
                  <c:v>-8.2500209808349609</c:v>
                </c:pt>
                <c:pt idx="228">
                  <c:v>-8.2968502044677734</c:v>
                </c:pt>
                <c:pt idx="229">
                  <c:v>-8.3125283718109131</c:v>
                </c:pt>
                <c:pt idx="230">
                  <c:v>-8.3551139831542969</c:v>
                </c:pt>
                <c:pt idx="231">
                  <c:v>-8.4062480926513672</c:v>
                </c:pt>
                <c:pt idx="232">
                  <c:v>-8.4062743186950684</c:v>
                </c:pt>
                <c:pt idx="233">
                  <c:v>-8.4375410079956055</c:v>
                </c:pt>
                <c:pt idx="234">
                  <c:v>-8.4531302452087402</c:v>
                </c:pt>
                <c:pt idx="235">
                  <c:v>-8.484384298324585</c:v>
                </c:pt>
                <c:pt idx="236">
                  <c:v>-8.562485933303833</c:v>
                </c:pt>
                <c:pt idx="237">
                  <c:v>-8.5626192092895508</c:v>
                </c:pt>
                <c:pt idx="238">
                  <c:v>-8.562502384185791</c:v>
                </c:pt>
                <c:pt idx="239">
                  <c:v>-8.6093978881835938</c:v>
                </c:pt>
                <c:pt idx="240">
                  <c:v>-8.6406331062316895</c:v>
                </c:pt>
              </c:numCache>
            </c:numRef>
          </c:yVal>
          <c:smooth val="0"/>
          <c:extLst>
            <c:ext xmlns:c16="http://schemas.microsoft.com/office/drawing/2014/chart" uri="{C3380CC4-5D6E-409C-BE32-E72D297353CC}">
              <c16:uniqueId val="{00000001-19D9-4DAD-AB2F-999BE89C5110}"/>
            </c:ext>
          </c:extLst>
        </c:ser>
        <c:dLbls>
          <c:showLegendKey val="0"/>
          <c:showVal val="0"/>
          <c:showCatName val="0"/>
          <c:showSerName val="0"/>
          <c:showPercent val="0"/>
          <c:showBubbleSize val="0"/>
        </c:dLbls>
        <c:axId val="1934756464"/>
        <c:axId val="1934751056"/>
      </c:scatterChart>
      <c:valAx>
        <c:axId val="1934756464"/>
        <c:scaling>
          <c:orientation val="minMax"/>
          <c:max val="120"/>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経過時間</a:t>
                </a:r>
                <a:r>
                  <a:rPr lang="en-US" altLang="ja-JP" sz="1800"/>
                  <a:t>[hours]</a:t>
                </a:r>
                <a:endParaRPr lang="ja-JP" altLang="en-US" sz="180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1934751056"/>
        <c:crossesAt val="-25"/>
        <c:crossBetween val="midCat"/>
      </c:valAx>
      <c:valAx>
        <c:axId val="1934751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基準時刻とのずれ</a:t>
                </a:r>
                <a:r>
                  <a:rPr lang="en-US" altLang="ja-JP" sz="1800"/>
                  <a:t>[sec]</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19347564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'P6'!$I$1</c:f>
              <c:strCache>
                <c:ptCount val="1"/>
                <c:pt idx="0">
                  <c:v>システム時刻</c:v>
                </c:pt>
              </c:strCache>
            </c:strRef>
          </c:tx>
          <c:spPr>
            <a:ln w="19050" cap="rnd">
              <a:noFill/>
              <a:round/>
            </a:ln>
            <a:effectLst/>
          </c:spPr>
          <c:marker>
            <c:symbol val="diamond"/>
            <c:size val="10"/>
            <c:spPr>
              <a:solidFill>
                <a:schemeClr val="accent1"/>
              </a:solidFill>
              <a:ln w="9525">
                <a:solidFill>
                  <a:schemeClr val="tx1"/>
                </a:solidFill>
              </a:ln>
              <a:effectLst/>
            </c:spPr>
          </c:marker>
          <c:xVal>
            <c:numRef>
              <c:f>'P6'!$H$2:$H$242</c:f>
              <c:numCache>
                <c:formatCode>General</c:formatCode>
                <c:ptCount val="24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40</c:v>
                </c:pt>
                <c:pt idx="81">
                  <c:v>40.5</c:v>
                </c:pt>
                <c:pt idx="82">
                  <c:v>41</c:v>
                </c:pt>
                <c:pt idx="83">
                  <c:v>41.5</c:v>
                </c:pt>
                <c:pt idx="84">
                  <c:v>42</c:v>
                </c:pt>
                <c:pt idx="85">
                  <c:v>42.5</c:v>
                </c:pt>
                <c:pt idx="86">
                  <c:v>43</c:v>
                </c:pt>
                <c:pt idx="87">
                  <c:v>43.5</c:v>
                </c:pt>
                <c:pt idx="88">
                  <c:v>44</c:v>
                </c:pt>
                <c:pt idx="89">
                  <c:v>44.5</c:v>
                </c:pt>
                <c:pt idx="90">
                  <c:v>45</c:v>
                </c:pt>
                <c:pt idx="91">
                  <c:v>45.5</c:v>
                </c:pt>
                <c:pt idx="92">
                  <c:v>46</c:v>
                </c:pt>
                <c:pt idx="93">
                  <c:v>46.5</c:v>
                </c:pt>
                <c:pt idx="94">
                  <c:v>47</c:v>
                </c:pt>
                <c:pt idx="95">
                  <c:v>47.5</c:v>
                </c:pt>
                <c:pt idx="96">
                  <c:v>48</c:v>
                </c:pt>
                <c:pt idx="97">
                  <c:v>48.5</c:v>
                </c:pt>
                <c:pt idx="98">
                  <c:v>49</c:v>
                </c:pt>
                <c:pt idx="99">
                  <c:v>49.5</c:v>
                </c:pt>
                <c:pt idx="100">
                  <c:v>50</c:v>
                </c:pt>
                <c:pt idx="101">
                  <c:v>50.5</c:v>
                </c:pt>
                <c:pt idx="102">
                  <c:v>51</c:v>
                </c:pt>
                <c:pt idx="103">
                  <c:v>51.5</c:v>
                </c:pt>
                <c:pt idx="104">
                  <c:v>52</c:v>
                </c:pt>
                <c:pt idx="105">
                  <c:v>52.5</c:v>
                </c:pt>
                <c:pt idx="106">
                  <c:v>53</c:v>
                </c:pt>
                <c:pt idx="107">
                  <c:v>53.5</c:v>
                </c:pt>
                <c:pt idx="108">
                  <c:v>54</c:v>
                </c:pt>
                <c:pt idx="109">
                  <c:v>54.5</c:v>
                </c:pt>
                <c:pt idx="110">
                  <c:v>55</c:v>
                </c:pt>
                <c:pt idx="111">
                  <c:v>55.5</c:v>
                </c:pt>
                <c:pt idx="112">
                  <c:v>56</c:v>
                </c:pt>
                <c:pt idx="113">
                  <c:v>56.5</c:v>
                </c:pt>
                <c:pt idx="114">
                  <c:v>57</c:v>
                </c:pt>
                <c:pt idx="115">
                  <c:v>57.5</c:v>
                </c:pt>
                <c:pt idx="116">
                  <c:v>58</c:v>
                </c:pt>
                <c:pt idx="117">
                  <c:v>58.5</c:v>
                </c:pt>
                <c:pt idx="118">
                  <c:v>59</c:v>
                </c:pt>
                <c:pt idx="119">
                  <c:v>59.5</c:v>
                </c:pt>
                <c:pt idx="120">
                  <c:v>60</c:v>
                </c:pt>
                <c:pt idx="121">
                  <c:v>60.5</c:v>
                </c:pt>
                <c:pt idx="122">
                  <c:v>61</c:v>
                </c:pt>
                <c:pt idx="123">
                  <c:v>61.5</c:v>
                </c:pt>
                <c:pt idx="124">
                  <c:v>62</c:v>
                </c:pt>
                <c:pt idx="125">
                  <c:v>62.5</c:v>
                </c:pt>
                <c:pt idx="126">
                  <c:v>63</c:v>
                </c:pt>
                <c:pt idx="127">
                  <c:v>63.5</c:v>
                </c:pt>
                <c:pt idx="128">
                  <c:v>64</c:v>
                </c:pt>
                <c:pt idx="129">
                  <c:v>64.5</c:v>
                </c:pt>
                <c:pt idx="130">
                  <c:v>65</c:v>
                </c:pt>
                <c:pt idx="131">
                  <c:v>65.5</c:v>
                </c:pt>
                <c:pt idx="132">
                  <c:v>66</c:v>
                </c:pt>
                <c:pt idx="133">
                  <c:v>66.5</c:v>
                </c:pt>
                <c:pt idx="134">
                  <c:v>67</c:v>
                </c:pt>
                <c:pt idx="135">
                  <c:v>67.5</c:v>
                </c:pt>
                <c:pt idx="136">
                  <c:v>68</c:v>
                </c:pt>
                <c:pt idx="137">
                  <c:v>68.5</c:v>
                </c:pt>
                <c:pt idx="138">
                  <c:v>69</c:v>
                </c:pt>
                <c:pt idx="139">
                  <c:v>69.5</c:v>
                </c:pt>
                <c:pt idx="140">
                  <c:v>70</c:v>
                </c:pt>
                <c:pt idx="141">
                  <c:v>70.5</c:v>
                </c:pt>
                <c:pt idx="142">
                  <c:v>71</c:v>
                </c:pt>
                <c:pt idx="143">
                  <c:v>71.5</c:v>
                </c:pt>
                <c:pt idx="144">
                  <c:v>72</c:v>
                </c:pt>
                <c:pt idx="145">
                  <c:v>72.5</c:v>
                </c:pt>
                <c:pt idx="146">
                  <c:v>73</c:v>
                </c:pt>
                <c:pt idx="147">
                  <c:v>73.5</c:v>
                </c:pt>
                <c:pt idx="148">
                  <c:v>74</c:v>
                </c:pt>
                <c:pt idx="149">
                  <c:v>74.5</c:v>
                </c:pt>
                <c:pt idx="150">
                  <c:v>75</c:v>
                </c:pt>
                <c:pt idx="151">
                  <c:v>75.5</c:v>
                </c:pt>
                <c:pt idx="152">
                  <c:v>76</c:v>
                </c:pt>
                <c:pt idx="153">
                  <c:v>76.5</c:v>
                </c:pt>
                <c:pt idx="154">
                  <c:v>77</c:v>
                </c:pt>
                <c:pt idx="155">
                  <c:v>77.5</c:v>
                </c:pt>
                <c:pt idx="156">
                  <c:v>78</c:v>
                </c:pt>
                <c:pt idx="157">
                  <c:v>78.5</c:v>
                </c:pt>
                <c:pt idx="158">
                  <c:v>79</c:v>
                </c:pt>
                <c:pt idx="159">
                  <c:v>79.5</c:v>
                </c:pt>
                <c:pt idx="160">
                  <c:v>80</c:v>
                </c:pt>
                <c:pt idx="161">
                  <c:v>80.5</c:v>
                </c:pt>
                <c:pt idx="162">
                  <c:v>81</c:v>
                </c:pt>
                <c:pt idx="163">
                  <c:v>81.5</c:v>
                </c:pt>
                <c:pt idx="164">
                  <c:v>82</c:v>
                </c:pt>
                <c:pt idx="165">
                  <c:v>82.5</c:v>
                </c:pt>
                <c:pt idx="166">
                  <c:v>83</c:v>
                </c:pt>
                <c:pt idx="167">
                  <c:v>83.5</c:v>
                </c:pt>
                <c:pt idx="168">
                  <c:v>84</c:v>
                </c:pt>
                <c:pt idx="169">
                  <c:v>84.5</c:v>
                </c:pt>
                <c:pt idx="170">
                  <c:v>85</c:v>
                </c:pt>
                <c:pt idx="171">
                  <c:v>85.5</c:v>
                </c:pt>
                <c:pt idx="172">
                  <c:v>86</c:v>
                </c:pt>
                <c:pt idx="173">
                  <c:v>86.5</c:v>
                </c:pt>
                <c:pt idx="174">
                  <c:v>87</c:v>
                </c:pt>
                <c:pt idx="175">
                  <c:v>87.5</c:v>
                </c:pt>
                <c:pt idx="176">
                  <c:v>88</c:v>
                </c:pt>
                <c:pt idx="177">
                  <c:v>88.5</c:v>
                </c:pt>
                <c:pt idx="178">
                  <c:v>89</c:v>
                </c:pt>
                <c:pt idx="179">
                  <c:v>89.5</c:v>
                </c:pt>
                <c:pt idx="180">
                  <c:v>90</c:v>
                </c:pt>
                <c:pt idx="181">
                  <c:v>90.5</c:v>
                </c:pt>
                <c:pt idx="182">
                  <c:v>91</c:v>
                </c:pt>
                <c:pt idx="183">
                  <c:v>91.5</c:v>
                </c:pt>
                <c:pt idx="184">
                  <c:v>92</c:v>
                </c:pt>
                <c:pt idx="185">
                  <c:v>92.5</c:v>
                </c:pt>
                <c:pt idx="186">
                  <c:v>93</c:v>
                </c:pt>
                <c:pt idx="187">
                  <c:v>93.5</c:v>
                </c:pt>
                <c:pt idx="188">
                  <c:v>94</c:v>
                </c:pt>
                <c:pt idx="189">
                  <c:v>94.5</c:v>
                </c:pt>
                <c:pt idx="190">
                  <c:v>95</c:v>
                </c:pt>
                <c:pt idx="191">
                  <c:v>95.5</c:v>
                </c:pt>
                <c:pt idx="192">
                  <c:v>96</c:v>
                </c:pt>
                <c:pt idx="193">
                  <c:v>96.5</c:v>
                </c:pt>
                <c:pt idx="194">
                  <c:v>97</c:v>
                </c:pt>
                <c:pt idx="195">
                  <c:v>97.5</c:v>
                </c:pt>
                <c:pt idx="196">
                  <c:v>98</c:v>
                </c:pt>
                <c:pt idx="197">
                  <c:v>98.5</c:v>
                </c:pt>
                <c:pt idx="198">
                  <c:v>99</c:v>
                </c:pt>
                <c:pt idx="199">
                  <c:v>99.5</c:v>
                </c:pt>
                <c:pt idx="200">
                  <c:v>100</c:v>
                </c:pt>
                <c:pt idx="201">
                  <c:v>100.5</c:v>
                </c:pt>
                <c:pt idx="202">
                  <c:v>101</c:v>
                </c:pt>
                <c:pt idx="203">
                  <c:v>101.5</c:v>
                </c:pt>
                <c:pt idx="204">
                  <c:v>102</c:v>
                </c:pt>
                <c:pt idx="205">
                  <c:v>102.5</c:v>
                </c:pt>
                <c:pt idx="206">
                  <c:v>103</c:v>
                </c:pt>
                <c:pt idx="207">
                  <c:v>103.5</c:v>
                </c:pt>
                <c:pt idx="208">
                  <c:v>104</c:v>
                </c:pt>
                <c:pt idx="209">
                  <c:v>104.5</c:v>
                </c:pt>
                <c:pt idx="210">
                  <c:v>105</c:v>
                </c:pt>
                <c:pt idx="211">
                  <c:v>105.5</c:v>
                </c:pt>
                <c:pt idx="212">
                  <c:v>106</c:v>
                </c:pt>
                <c:pt idx="213">
                  <c:v>106.5</c:v>
                </c:pt>
                <c:pt idx="214">
                  <c:v>107</c:v>
                </c:pt>
                <c:pt idx="215">
                  <c:v>107.5</c:v>
                </c:pt>
                <c:pt idx="216">
                  <c:v>108</c:v>
                </c:pt>
                <c:pt idx="217">
                  <c:v>108.5</c:v>
                </c:pt>
                <c:pt idx="218">
                  <c:v>109</c:v>
                </c:pt>
                <c:pt idx="219">
                  <c:v>109.5</c:v>
                </c:pt>
                <c:pt idx="220">
                  <c:v>110</c:v>
                </c:pt>
                <c:pt idx="221">
                  <c:v>110.5</c:v>
                </c:pt>
                <c:pt idx="222">
                  <c:v>111</c:v>
                </c:pt>
                <c:pt idx="223">
                  <c:v>111.5</c:v>
                </c:pt>
                <c:pt idx="224">
                  <c:v>112</c:v>
                </c:pt>
                <c:pt idx="225">
                  <c:v>112.5</c:v>
                </c:pt>
                <c:pt idx="226">
                  <c:v>113</c:v>
                </c:pt>
                <c:pt idx="227">
                  <c:v>113.5</c:v>
                </c:pt>
                <c:pt idx="228">
                  <c:v>114</c:v>
                </c:pt>
                <c:pt idx="229">
                  <c:v>114.5</c:v>
                </c:pt>
                <c:pt idx="230">
                  <c:v>115</c:v>
                </c:pt>
                <c:pt idx="231">
                  <c:v>115.5</c:v>
                </c:pt>
                <c:pt idx="232">
                  <c:v>116</c:v>
                </c:pt>
                <c:pt idx="233">
                  <c:v>116.5</c:v>
                </c:pt>
                <c:pt idx="234">
                  <c:v>117</c:v>
                </c:pt>
                <c:pt idx="235">
                  <c:v>117.5</c:v>
                </c:pt>
                <c:pt idx="236">
                  <c:v>118</c:v>
                </c:pt>
                <c:pt idx="237">
                  <c:v>118.5</c:v>
                </c:pt>
                <c:pt idx="238">
                  <c:v>119</c:v>
                </c:pt>
                <c:pt idx="239">
                  <c:v>119.5</c:v>
                </c:pt>
                <c:pt idx="240">
                  <c:v>120</c:v>
                </c:pt>
              </c:numCache>
            </c:numRef>
          </c:xVal>
          <c:yVal>
            <c:numRef>
              <c:f>'P6'!$I$2:$I$242</c:f>
              <c:numCache>
                <c:formatCode>General</c:formatCode>
                <c:ptCount val="241"/>
                <c:pt idx="0">
                  <c:v>0</c:v>
                </c:pt>
                <c:pt idx="1">
                  <c:v>-0.77069997787475586</c:v>
                </c:pt>
                <c:pt idx="2">
                  <c:v>-0.79140996932983398</c:v>
                </c:pt>
                <c:pt idx="3">
                  <c:v>-0.81219005584716797</c:v>
                </c:pt>
                <c:pt idx="4">
                  <c:v>-0.83285999298095703</c:v>
                </c:pt>
                <c:pt idx="5">
                  <c:v>-0.84356999397277832</c:v>
                </c:pt>
                <c:pt idx="6">
                  <c:v>-0.8635399341583252</c:v>
                </c:pt>
                <c:pt idx="7">
                  <c:v>-0.87331008911132813</c:v>
                </c:pt>
                <c:pt idx="8">
                  <c:v>-0.86298990249633789</c:v>
                </c:pt>
                <c:pt idx="9">
                  <c:v>-0.89252996444702148</c:v>
                </c:pt>
                <c:pt idx="10">
                  <c:v>-0.92200994491577148</c:v>
                </c:pt>
                <c:pt idx="11">
                  <c:v>-0.90143013000488281</c:v>
                </c:pt>
                <c:pt idx="12">
                  <c:v>-0.93093991279602051</c:v>
                </c:pt>
                <c:pt idx="13">
                  <c:v>-0.93037009239196777</c:v>
                </c:pt>
                <c:pt idx="14">
                  <c:v>-0.91973996162414551</c:v>
                </c:pt>
                <c:pt idx="15">
                  <c:v>-0.94917011260986328</c:v>
                </c:pt>
                <c:pt idx="16">
                  <c:v>-0.97873997688293457</c:v>
                </c:pt>
                <c:pt idx="17">
                  <c:v>-0.96809005737304688</c:v>
                </c:pt>
                <c:pt idx="18">
                  <c:v>-0.9775700569152832</c:v>
                </c:pt>
                <c:pt idx="19">
                  <c:v>-0.9869999885559082</c:v>
                </c:pt>
                <c:pt idx="20">
                  <c:v>-1.0265200138092041</c:v>
                </c:pt>
                <c:pt idx="21">
                  <c:v>-1.0260300636291504</c:v>
                </c:pt>
                <c:pt idx="22">
                  <c:v>-1.0253701210021973</c:v>
                </c:pt>
                <c:pt idx="23">
                  <c:v>-1.0348601341247559</c:v>
                </c:pt>
                <c:pt idx="24">
                  <c:v>-2.0442600250244141</c:v>
                </c:pt>
                <c:pt idx="25">
                  <c:v>-2.0537099838256836</c:v>
                </c:pt>
                <c:pt idx="26">
                  <c:v>-2.093209981918335</c:v>
                </c:pt>
                <c:pt idx="27">
                  <c:v>-2.0726099014282227</c:v>
                </c:pt>
                <c:pt idx="28">
                  <c:v>-2.09197998046875</c:v>
                </c:pt>
                <c:pt idx="29">
                  <c:v>-2.121380090713501</c:v>
                </c:pt>
                <c:pt idx="30">
                  <c:v>-2.1007900238037109</c:v>
                </c:pt>
                <c:pt idx="31">
                  <c:v>-2.150130033493042</c:v>
                </c:pt>
                <c:pt idx="32">
                  <c:v>-2.1295700073242188</c:v>
                </c:pt>
                <c:pt idx="33">
                  <c:v>-2.1288700103759766</c:v>
                </c:pt>
                <c:pt idx="34">
                  <c:v>-2.158250093460083</c:v>
                </c:pt>
                <c:pt idx="35">
                  <c:v>-2.1679699420928955</c:v>
                </c:pt>
                <c:pt idx="36">
                  <c:v>-2.2284801006317139</c:v>
                </c:pt>
                <c:pt idx="37">
                  <c:v>-2.1891000270843506</c:v>
                </c:pt>
                <c:pt idx="38">
                  <c:v>-2.2396600246429443</c:v>
                </c:pt>
                <c:pt idx="39">
                  <c:v>-2.2399499416351318</c:v>
                </c:pt>
                <c:pt idx="40">
                  <c:v>-2.2609601020812988</c:v>
                </c:pt>
                <c:pt idx="41">
                  <c:v>-2.2895801067352295</c:v>
                </c:pt>
                <c:pt idx="42">
                  <c:v>-2.2594699859619141</c:v>
                </c:pt>
                <c:pt idx="43">
                  <c:v>-2.2994101047515869</c:v>
                </c:pt>
                <c:pt idx="44">
                  <c:v>-2.27947998046875</c:v>
                </c:pt>
                <c:pt idx="45">
                  <c:v>-2.3087899684906006</c:v>
                </c:pt>
                <c:pt idx="46">
                  <c:v>-2.3088200092315674</c:v>
                </c:pt>
                <c:pt idx="47">
                  <c:v>-2.3084099292755127</c:v>
                </c:pt>
                <c:pt idx="48">
                  <c:v>-2.3382000923156738</c:v>
                </c:pt>
                <c:pt idx="49">
                  <c:v>-2.357490062713623</c:v>
                </c:pt>
                <c:pt idx="50">
                  <c:v>-3.3670599460601807</c:v>
                </c:pt>
                <c:pt idx="51">
                  <c:v>-3.3664999008178711</c:v>
                </c:pt>
                <c:pt idx="52">
                  <c:v>-3.3860800266265869</c:v>
                </c:pt>
                <c:pt idx="53">
                  <c:v>-3.4058599472045898</c:v>
                </c:pt>
                <c:pt idx="54">
                  <c:v>-3.7351300716400146</c:v>
                </c:pt>
                <c:pt idx="55">
                  <c:v>-3.5400199890136719</c:v>
                </c:pt>
                <c:pt idx="56">
                  <c:v>-3.8449099063873291</c:v>
                </c:pt>
                <c:pt idx="57">
                  <c:v>-3.8414299488067627</c:v>
                </c:pt>
                <c:pt idx="58">
                  <c:v>-4.1406700611114502</c:v>
                </c:pt>
                <c:pt idx="59">
                  <c:v>-4.3355300426483154</c:v>
                </c:pt>
                <c:pt idx="60">
                  <c:v>-3.5351200103759766</c:v>
                </c:pt>
                <c:pt idx="61">
                  <c:v>-3.534480094909668</c:v>
                </c:pt>
                <c:pt idx="62">
                  <c:v>-3.5237801074981689</c:v>
                </c:pt>
                <c:pt idx="63">
                  <c:v>-3.5430200099945068</c:v>
                </c:pt>
                <c:pt idx="64">
                  <c:v>-3.5724799633026123</c:v>
                </c:pt>
                <c:pt idx="65">
                  <c:v>-3.5616500377655029</c:v>
                </c:pt>
                <c:pt idx="66">
                  <c:v>-3.5509300231933594</c:v>
                </c:pt>
                <c:pt idx="67">
                  <c:v>-3.5903201103210449</c:v>
                </c:pt>
                <c:pt idx="68">
                  <c:v>-3.6096200942993164</c:v>
                </c:pt>
                <c:pt idx="69">
                  <c:v>-3.6391301155090332</c:v>
                </c:pt>
                <c:pt idx="70">
                  <c:v>-3.6587600708007813</c:v>
                </c:pt>
                <c:pt idx="71">
                  <c:v>-3.6583900451660156</c:v>
                </c:pt>
                <c:pt idx="72">
                  <c:v>-3.6678500175476074</c:v>
                </c:pt>
                <c:pt idx="73">
                  <c:v>-3.6673600673675537</c:v>
                </c:pt>
                <c:pt idx="74">
                  <c:v>-3.6969699859619141</c:v>
                </c:pt>
                <c:pt idx="75">
                  <c:v>-3.7165501117706299</c:v>
                </c:pt>
                <c:pt idx="76">
                  <c:v>-3.7162001132965088</c:v>
                </c:pt>
                <c:pt idx="77">
                  <c:v>-4.7457499504089355</c:v>
                </c:pt>
                <c:pt idx="78">
                  <c:v>-4.7653601169586182</c:v>
                </c:pt>
                <c:pt idx="79">
                  <c:v>-4.7650599479675293</c:v>
                </c:pt>
                <c:pt idx="80">
                  <c:v>-4.7544999122619629</c:v>
                </c:pt>
                <c:pt idx="81">
                  <c:v>-4.7741401195526123</c:v>
                </c:pt>
                <c:pt idx="82">
                  <c:v>-4.8337500095367432</c:v>
                </c:pt>
                <c:pt idx="83">
                  <c:v>-4.8036699295043945</c:v>
                </c:pt>
                <c:pt idx="84">
                  <c:v>-4.7839500904083252</c:v>
                </c:pt>
                <c:pt idx="85">
                  <c:v>-4.7942299842834473</c:v>
                </c:pt>
                <c:pt idx="86">
                  <c:v>-4.8348901271820068</c:v>
                </c:pt>
                <c:pt idx="87">
                  <c:v>-4.8150200843811035</c:v>
                </c:pt>
                <c:pt idx="88">
                  <c:v>-4.8255801200866699</c:v>
                </c:pt>
                <c:pt idx="89">
                  <c:v>-4.8462200164794922</c:v>
                </c:pt>
                <c:pt idx="90">
                  <c:v>-4.8668699264526367</c:v>
                </c:pt>
                <c:pt idx="91">
                  <c:v>-4.8773500919342041</c:v>
                </c:pt>
                <c:pt idx="92">
                  <c:v>-4.9076299667358398</c:v>
                </c:pt>
                <c:pt idx="93">
                  <c:v>-4.898090124130249</c:v>
                </c:pt>
                <c:pt idx="94">
                  <c:v>-4.9086899757385254</c:v>
                </c:pt>
                <c:pt idx="95">
                  <c:v>-4.94923996925354</c:v>
                </c:pt>
                <c:pt idx="96">
                  <c:v>-4.9695699214935303</c:v>
                </c:pt>
                <c:pt idx="97">
                  <c:v>-4.9697599411010742</c:v>
                </c:pt>
                <c:pt idx="98">
                  <c:v>-4.9704399108886719</c:v>
                </c:pt>
                <c:pt idx="99">
                  <c:v>-5.0109400749206543</c:v>
                </c:pt>
                <c:pt idx="100">
                  <c:v>-5.0016300678253174</c:v>
                </c:pt>
                <c:pt idx="101">
                  <c:v>-5.042140007019043</c:v>
                </c:pt>
                <c:pt idx="102">
                  <c:v>-5.0426299571990967</c:v>
                </c:pt>
                <c:pt idx="103">
                  <c:v>-5.0529999732971191</c:v>
                </c:pt>
                <c:pt idx="104">
                  <c:v>-5.0636899471282959</c:v>
                </c:pt>
                <c:pt idx="105">
                  <c:v>-6.0541601181030273</c:v>
                </c:pt>
                <c:pt idx="106">
                  <c:v>-6.1347401142120361</c:v>
                </c:pt>
                <c:pt idx="107">
                  <c:v>-6.1354899406433105</c:v>
                </c:pt>
                <c:pt idx="108">
                  <c:v>-6.1660099029541016</c:v>
                </c:pt>
                <c:pt idx="109">
                  <c:v>-6.1966300010681152</c:v>
                </c:pt>
                <c:pt idx="110">
                  <c:v>-6.2070600986480713</c:v>
                </c:pt>
                <c:pt idx="111">
                  <c:v>-6.2671599388122559</c:v>
                </c:pt>
                <c:pt idx="112">
                  <c:v>-6.2270500659942627</c:v>
                </c:pt>
                <c:pt idx="113">
                  <c:v>-6.2572300434112549</c:v>
                </c:pt>
                <c:pt idx="114">
                  <c:v>-6.2469000816345215</c:v>
                </c:pt>
                <c:pt idx="115">
                  <c:v>-6.2867100238800049</c:v>
                </c:pt>
                <c:pt idx="116">
                  <c:v>-6.2966001033782959</c:v>
                </c:pt>
                <c:pt idx="117">
                  <c:v>-6.2963099479675293</c:v>
                </c:pt>
                <c:pt idx="118">
                  <c:v>-6.2860701084136963</c:v>
                </c:pt>
                <c:pt idx="119">
                  <c:v>-6.3259100914001465</c:v>
                </c:pt>
                <c:pt idx="120">
                  <c:v>-6.335129976272583</c:v>
                </c:pt>
                <c:pt idx="121">
                  <c:v>-6.385200023651123</c:v>
                </c:pt>
                <c:pt idx="122">
                  <c:v>-6.3972699642181396</c:v>
                </c:pt>
                <c:pt idx="123">
                  <c:v>-6.3648800849914551</c:v>
                </c:pt>
                <c:pt idx="124">
                  <c:v>-6.3943901062011719</c:v>
                </c:pt>
                <c:pt idx="125">
                  <c:v>-6.4040799140930176</c:v>
                </c:pt>
                <c:pt idx="126">
                  <c:v>-7.1171200275421143</c:v>
                </c:pt>
                <c:pt idx="127">
                  <c:v>-6.7141900062561035</c:v>
                </c:pt>
                <c:pt idx="128">
                  <c:v>-7.3572499752044678</c:v>
                </c:pt>
                <c:pt idx="129">
                  <c:v>-6.9077699184417725</c:v>
                </c:pt>
                <c:pt idx="130">
                  <c:v>-6.9037799835205078</c:v>
                </c:pt>
                <c:pt idx="131">
                  <c:v>-7.1002199649810791</c:v>
                </c:pt>
                <c:pt idx="132">
                  <c:v>-8.0980501174926758</c:v>
                </c:pt>
                <c:pt idx="133">
                  <c:v>-8.1939599514007568</c:v>
                </c:pt>
                <c:pt idx="134">
                  <c:v>-8.2910001277923584</c:v>
                </c:pt>
                <c:pt idx="135">
                  <c:v>-7.5210700035095215</c:v>
                </c:pt>
                <c:pt idx="136">
                  <c:v>-7.5305800437927246</c:v>
                </c:pt>
                <c:pt idx="137">
                  <c:v>-7.5402600765228271</c:v>
                </c:pt>
                <c:pt idx="138">
                  <c:v>-7.5701699256896973</c:v>
                </c:pt>
                <c:pt idx="139">
                  <c:v>-7.5399501323699951</c:v>
                </c:pt>
                <c:pt idx="140">
                  <c:v>-7.550029993057251</c:v>
                </c:pt>
                <c:pt idx="141">
                  <c:v>-7.5697700977325439</c:v>
                </c:pt>
                <c:pt idx="142">
                  <c:v>-7.6193199157714844</c:v>
                </c:pt>
                <c:pt idx="143">
                  <c:v>-7.639240026473999</c:v>
                </c:pt>
                <c:pt idx="144">
                  <c:v>-7.6089200973510742</c:v>
                </c:pt>
                <c:pt idx="145">
                  <c:v>-7.6787199974060059</c:v>
                </c:pt>
                <c:pt idx="146">
                  <c:v>-7.6485700607299805</c:v>
                </c:pt>
                <c:pt idx="147">
                  <c:v>-7.6683800220489502</c:v>
                </c:pt>
                <c:pt idx="148">
                  <c:v>-7.6982500553131104</c:v>
                </c:pt>
                <c:pt idx="149">
                  <c:v>-7.6881799697875977</c:v>
                </c:pt>
                <c:pt idx="150">
                  <c:v>-7.707819938659668</c:v>
                </c:pt>
                <c:pt idx="151">
                  <c:v>-7.737800121307373</c:v>
                </c:pt>
                <c:pt idx="152">
                  <c:v>-7.7773699760437012</c:v>
                </c:pt>
                <c:pt idx="153">
                  <c:v>-7.7471799850463867</c:v>
                </c:pt>
                <c:pt idx="154">
                  <c:v>-7.7869300842285156</c:v>
                </c:pt>
                <c:pt idx="155">
                  <c:v>-7.7865400314331055</c:v>
                </c:pt>
                <c:pt idx="156">
                  <c:v>-7.7562799453735352</c:v>
                </c:pt>
                <c:pt idx="157">
                  <c:v>-7.7959699630737305</c:v>
                </c:pt>
                <c:pt idx="158">
                  <c:v>-7.8155701160430908</c:v>
                </c:pt>
                <c:pt idx="159">
                  <c:v>-8.8154900074005127</c:v>
                </c:pt>
                <c:pt idx="160">
                  <c:v>-8.8550100326538086</c:v>
                </c:pt>
                <c:pt idx="161">
                  <c:v>-8.8646600246429443</c:v>
                </c:pt>
                <c:pt idx="162">
                  <c:v>-8.8543400764465332</c:v>
                </c:pt>
                <c:pt idx="163">
                  <c:v>-8.8741099834442139</c:v>
                </c:pt>
                <c:pt idx="164">
                  <c:v>-8.8736801147460938</c:v>
                </c:pt>
                <c:pt idx="165">
                  <c:v>-8.9235000610351563</c:v>
                </c:pt>
                <c:pt idx="166">
                  <c:v>-8.9032900333404541</c:v>
                </c:pt>
                <c:pt idx="167">
                  <c:v>-8.9027900695800781</c:v>
                </c:pt>
                <c:pt idx="168">
                  <c:v>-8.9323999881744385</c:v>
                </c:pt>
                <c:pt idx="169">
                  <c:v>-8.9320099353790283</c:v>
                </c:pt>
                <c:pt idx="170">
                  <c:v>-8.95169997215271</c:v>
                </c:pt>
                <c:pt idx="171">
                  <c:v>-8.9813499450683594</c:v>
                </c:pt>
                <c:pt idx="172">
                  <c:v>-8.990880012512207</c:v>
                </c:pt>
                <c:pt idx="173">
                  <c:v>-9.0105500221252441</c:v>
                </c:pt>
                <c:pt idx="174">
                  <c:v>-8.9302299022674561</c:v>
                </c:pt>
                <c:pt idx="175">
                  <c:v>-9.0198600292205811</c:v>
                </c:pt>
                <c:pt idx="176">
                  <c:v>-9.0195400714874268</c:v>
                </c:pt>
                <c:pt idx="177">
                  <c:v>-9.0690999031066895</c:v>
                </c:pt>
                <c:pt idx="178">
                  <c:v>-9.058690071105957</c:v>
                </c:pt>
                <c:pt idx="179">
                  <c:v>-9.0683600902557373</c:v>
                </c:pt>
                <c:pt idx="180">
                  <c:v>-9.0878100395202637</c:v>
                </c:pt>
                <c:pt idx="181">
                  <c:v>-9.087709903717041</c:v>
                </c:pt>
                <c:pt idx="182">
                  <c:v>-9.1771600246429443</c:v>
                </c:pt>
                <c:pt idx="183">
                  <c:v>-9.1068699359893799</c:v>
                </c:pt>
                <c:pt idx="184">
                  <c:v>-9.1265900135040283</c:v>
                </c:pt>
                <c:pt idx="185">
                  <c:v>-9.146169900894165</c:v>
                </c:pt>
                <c:pt idx="186">
                  <c:v>-10.156080007553101</c:v>
                </c:pt>
                <c:pt idx="187">
                  <c:v>-10.195719957351685</c:v>
                </c:pt>
                <c:pt idx="188">
                  <c:v>-10.185250043869019</c:v>
                </c:pt>
                <c:pt idx="189">
                  <c:v>-10.215100049972534</c:v>
                </c:pt>
                <c:pt idx="190">
                  <c:v>-10.19488000869751</c:v>
                </c:pt>
                <c:pt idx="191">
                  <c:v>-10.234470129013062</c:v>
                </c:pt>
                <c:pt idx="192">
                  <c:v>-10.274150133132935</c:v>
                </c:pt>
                <c:pt idx="193">
                  <c:v>-10.243890047073364</c:v>
                </c:pt>
                <c:pt idx="194">
                  <c:v>-10.243720054626465</c:v>
                </c:pt>
                <c:pt idx="195">
                  <c:v>-10.283459901809692</c:v>
                </c:pt>
                <c:pt idx="196">
                  <c:v>-10.283100128173828</c:v>
                </c:pt>
                <c:pt idx="197">
                  <c:v>-10.302799940109253</c:v>
                </c:pt>
                <c:pt idx="198">
                  <c:v>-10.332730054855347</c:v>
                </c:pt>
                <c:pt idx="199">
                  <c:v>-10.352240085601807</c:v>
                </c:pt>
                <c:pt idx="200">
                  <c:v>-10.322010040283203</c:v>
                </c:pt>
                <c:pt idx="201">
                  <c:v>-10.381710052490234</c:v>
                </c:pt>
                <c:pt idx="202">
                  <c:v>-10.361330032348633</c:v>
                </c:pt>
                <c:pt idx="203">
                  <c:v>-10.371099948883057</c:v>
                </c:pt>
                <c:pt idx="204">
                  <c:v>-10.390789985656738</c:v>
                </c:pt>
                <c:pt idx="205">
                  <c:v>-10.410490036010742</c:v>
                </c:pt>
                <c:pt idx="206">
                  <c:v>-10.400209903717041</c:v>
                </c:pt>
                <c:pt idx="207">
                  <c:v>-10.579469919204712</c:v>
                </c:pt>
                <c:pt idx="208">
                  <c:v>-10.777390003204346</c:v>
                </c:pt>
                <c:pt idx="209">
                  <c:v>-10.873670101165771</c:v>
                </c:pt>
                <c:pt idx="210">
                  <c:v>-10.870739936828613</c:v>
                </c:pt>
                <c:pt idx="211">
                  <c:v>-10.964550018310547</c:v>
                </c:pt>
                <c:pt idx="212">
                  <c:v>-12.164220094680786</c:v>
                </c:pt>
                <c:pt idx="213">
                  <c:v>-12.362469911575317</c:v>
                </c:pt>
                <c:pt idx="214">
                  <c:v>-12.05883002281189</c:v>
                </c:pt>
                <c:pt idx="215">
                  <c:v>-11.527729988098145</c:v>
                </c:pt>
                <c:pt idx="216">
                  <c:v>-11.567320108413696</c:v>
                </c:pt>
                <c:pt idx="217">
                  <c:v>-11.567049980163574</c:v>
                </c:pt>
                <c:pt idx="218">
                  <c:v>-11.566669940948486</c:v>
                </c:pt>
                <c:pt idx="219">
                  <c:v>-11.606379985809326</c:v>
                </c:pt>
                <c:pt idx="220">
                  <c:v>-11.5761399269104</c:v>
                </c:pt>
                <c:pt idx="221">
                  <c:v>-11.605679988861084</c:v>
                </c:pt>
                <c:pt idx="222">
                  <c:v>-12.005409955978394</c:v>
                </c:pt>
                <c:pt idx="223">
                  <c:v>-11.645090103149414</c:v>
                </c:pt>
                <c:pt idx="224">
                  <c:v>-11.654839992523193</c:v>
                </c:pt>
                <c:pt idx="225">
                  <c:v>-11.684570074081421</c:v>
                </c:pt>
                <c:pt idx="226">
                  <c:v>-11.703750133514404</c:v>
                </c:pt>
                <c:pt idx="227">
                  <c:v>-11.69419002532959</c:v>
                </c:pt>
                <c:pt idx="228">
                  <c:v>-11.724370002746582</c:v>
                </c:pt>
                <c:pt idx="229">
                  <c:v>-11.734930038452148</c:v>
                </c:pt>
                <c:pt idx="230">
                  <c:v>-11.725470066070557</c:v>
                </c:pt>
                <c:pt idx="231">
                  <c:v>-11.756249904632568</c:v>
                </c:pt>
                <c:pt idx="232">
                  <c:v>-11.756969928741455</c:v>
                </c:pt>
                <c:pt idx="233">
                  <c:v>-11.787800073623657</c:v>
                </c:pt>
                <c:pt idx="234">
                  <c:v>-11.838360071182251</c:v>
                </c:pt>
                <c:pt idx="235">
                  <c:v>-11.798840045928955</c:v>
                </c:pt>
                <c:pt idx="236">
                  <c:v>-11.819279909133911</c:v>
                </c:pt>
                <c:pt idx="237">
                  <c:v>-11.829790115356445</c:v>
                </c:pt>
                <c:pt idx="238">
                  <c:v>-11.85027003288269</c:v>
                </c:pt>
                <c:pt idx="239">
                  <c:v>-11.920769929885864</c:v>
                </c:pt>
                <c:pt idx="240">
                  <c:v>-12.921420097351074</c:v>
                </c:pt>
              </c:numCache>
            </c:numRef>
          </c:yVal>
          <c:smooth val="0"/>
          <c:extLst>
            <c:ext xmlns:c16="http://schemas.microsoft.com/office/drawing/2014/chart" uri="{C3380CC4-5D6E-409C-BE32-E72D297353CC}">
              <c16:uniqueId val="{00000000-864C-4A78-BD7E-21165628274E}"/>
            </c:ext>
          </c:extLst>
        </c:ser>
        <c:ser>
          <c:idx val="1"/>
          <c:order val="1"/>
          <c:tx>
            <c:strRef>
              <c:f>'P6'!$J$1</c:f>
              <c:strCache>
                <c:ptCount val="1"/>
                <c:pt idx="0">
                  <c:v>ハードウェア時刻</c:v>
                </c:pt>
              </c:strCache>
            </c:strRef>
          </c:tx>
          <c:spPr>
            <a:ln w="19050" cap="rnd">
              <a:noFill/>
              <a:round/>
            </a:ln>
            <a:effectLst/>
          </c:spPr>
          <c:marker>
            <c:symbol val="square"/>
            <c:size val="5"/>
            <c:spPr>
              <a:solidFill>
                <a:schemeClr val="accent2"/>
              </a:solidFill>
              <a:ln w="9525">
                <a:solidFill>
                  <a:schemeClr val="tx1"/>
                </a:solidFill>
              </a:ln>
              <a:effectLst/>
            </c:spPr>
          </c:marker>
          <c:xVal>
            <c:numRef>
              <c:f>'P6'!$H$2:$H$242</c:f>
              <c:numCache>
                <c:formatCode>General</c:formatCode>
                <c:ptCount val="24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40</c:v>
                </c:pt>
                <c:pt idx="81">
                  <c:v>40.5</c:v>
                </c:pt>
                <c:pt idx="82">
                  <c:v>41</c:v>
                </c:pt>
                <c:pt idx="83">
                  <c:v>41.5</c:v>
                </c:pt>
                <c:pt idx="84">
                  <c:v>42</c:v>
                </c:pt>
                <c:pt idx="85">
                  <c:v>42.5</c:v>
                </c:pt>
                <c:pt idx="86">
                  <c:v>43</c:v>
                </c:pt>
                <c:pt idx="87">
                  <c:v>43.5</c:v>
                </c:pt>
                <c:pt idx="88">
                  <c:v>44</c:v>
                </c:pt>
                <c:pt idx="89">
                  <c:v>44.5</c:v>
                </c:pt>
                <c:pt idx="90">
                  <c:v>45</c:v>
                </c:pt>
                <c:pt idx="91">
                  <c:v>45.5</c:v>
                </c:pt>
                <c:pt idx="92">
                  <c:v>46</c:v>
                </c:pt>
                <c:pt idx="93">
                  <c:v>46.5</c:v>
                </c:pt>
                <c:pt idx="94">
                  <c:v>47</c:v>
                </c:pt>
                <c:pt idx="95">
                  <c:v>47.5</c:v>
                </c:pt>
                <c:pt idx="96">
                  <c:v>48</c:v>
                </c:pt>
                <c:pt idx="97">
                  <c:v>48.5</c:v>
                </c:pt>
                <c:pt idx="98">
                  <c:v>49</c:v>
                </c:pt>
                <c:pt idx="99">
                  <c:v>49.5</c:v>
                </c:pt>
                <c:pt idx="100">
                  <c:v>50</c:v>
                </c:pt>
                <c:pt idx="101">
                  <c:v>50.5</c:v>
                </c:pt>
                <c:pt idx="102">
                  <c:v>51</c:v>
                </c:pt>
                <c:pt idx="103">
                  <c:v>51.5</c:v>
                </c:pt>
                <c:pt idx="104">
                  <c:v>52</c:v>
                </c:pt>
                <c:pt idx="105">
                  <c:v>52.5</c:v>
                </c:pt>
                <c:pt idx="106">
                  <c:v>53</c:v>
                </c:pt>
                <c:pt idx="107">
                  <c:v>53.5</c:v>
                </c:pt>
                <c:pt idx="108">
                  <c:v>54</c:v>
                </c:pt>
                <c:pt idx="109">
                  <c:v>54.5</c:v>
                </c:pt>
                <c:pt idx="110">
                  <c:v>55</c:v>
                </c:pt>
                <c:pt idx="111">
                  <c:v>55.5</c:v>
                </c:pt>
                <c:pt idx="112">
                  <c:v>56</c:v>
                </c:pt>
                <c:pt idx="113">
                  <c:v>56.5</c:v>
                </c:pt>
                <c:pt idx="114">
                  <c:v>57</c:v>
                </c:pt>
                <c:pt idx="115">
                  <c:v>57.5</c:v>
                </c:pt>
                <c:pt idx="116">
                  <c:v>58</c:v>
                </c:pt>
                <c:pt idx="117">
                  <c:v>58.5</c:v>
                </c:pt>
                <c:pt idx="118">
                  <c:v>59</c:v>
                </c:pt>
                <c:pt idx="119">
                  <c:v>59.5</c:v>
                </c:pt>
                <c:pt idx="120">
                  <c:v>60</c:v>
                </c:pt>
                <c:pt idx="121">
                  <c:v>60.5</c:v>
                </c:pt>
                <c:pt idx="122">
                  <c:v>61</c:v>
                </c:pt>
                <c:pt idx="123">
                  <c:v>61.5</c:v>
                </c:pt>
                <c:pt idx="124">
                  <c:v>62</c:v>
                </c:pt>
                <c:pt idx="125">
                  <c:v>62.5</c:v>
                </c:pt>
                <c:pt idx="126">
                  <c:v>63</c:v>
                </c:pt>
                <c:pt idx="127">
                  <c:v>63.5</c:v>
                </c:pt>
                <c:pt idx="128">
                  <c:v>64</c:v>
                </c:pt>
                <c:pt idx="129">
                  <c:v>64.5</c:v>
                </c:pt>
                <c:pt idx="130">
                  <c:v>65</c:v>
                </c:pt>
                <c:pt idx="131">
                  <c:v>65.5</c:v>
                </c:pt>
                <c:pt idx="132">
                  <c:v>66</c:v>
                </c:pt>
                <c:pt idx="133">
                  <c:v>66.5</c:v>
                </c:pt>
                <c:pt idx="134">
                  <c:v>67</c:v>
                </c:pt>
                <c:pt idx="135">
                  <c:v>67.5</c:v>
                </c:pt>
                <c:pt idx="136">
                  <c:v>68</c:v>
                </c:pt>
                <c:pt idx="137">
                  <c:v>68.5</c:v>
                </c:pt>
                <c:pt idx="138">
                  <c:v>69</c:v>
                </c:pt>
                <c:pt idx="139">
                  <c:v>69.5</c:v>
                </c:pt>
                <c:pt idx="140">
                  <c:v>70</c:v>
                </c:pt>
                <c:pt idx="141">
                  <c:v>70.5</c:v>
                </c:pt>
                <c:pt idx="142">
                  <c:v>71</c:v>
                </c:pt>
                <c:pt idx="143">
                  <c:v>71.5</c:v>
                </c:pt>
                <c:pt idx="144">
                  <c:v>72</c:v>
                </c:pt>
                <c:pt idx="145">
                  <c:v>72.5</c:v>
                </c:pt>
                <c:pt idx="146">
                  <c:v>73</c:v>
                </c:pt>
                <c:pt idx="147">
                  <c:v>73.5</c:v>
                </c:pt>
                <c:pt idx="148">
                  <c:v>74</c:v>
                </c:pt>
                <c:pt idx="149">
                  <c:v>74.5</c:v>
                </c:pt>
                <c:pt idx="150">
                  <c:v>75</c:v>
                </c:pt>
                <c:pt idx="151">
                  <c:v>75.5</c:v>
                </c:pt>
                <c:pt idx="152">
                  <c:v>76</c:v>
                </c:pt>
                <c:pt idx="153">
                  <c:v>76.5</c:v>
                </c:pt>
                <c:pt idx="154">
                  <c:v>77</c:v>
                </c:pt>
                <c:pt idx="155">
                  <c:v>77.5</c:v>
                </c:pt>
                <c:pt idx="156">
                  <c:v>78</c:v>
                </c:pt>
                <c:pt idx="157">
                  <c:v>78.5</c:v>
                </c:pt>
                <c:pt idx="158">
                  <c:v>79</c:v>
                </c:pt>
                <c:pt idx="159">
                  <c:v>79.5</c:v>
                </c:pt>
                <c:pt idx="160">
                  <c:v>80</c:v>
                </c:pt>
                <c:pt idx="161">
                  <c:v>80.5</c:v>
                </c:pt>
                <c:pt idx="162">
                  <c:v>81</c:v>
                </c:pt>
                <c:pt idx="163">
                  <c:v>81.5</c:v>
                </c:pt>
                <c:pt idx="164">
                  <c:v>82</c:v>
                </c:pt>
                <c:pt idx="165">
                  <c:v>82.5</c:v>
                </c:pt>
                <c:pt idx="166">
                  <c:v>83</c:v>
                </c:pt>
                <c:pt idx="167">
                  <c:v>83.5</c:v>
                </c:pt>
                <c:pt idx="168">
                  <c:v>84</c:v>
                </c:pt>
                <c:pt idx="169">
                  <c:v>84.5</c:v>
                </c:pt>
                <c:pt idx="170">
                  <c:v>85</c:v>
                </c:pt>
                <c:pt idx="171">
                  <c:v>85.5</c:v>
                </c:pt>
                <c:pt idx="172">
                  <c:v>86</c:v>
                </c:pt>
                <c:pt idx="173">
                  <c:v>86.5</c:v>
                </c:pt>
                <c:pt idx="174">
                  <c:v>87</c:v>
                </c:pt>
                <c:pt idx="175">
                  <c:v>87.5</c:v>
                </c:pt>
                <c:pt idx="176">
                  <c:v>88</c:v>
                </c:pt>
                <c:pt idx="177">
                  <c:v>88.5</c:v>
                </c:pt>
                <c:pt idx="178">
                  <c:v>89</c:v>
                </c:pt>
                <c:pt idx="179">
                  <c:v>89.5</c:v>
                </c:pt>
                <c:pt idx="180">
                  <c:v>90</c:v>
                </c:pt>
                <c:pt idx="181">
                  <c:v>90.5</c:v>
                </c:pt>
                <c:pt idx="182">
                  <c:v>91</c:v>
                </c:pt>
                <c:pt idx="183">
                  <c:v>91.5</c:v>
                </c:pt>
                <c:pt idx="184">
                  <c:v>92</c:v>
                </c:pt>
                <c:pt idx="185">
                  <c:v>92.5</c:v>
                </c:pt>
                <c:pt idx="186">
                  <c:v>93</c:v>
                </c:pt>
                <c:pt idx="187">
                  <c:v>93.5</c:v>
                </c:pt>
                <c:pt idx="188">
                  <c:v>94</c:v>
                </c:pt>
                <c:pt idx="189">
                  <c:v>94.5</c:v>
                </c:pt>
                <c:pt idx="190">
                  <c:v>95</c:v>
                </c:pt>
                <c:pt idx="191">
                  <c:v>95.5</c:v>
                </c:pt>
                <c:pt idx="192">
                  <c:v>96</c:v>
                </c:pt>
                <c:pt idx="193">
                  <c:v>96.5</c:v>
                </c:pt>
                <c:pt idx="194">
                  <c:v>97</c:v>
                </c:pt>
                <c:pt idx="195">
                  <c:v>97.5</c:v>
                </c:pt>
                <c:pt idx="196">
                  <c:v>98</c:v>
                </c:pt>
                <c:pt idx="197">
                  <c:v>98.5</c:v>
                </c:pt>
                <c:pt idx="198">
                  <c:v>99</c:v>
                </c:pt>
                <c:pt idx="199">
                  <c:v>99.5</c:v>
                </c:pt>
                <c:pt idx="200">
                  <c:v>100</c:v>
                </c:pt>
                <c:pt idx="201">
                  <c:v>100.5</c:v>
                </c:pt>
                <c:pt idx="202">
                  <c:v>101</c:v>
                </c:pt>
                <c:pt idx="203">
                  <c:v>101.5</c:v>
                </c:pt>
                <c:pt idx="204">
                  <c:v>102</c:v>
                </c:pt>
                <c:pt idx="205">
                  <c:v>102.5</c:v>
                </c:pt>
                <c:pt idx="206">
                  <c:v>103</c:v>
                </c:pt>
                <c:pt idx="207">
                  <c:v>103.5</c:v>
                </c:pt>
                <c:pt idx="208">
                  <c:v>104</c:v>
                </c:pt>
                <c:pt idx="209">
                  <c:v>104.5</c:v>
                </c:pt>
                <c:pt idx="210">
                  <c:v>105</c:v>
                </c:pt>
                <c:pt idx="211">
                  <c:v>105.5</c:v>
                </c:pt>
                <c:pt idx="212">
                  <c:v>106</c:v>
                </c:pt>
                <c:pt idx="213">
                  <c:v>106.5</c:v>
                </c:pt>
                <c:pt idx="214">
                  <c:v>107</c:v>
                </c:pt>
                <c:pt idx="215">
                  <c:v>107.5</c:v>
                </c:pt>
                <c:pt idx="216">
                  <c:v>108</c:v>
                </c:pt>
                <c:pt idx="217">
                  <c:v>108.5</c:v>
                </c:pt>
                <c:pt idx="218">
                  <c:v>109</c:v>
                </c:pt>
                <c:pt idx="219">
                  <c:v>109.5</c:v>
                </c:pt>
                <c:pt idx="220">
                  <c:v>110</c:v>
                </c:pt>
                <c:pt idx="221">
                  <c:v>110.5</c:v>
                </c:pt>
                <c:pt idx="222">
                  <c:v>111</c:v>
                </c:pt>
                <c:pt idx="223">
                  <c:v>111.5</c:v>
                </c:pt>
                <c:pt idx="224">
                  <c:v>112</c:v>
                </c:pt>
                <c:pt idx="225">
                  <c:v>112.5</c:v>
                </c:pt>
                <c:pt idx="226">
                  <c:v>113</c:v>
                </c:pt>
                <c:pt idx="227">
                  <c:v>113.5</c:v>
                </c:pt>
                <c:pt idx="228">
                  <c:v>114</c:v>
                </c:pt>
                <c:pt idx="229">
                  <c:v>114.5</c:v>
                </c:pt>
                <c:pt idx="230">
                  <c:v>115</c:v>
                </c:pt>
                <c:pt idx="231">
                  <c:v>115.5</c:v>
                </c:pt>
                <c:pt idx="232">
                  <c:v>116</c:v>
                </c:pt>
                <c:pt idx="233">
                  <c:v>116.5</c:v>
                </c:pt>
                <c:pt idx="234">
                  <c:v>117</c:v>
                </c:pt>
                <c:pt idx="235">
                  <c:v>117.5</c:v>
                </c:pt>
                <c:pt idx="236">
                  <c:v>118</c:v>
                </c:pt>
                <c:pt idx="237">
                  <c:v>118.5</c:v>
                </c:pt>
                <c:pt idx="238">
                  <c:v>119</c:v>
                </c:pt>
                <c:pt idx="239">
                  <c:v>119.5</c:v>
                </c:pt>
                <c:pt idx="240">
                  <c:v>120</c:v>
                </c:pt>
              </c:numCache>
            </c:numRef>
          </c:xVal>
          <c:yVal>
            <c:numRef>
              <c:f>'P6'!$J$2:$J$242</c:f>
              <c:numCache>
                <c:formatCode>General</c:formatCode>
                <c:ptCount val="241"/>
                <c:pt idx="0">
                  <c:v>0</c:v>
                </c:pt>
                <c:pt idx="1">
                  <c:v>0.26555085182189941</c:v>
                </c:pt>
                <c:pt idx="2">
                  <c:v>0.2967994213104248</c:v>
                </c:pt>
                <c:pt idx="3">
                  <c:v>0.29684829711914063</c:v>
                </c:pt>
                <c:pt idx="4">
                  <c:v>0.34367704391479492</c:v>
                </c:pt>
                <c:pt idx="5">
                  <c:v>0.37493038177490234</c:v>
                </c:pt>
                <c:pt idx="6">
                  <c:v>0.4260251522064209</c:v>
                </c:pt>
                <c:pt idx="7">
                  <c:v>0.42190790176391602</c:v>
                </c:pt>
                <c:pt idx="8">
                  <c:v>0.50004053115844727</c:v>
                </c:pt>
                <c:pt idx="9">
                  <c:v>0.48435115814208984</c:v>
                </c:pt>
                <c:pt idx="10">
                  <c:v>0.53118300437927246</c:v>
                </c:pt>
                <c:pt idx="11">
                  <c:v>0.53127932548522949</c:v>
                </c:pt>
                <c:pt idx="12">
                  <c:v>0.59377622604370117</c:v>
                </c:pt>
                <c:pt idx="13">
                  <c:v>-0.40627551078796387</c:v>
                </c:pt>
                <c:pt idx="14">
                  <c:v>-0.34370684623718262</c:v>
                </c:pt>
                <c:pt idx="15">
                  <c:v>-0.30830001831054688</c:v>
                </c:pt>
                <c:pt idx="16">
                  <c:v>-0.29694366455078125</c:v>
                </c:pt>
                <c:pt idx="17">
                  <c:v>-0.2656857967376709</c:v>
                </c:pt>
                <c:pt idx="18">
                  <c:v>-0.21880912780761719</c:v>
                </c:pt>
                <c:pt idx="19">
                  <c:v>-0.20307159423828125</c:v>
                </c:pt>
                <c:pt idx="20">
                  <c:v>-0.21871590614318848</c:v>
                </c:pt>
                <c:pt idx="21">
                  <c:v>-0.15621209144592285</c:v>
                </c:pt>
                <c:pt idx="22">
                  <c:v>-9.380650520324707E-2</c:v>
                </c:pt>
                <c:pt idx="23">
                  <c:v>-0.10939192771911621</c:v>
                </c:pt>
                <c:pt idx="24">
                  <c:v>-4.6828031539916992E-2</c:v>
                </c:pt>
                <c:pt idx="25">
                  <c:v>-4.6929597854614258E-2</c:v>
                </c:pt>
                <c:pt idx="26">
                  <c:v>-3.120875358581543E-2</c:v>
                </c:pt>
                <c:pt idx="27">
                  <c:v>1.5701055526733398E-2</c:v>
                </c:pt>
                <c:pt idx="28">
                  <c:v>4.6823501586914063E-2</c:v>
                </c:pt>
                <c:pt idx="29">
                  <c:v>4.6926259994506836E-2</c:v>
                </c:pt>
                <c:pt idx="30">
                  <c:v>0.11357712745666504</c:v>
                </c:pt>
                <c:pt idx="31">
                  <c:v>0.11358785629272461</c:v>
                </c:pt>
                <c:pt idx="32">
                  <c:v>0.1561744213104248</c:v>
                </c:pt>
                <c:pt idx="33">
                  <c:v>0.19164729118347168</c:v>
                </c:pt>
                <c:pt idx="34">
                  <c:v>0.20315194129943848</c:v>
                </c:pt>
                <c:pt idx="35">
                  <c:v>0.23438239097595215</c:v>
                </c:pt>
                <c:pt idx="36">
                  <c:v>0.2187802791595459</c:v>
                </c:pt>
                <c:pt idx="37">
                  <c:v>0.32814884185791016</c:v>
                </c:pt>
                <c:pt idx="38">
                  <c:v>0.29690647125244141</c:v>
                </c:pt>
                <c:pt idx="39">
                  <c:v>-0.67185616493225098</c:v>
                </c:pt>
                <c:pt idx="40">
                  <c:v>-0.64059948921203613</c:v>
                </c:pt>
                <c:pt idx="41">
                  <c:v>-0.62085175514221191</c:v>
                </c:pt>
                <c:pt idx="42">
                  <c:v>-0.56247711181640625</c:v>
                </c:pt>
                <c:pt idx="43">
                  <c:v>-0.57809662818908691</c:v>
                </c:pt>
                <c:pt idx="44">
                  <c:v>-0.50007081031799316</c:v>
                </c:pt>
                <c:pt idx="45">
                  <c:v>-0.480133056640625</c:v>
                </c:pt>
                <c:pt idx="46">
                  <c:v>-0.45308351516723633</c:v>
                </c:pt>
                <c:pt idx="47">
                  <c:v>-0.40614771842956543</c:v>
                </c:pt>
                <c:pt idx="48">
                  <c:v>-0.39067792892456055</c:v>
                </c:pt>
                <c:pt idx="49">
                  <c:v>-0.39058756828308105</c:v>
                </c:pt>
                <c:pt idx="50">
                  <c:v>-0.35934591293334961</c:v>
                </c:pt>
                <c:pt idx="51">
                  <c:v>-0.32814407348632813</c:v>
                </c:pt>
                <c:pt idx="52">
                  <c:v>-0.29689168930053711</c:v>
                </c:pt>
                <c:pt idx="53">
                  <c:v>-0.29688787460327148</c:v>
                </c:pt>
                <c:pt idx="54">
                  <c:v>-0.26568603515625</c:v>
                </c:pt>
                <c:pt idx="55">
                  <c:v>-0.20307564735412598</c:v>
                </c:pt>
                <c:pt idx="56">
                  <c:v>-0.20319390296936035</c:v>
                </c:pt>
                <c:pt idx="57">
                  <c:v>-0.21881198883056641</c:v>
                </c:pt>
                <c:pt idx="58">
                  <c:v>-0.17182564735412598</c:v>
                </c:pt>
                <c:pt idx="59">
                  <c:v>-0.15626382827758789</c:v>
                </c:pt>
                <c:pt idx="60">
                  <c:v>-0.14064216613769531</c:v>
                </c:pt>
                <c:pt idx="61">
                  <c:v>-0.10932159423828125</c:v>
                </c:pt>
                <c:pt idx="62">
                  <c:v>-7.813572883605957E-2</c:v>
                </c:pt>
                <c:pt idx="63">
                  <c:v>-1.5587091445922852E-2</c:v>
                </c:pt>
                <c:pt idx="64">
                  <c:v>-6.0558319091796875E-5</c:v>
                </c:pt>
                <c:pt idx="65">
                  <c:v>-0.96880197525024414</c:v>
                </c:pt>
                <c:pt idx="66">
                  <c:v>-0.89067697525024414</c:v>
                </c:pt>
                <c:pt idx="67">
                  <c:v>-0.9019777774810791</c:v>
                </c:pt>
                <c:pt idx="68">
                  <c:v>-0.85936284065246582</c:v>
                </c:pt>
                <c:pt idx="69">
                  <c:v>-0.88645315170288086</c:v>
                </c:pt>
                <c:pt idx="70">
                  <c:v>-0.84374046325683594</c:v>
                </c:pt>
                <c:pt idx="71">
                  <c:v>-0.82819986343383789</c:v>
                </c:pt>
                <c:pt idx="72">
                  <c:v>-0.76138806343078613</c:v>
                </c:pt>
                <c:pt idx="73">
                  <c:v>-0.734405517578125</c:v>
                </c:pt>
                <c:pt idx="74">
                  <c:v>-0.7344048023223877</c:v>
                </c:pt>
                <c:pt idx="75">
                  <c:v>-0.74997901916503906</c:v>
                </c:pt>
                <c:pt idx="76">
                  <c:v>-0.65622162818908691</c:v>
                </c:pt>
                <c:pt idx="77">
                  <c:v>-0.6563258171081543</c:v>
                </c:pt>
                <c:pt idx="78">
                  <c:v>-0.620758056640625</c:v>
                </c:pt>
                <c:pt idx="79">
                  <c:v>-0.609405517578125</c:v>
                </c:pt>
                <c:pt idx="80">
                  <c:v>-0.5625307559967041</c:v>
                </c:pt>
                <c:pt idx="81">
                  <c:v>-0.54689311981201172</c:v>
                </c:pt>
                <c:pt idx="82">
                  <c:v>-0.54689455032348633</c:v>
                </c:pt>
                <c:pt idx="83">
                  <c:v>-0.49991369247436523</c:v>
                </c:pt>
                <c:pt idx="84">
                  <c:v>-0.39058995246887207</c:v>
                </c:pt>
                <c:pt idx="85">
                  <c:v>-0.35939645767211914</c:v>
                </c:pt>
                <c:pt idx="86">
                  <c:v>-0.34376072883605957</c:v>
                </c:pt>
                <c:pt idx="87">
                  <c:v>-0.29694008827209473</c:v>
                </c:pt>
                <c:pt idx="88">
                  <c:v>-0.23439168930053711</c:v>
                </c:pt>
                <c:pt idx="89">
                  <c:v>-0.2144927978515625</c:v>
                </c:pt>
                <c:pt idx="90">
                  <c:v>-0.1874549388885498</c:v>
                </c:pt>
                <c:pt idx="91">
                  <c:v>-0.17188858985900879</c:v>
                </c:pt>
                <c:pt idx="92">
                  <c:v>-1.1520709991455078</c:v>
                </c:pt>
                <c:pt idx="93">
                  <c:v>-1.0937626361846924</c:v>
                </c:pt>
                <c:pt idx="94">
                  <c:v>-1.0781848430633545</c:v>
                </c:pt>
                <c:pt idx="95">
                  <c:v>-1.0781359672546387</c:v>
                </c:pt>
                <c:pt idx="96">
                  <c:v>-1.0312554836273193</c:v>
                </c:pt>
                <c:pt idx="97">
                  <c:v>-0.98433589935302734</c:v>
                </c:pt>
                <c:pt idx="98">
                  <c:v>-0.95313096046447754</c:v>
                </c:pt>
                <c:pt idx="99">
                  <c:v>-0.95306253433227539</c:v>
                </c:pt>
                <c:pt idx="100">
                  <c:v>-0.90620279312133789</c:v>
                </c:pt>
                <c:pt idx="101">
                  <c:v>-0.89060091972351074</c:v>
                </c:pt>
                <c:pt idx="102">
                  <c:v>-0.82809901237487793</c:v>
                </c:pt>
                <c:pt idx="103">
                  <c:v>-0.81257057189941406</c:v>
                </c:pt>
                <c:pt idx="104">
                  <c:v>-0.7657017707824707</c:v>
                </c:pt>
                <c:pt idx="105">
                  <c:v>-0.70314812660217285</c:v>
                </c:pt>
                <c:pt idx="106">
                  <c:v>-0.71869158744812012</c:v>
                </c:pt>
                <c:pt idx="107">
                  <c:v>-0.70319676399230957</c:v>
                </c:pt>
                <c:pt idx="108">
                  <c:v>-0.67184114456176758</c:v>
                </c:pt>
                <c:pt idx="109">
                  <c:v>-0.70309948921203613</c:v>
                </c:pt>
                <c:pt idx="110">
                  <c:v>-0.65622782707214355</c:v>
                </c:pt>
                <c:pt idx="111">
                  <c:v>-0.70320010185241699</c:v>
                </c:pt>
                <c:pt idx="112">
                  <c:v>-0.57809948921203613</c:v>
                </c:pt>
                <c:pt idx="113">
                  <c:v>-0.59371781349182129</c:v>
                </c:pt>
                <c:pt idx="114">
                  <c:v>-0.53132009506225586</c:v>
                </c:pt>
                <c:pt idx="115">
                  <c:v>-0.53132462501525879</c:v>
                </c:pt>
                <c:pt idx="116">
                  <c:v>-0.50007081031799316</c:v>
                </c:pt>
                <c:pt idx="117">
                  <c:v>-0.46882009506225586</c:v>
                </c:pt>
                <c:pt idx="118">
                  <c:v>-0.40627861022949219</c:v>
                </c:pt>
                <c:pt idx="119">
                  <c:v>-0.40627288818359375</c:v>
                </c:pt>
                <c:pt idx="120">
                  <c:v>-0.39068698883056641</c:v>
                </c:pt>
                <c:pt idx="121">
                  <c:v>-0.37495255470275879</c:v>
                </c:pt>
                <c:pt idx="122">
                  <c:v>-1.375014066696167</c:v>
                </c:pt>
                <c:pt idx="123">
                  <c:v>-1.3124544620513916</c:v>
                </c:pt>
                <c:pt idx="124">
                  <c:v>-1.277045726776123</c:v>
                </c:pt>
                <c:pt idx="125">
                  <c:v>-1.2500550746917725</c:v>
                </c:pt>
                <c:pt idx="126">
                  <c:v>-1.2656936645507813</c:v>
                </c:pt>
                <c:pt idx="127">
                  <c:v>-1.2030768394470215</c:v>
                </c:pt>
                <c:pt idx="128">
                  <c:v>-1.15631103515625</c:v>
                </c:pt>
                <c:pt idx="129">
                  <c:v>-1.1406335830688477</c:v>
                </c:pt>
                <c:pt idx="130">
                  <c:v>-1.0937647819519043</c:v>
                </c:pt>
                <c:pt idx="131">
                  <c:v>-1.089277982711792</c:v>
                </c:pt>
                <c:pt idx="132">
                  <c:v>-1.0469264984130859</c:v>
                </c:pt>
                <c:pt idx="133">
                  <c:v>-1.0155768394470215</c:v>
                </c:pt>
                <c:pt idx="134">
                  <c:v>-0.94895815849304199</c:v>
                </c:pt>
                <c:pt idx="135">
                  <c:v>-0.98438549041748047</c:v>
                </c:pt>
                <c:pt idx="136">
                  <c:v>-0.9375157356262207</c:v>
                </c:pt>
                <c:pt idx="137">
                  <c:v>-0.90616512298583984</c:v>
                </c:pt>
                <c:pt idx="138">
                  <c:v>-0.89062809944152832</c:v>
                </c:pt>
                <c:pt idx="139">
                  <c:v>-0.82810759544372559</c:v>
                </c:pt>
                <c:pt idx="140">
                  <c:v>-0.78122878074645996</c:v>
                </c:pt>
                <c:pt idx="141">
                  <c:v>-0.78132796287536621</c:v>
                </c:pt>
                <c:pt idx="142">
                  <c:v>-0.78128457069396973</c:v>
                </c:pt>
                <c:pt idx="143">
                  <c:v>-0.75007390975952148</c:v>
                </c:pt>
                <c:pt idx="144">
                  <c:v>-0.67194414138793945</c:v>
                </c:pt>
                <c:pt idx="145">
                  <c:v>-0.73022365570068359</c:v>
                </c:pt>
                <c:pt idx="146">
                  <c:v>-0.65617871284484863</c:v>
                </c:pt>
                <c:pt idx="147">
                  <c:v>-1.6406044960021973</c:v>
                </c:pt>
                <c:pt idx="148">
                  <c:v>-1.6406989097595215</c:v>
                </c:pt>
                <c:pt idx="149">
                  <c:v>-1.5781970024108887</c:v>
                </c:pt>
                <c:pt idx="150">
                  <c:v>-1.5781545639038086</c:v>
                </c:pt>
                <c:pt idx="151">
                  <c:v>-1.5468428134918213</c:v>
                </c:pt>
                <c:pt idx="152">
                  <c:v>-1.5313179492950439</c:v>
                </c:pt>
                <c:pt idx="153">
                  <c:v>-1.5000636577606201</c:v>
                </c:pt>
                <c:pt idx="154">
                  <c:v>-1.4843387603759766</c:v>
                </c:pt>
                <c:pt idx="155">
                  <c:v>-1.4374649524688721</c:v>
                </c:pt>
                <c:pt idx="156">
                  <c:v>-1.3594374656677246</c:v>
                </c:pt>
                <c:pt idx="157">
                  <c:v>-1.390643835067749</c:v>
                </c:pt>
                <c:pt idx="158">
                  <c:v>-1.3395919799804688</c:v>
                </c:pt>
                <c:pt idx="159">
                  <c:v>-1.3281886577606201</c:v>
                </c:pt>
                <c:pt idx="160">
                  <c:v>-1.3125216960906982</c:v>
                </c:pt>
                <c:pt idx="161">
                  <c:v>-1.3125</c:v>
                </c:pt>
                <c:pt idx="162">
                  <c:v>-1.265547513961792</c:v>
                </c:pt>
                <c:pt idx="163">
                  <c:v>-1.2188127040863037</c:v>
                </c:pt>
                <c:pt idx="164">
                  <c:v>-1.1874649524688721</c:v>
                </c:pt>
                <c:pt idx="165">
                  <c:v>-1.2031824588775635</c:v>
                </c:pt>
                <c:pt idx="166">
                  <c:v>-1.1406838893890381</c:v>
                </c:pt>
                <c:pt idx="167">
                  <c:v>-1.1405949592590332</c:v>
                </c:pt>
                <c:pt idx="168">
                  <c:v>-1.0625195503234863</c:v>
                </c:pt>
                <c:pt idx="169">
                  <c:v>-1.0468318462371826</c:v>
                </c:pt>
                <c:pt idx="170">
                  <c:v>-1.0155799388885498</c:v>
                </c:pt>
                <c:pt idx="171">
                  <c:v>-1.0625605583190918</c:v>
                </c:pt>
                <c:pt idx="172">
                  <c:v>-0.9999537467956543</c:v>
                </c:pt>
                <c:pt idx="173">
                  <c:v>-1.0155899524688721</c:v>
                </c:pt>
                <c:pt idx="174">
                  <c:v>-1.8593506813049316</c:v>
                </c:pt>
                <c:pt idx="175">
                  <c:v>-1.9219300746917725</c:v>
                </c:pt>
                <c:pt idx="176">
                  <c:v>-1.8594069480895996</c:v>
                </c:pt>
                <c:pt idx="177">
                  <c:v>-1.8906276226043701</c:v>
                </c:pt>
                <c:pt idx="178">
                  <c:v>-1.8280537128448486</c:v>
                </c:pt>
                <c:pt idx="179">
                  <c:v>-1.8437900543212891</c:v>
                </c:pt>
                <c:pt idx="180">
                  <c:v>-1.8124716281890869</c:v>
                </c:pt>
                <c:pt idx="181">
                  <c:v>-1.7656967639923096</c:v>
                </c:pt>
                <c:pt idx="182">
                  <c:v>-1.7968440055847168</c:v>
                </c:pt>
                <c:pt idx="183">
                  <c:v>-1.6875226497650146</c:v>
                </c:pt>
                <c:pt idx="184">
                  <c:v>-1.7031617164611816</c:v>
                </c:pt>
                <c:pt idx="185">
                  <c:v>-1.6718461513519287</c:v>
                </c:pt>
                <c:pt idx="186">
                  <c:v>-1.6249675750732422</c:v>
                </c:pt>
                <c:pt idx="187">
                  <c:v>-1.6718997955322266</c:v>
                </c:pt>
                <c:pt idx="188">
                  <c:v>-1.5781550407409668</c:v>
                </c:pt>
                <c:pt idx="189">
                  <c:v>-1.5937705039978027</c:v>
                </c:pt>
                <c:pt idx="190">
                  <c:v>-1.5000698566436768</c:v>
                </c:pt>
                <c:pt idx="191">
                  <c:v>-1.5156900882720947</c:v>
                </c:pt>
                <c:pt idx="192">
                  <c:v>-1.5312676429748535</c:v>
                </c:pt>
                <c:pt idx="193">
                  <c:v>-1.4687137603759766</c:v>
                </c:pt>
                <c:pt idx="194">
                  <c:v>-1.4374690055847168</c:v>
                </c:pt>
                <c:pt idx="195">
                  <c:v>-1.4062175750732422</c:v>
                </c:pt>
                <c:pt idx="196">
                  <c:v>-1.3750157356262207</c:v>
                </c:pt>
                <c:pt idx="197">
                  <c:v>-1.3750050067901611</c:v>
                </c:pt>
                <c:pt idx="198">
                  <c:v>-1.3437116146087646</c:v>
                </c:pt>
                <c:pt idx="199">
                  <c:v>-1.3394958972930908</c:v>
                </c:pt>
                <c:pt idx="200">
                  <c:v>-1.2655930519104004</c:v>
                </c:pt>
                <c:pt idx="201">
                  <c:v>-1.3125665187835693</c:v>
                </c:pt>
                <c:pt idx="202">
                  <c:v>-2.2188050746917725</c:v>
                </c:pt>
                <c:pt idx="203">
                  <c:v>-2.2031865119934082</c:v>
                </c:pt>
                <c:pt idx="204">
                  <c:v>-2.187464714050293</c:v>
                </c:pt>
                <c:pt idx="205">
                  <c:v>-2.1562769412994385</c:v>
                </c:pt>
                <c:pt idx="206">
                  <c:v>-2.1093885898590088</c:v>
                </c:pt>
                <c:pt idx="207">
                  <c:v>-2.1563076972961426</c:v>
                </c:pt>
                <c:pt idx="208">
                  <c:v>-2.0937609672546387</c:v>
                </c:pt>
                <c:pt idx="209">
                  <c:v>-2.058321475982666</c:v>
                </c:pt>
                <c:pt idx="210">
                  <c:v>-2.0155837535858154</c:v>
                </c:pt>
                <c:pt idx="211">
                  <c:v>-2.0000541210174561</c:v>
                </c:pt>
                <c:pt idx="212">
                  <c:v>-1.9688024520874023</c:v>
                </c:pt>
                <c:pt idx="213">
                  <c:v>-1.9844307899475098</c:v>
                </c:pt>
                <c:pt idx="214">
                  <c:v>-1.906203031539917</c:v>
                </c:pt>
                <c:pt idx="215">
                  <c:v>-1.9219274520874023</c:v>
                </c:pt>
                <c:pt idx="216">
                  <c:v>-1.8905706405639648</c:v>
                </c:pt>
                <c:pt idx="217">
                  <c:v>-1.8594598770141602</c:v>
                </c:pt>
                <c:pt idx="218">
                  <c:v>-1.8280971050262451</c:v>
                </c:pt>
                <c:pt idx="219">
                  <c:v>-1.8594076633453369</c:v>
                </c:pt>
                <c:pt idx="220">
                  <c:v>-1.7458558082580566</c:v>
                </c:pt>
                <c:pt idx="221">
                  <c:v>-1.8280661106109619</c:v>
                </c:pt>
                <c:pt idx="222">
                  <c:v>-2.1405808925628662</c:v>
                </c:pt>
                <c:pt idx="223">
                  <c:v>-1.7343497276306152</c:v>
                </c:pt>
                <c:pt idx="224">
                  <c:v>-1.7187759876251221</c:v>
                </c:pt>
                <c:pt idx="225">
                  <c:v>-1.7186446189880371</c:v>
                </c:pt>
                <c:pt idx="226">
                  <c:v>-1.687471866607666</c:v>
                </c:pt>
                <c:pt idx="227">
                  <c:v>-1.6561570167541504</c:v>
                </c:pt>
                <c:pt idx="228">
                  <c:v>-1.6250314712524414</c:v>
                </c:pt>
                <c:pt idx="229">
                  <c:v>-2.5937111377716064</c:v>
                </c:pt>
                <c:pt idx="230">
                  <c:v>-2.5156936645507813</c:v>
                </c:pt>
                <c:pt idx="231">
                  <c:v>-2.5468869209289551</c:v>
                </c:pt>
                <c:pt idx="232">
                  <c:v>-2.5000679492950439</c:v>
                </c:pt>
                <c:pt idx="233">
                  <c:v>-2.4687795639038086</c:v>
                </c:pt>
                <c:pt idx="234">
                  <c:v>-2.4843947887420654</c:v>
                </c:pt>
                <c:pt idx="235">
                  <c:v>-2.4218931198120117</c:v>
                </c:pt>
                <c:pt idx="236">
                  <c:v>-2.3905975818634033</c:v>
                </c:pt>
                <c:pt idx="237">
                  <c:v>-2.3594367504119873</c:v>
                </c:pt>
                <c:pt idx="238">
                  <c:v>-2.3593440055847168</c:v>
                </c:pt>
                <c:pt idx="239">
                  <c:v>-2.3905975818634033</c:v>
                </c:pt>
                <c:pt idx="240">
                  <c:v>-2.3125488758087158</c:v>
                </c:pt>
              </c:numCache>
            </c:numRef>
          </c:yVal>
          <c:smooth val="0"/>
          <c:extLst>
            <c:ext xmlns:c16="http://schemas.microsoft.com/office/drawing/2014/chart" uri="{C3380CC4-5D6E-409C-BE32-E72D297353CC}">
              <c16:uniqueId val="{00000001-864C-4A78-BD7E-21165628274E}"/>
            </c:ext>
          </c:extLst>
        </c:ser>
        <c:dLbls>
          <c:showLegendKey val="0"/>
          <c:showVal val="0"/>
          <c:showCatName val="0"/>
          <c:showSerName val="0"/>
          <c:showPercent val="0"/>
          <c:showBubbleSize val="0"/>
        </c:dLbls>
        <c:axId val="1934755216"/>
        <c:axId val="1934767280"/>
      </c:scatterChart>
      <c:valAx>
        <c:axId val="1934755216"/>
        <c:scaling>
          <c:orientation val="minMax"/>
          <c:max val="1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経過時間</a:t>
                </a:r>
                <a:r>
                  <a:rPr lang="en-US" altLang="ja-JP" sz="1800"/>
                  <a:t>[hours]</a:t>
                </a:r>
                <a:endParaRPr lang="ja-JP" altLang="en-US" sz="180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1934767280"/>
        <c:crossesAt val="-14"/>
        <c:crossBetween val="midCat"/>
      </c:valAx>
      <c:valAx>
        <c:axId val="1934767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基準時刻とのずれ</a:t>
                </a:r>
                <a:r>
                  <a:rPr lang="en-US" altLang="ja-JP" sz="1800"/>
                  <a:t>[sec]</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19347552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99676-B366-4D09-82E7-515095B1A86C}" type="datetimeFigureOut">
              <a:rPr kumimoji="1" lang="ja-JP" altLang="en-US" smtClean="0"/>
              <a:t>2018/6/14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D547C-AA81-4CD0-B938-13035F93DAEE}" type="slidenum">
              <a:rPr kumimoji="1" lang="ja-JP" altLang="en-US" smtClean="0"/>
              <a:t>‹#›</a:t>
            </a:fld>
            <a:endParaRPr kumimoji="1" lang="ja-JP" altLang="en-US"/>
          </a:p>
        </p:txBody>
      </p:sp>
    </p:spTree>
    <p:extLst>
      <p:ext uri="{BB962C8B-B14F-4D97-AF65-F5344CB8AC3E}">
        <p14:creationId xmlns:p14="http://schemas.microsoft.com/office/powerpoint/2010/main" val="14772799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5</a:t>
            </a:fld>
            <a:endParaRPr kumimoji="1" lang="ja-JP" altLang="en-US"/>
          </a:p>
        </p:txBody>
      </p:sp>
    </p:spTree>
    <p:extLst>
      <p:ext uri="{BB962C8B-B14F-4D97-AF65-F5344CB8AC3E}">
        <p14:creationId xmlns:p14="http://schemas.microsoft.com/office/powerpoint/2010/main" val="1665472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14</a:t>
            </a:fld>
            <a:endParaRPr kumimoji="1" lang="ja-JP" altLang="en-US"/>
          </a:p>
        </p:txBody>
      </p:sp>
    </p:spTree>
    <p:extLst>
      <p:ext uri="{BB962C8B-B14F-4D97-AF65-F5344CB8AC3E}">
        <p14:creationId xmlns:p14="http://schemas.microsoft.com/office/powerpoint/2010/main" val="1450632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15</a:t>
            </a:fld>
            <a:endParaRPr kumimoji="1" lang="ja-JP" altLang="en-US"/>
          </a:p>
        </p:txBody>
      </p:sp>
    </p:spTree>
    <p:extLst>
      <p:ext uri="{BB962C8B-B14F-4D97-AF65-F5344CB8AC3E}">
        <p14:creationId xmlns:p14="http://schemas.microsoft.com/office/powerpoint/2010/main" val="115728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16</a:t>
            </a:fld>
            <a:endParaRPr kumimoji="1" lang="ja-JP" altLang="en-US"/>
          </a:p>
        </p:txBody>
      </p:sp>
    </p:spTree>
    <p:extLst>
      <p:ext uri="{BB962C8B-B14F-4D97-AF65-F5344CB8AC3E}">
        <p14:creationId xmlns:p14="http://schemas.microsoft.com/office/powerpoint/2010/main" val="2318238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17</a:t>
            </a:fld>
            <a:endParaRPr kumimoji="1" lang="ja-JP" altLang="en-US"/>
          </a:p>
        </p:txBody>
      </p:sp>
    </p:spTree>
    <p:extLst>
      <p:ext uri="{BB962C8B-B14F-4D97-AF65-F5344CB8AC3E}">
        <p14:creationId xmlns:p14="http://schemas.microsoft.com/office/powerpoint/2010/main" val="1738053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18</a:t>
            </a:fld>
            <a:endParaRPr kumimoji="1" lang="ja-JP" altLang="en-US"/>
          </a:p>
        </p:txBody>
      </p:sp>
    </p:spTree>
    <p:extLst>
      <p:ext uri="{BB962C8B-B14F-4D97-AF65-F5344CB8AC3E}">
        <p14:creationId xmlns:p14="http://schemas.microsoft.com/office/powerpoint/2010/main" val="255201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19</a:t>
            </a:fld>
            <a:endParaRPr kumimoji="1" lang="ja-JP" altLang="en-US"/>
          </a:p>
        </p:txBody>
      </p:sp>
    </p:spTree>
    <p:extLst>
      <p:ext uri="{BB962C8B-B14F-4D97-AF65-F5344CB8AC3E}">
        <p14:creationId xmlns:p14="http://schemas.microsoft.com/office/powerpoint/2010/main" val="64448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20</a:t>
            </a:fld>
            <a:endParaRPr kumimoji="1" lang="ja-JP" altLang="en-US"/>
          </a:p>
        </p:txBody>
      </p:sp>
    </p:spTree>
    <p:extLst>
      <p:ext uri="{BB962C8B-B14F-4D97-AF65-F5344CB8AC3E}">
        <p14:creationId xmlns:p14="http://schemas.microsoft.com/office/powerpoint/2010/main" val="2921716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21</a:t>
            </a:fld>
            <a:endParaRPr kumimoji="1" lang="ja-JP" altLang="en-US"/>
          </a:p>
        </p:txBody>
      </p:sp>
    </p:spTree>
    <p:extLst>
      <p:ext uri="{BB962C8B-B14F-4D97-AF65-F5344CB8AC3E}">
        <p14:creationId xmlns:p14="http://schemas.microsoft.com/office/powerpoint/2010/main" val="199029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22</a:t>
            </a:fld>
            <a:endParaRPr kumimoji="1" lang="ja-JP" altLang="en-US"/>
          </a:p>
        </p:txBody>
      </p:sp>
    </p:spTree>
    <p:extLst>
      <p:ext uri="{BB962C8B-B14F-4D97-AF65-F5344CB8AC3E}">
        <p14:creationId xmlns:p14="http://schemas.microsoft.com/office/powerpoint/2010/main" val="398417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23</a:t>
            </a:fld>
            <a:endParaRPr kumimoji="1" lang="ja-JP" altLang="en-US"/>
          </a:p>
        </p:txBody>
      </p:sp>
    </p:spTree>
    <p:extLst>
      <p:ext uri="{BB962C8B-B14F-4D97-AF65-F5344CB8AC3E}">
        <p14:creationId xmlns:p14="http://schemas.microsoft.com/office/powerpoint/2010/main" val="97603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6</a:t>
            </a:fld>
            <a:endParaRPr kumimoji="1" lang="ja-JP" altLang="en-US"/>
          </a:p>
        </p:txBody>
      </p:sp>
    </p:spTree>
    <p:extLst>
      <p:ext uri="{BB962C8B-B14F-4D97-AF65-F5344CB8AC3E}">
        <p14:creationId xmlns:p14="http://schemas.microsoft.com/office/powerpoint/2010/main" val="752736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24</a:t>
            </a:fld>
            <a:endParaRPr kumimoji="1" lang="ja-JP" altLang="en-US"/>
          </a:p>
        </p:txBody>
      </p:sp>
    </p:spTree>
    <p:extLst>
      <p:ext uri="{BB962C8B-B14F-4D97-AF65-F5344CB8AC3E}">
        <p14:creationId xmlns:p14="http://schemas.microsoft.com/office/powerpoint/2010/main" val="3789984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25</a:t>
            </a:fld>
            <a:endParaRPr kumimoji="1" lang="ja-JP" altLang="en-US"/>
          </a:p>
        </p:txBody>
      </p:sp>
    </p:spTree>
    <p:extLst>
      <p:ext uri="{BB962C8B-B14F-4D97-AF65-F5344CB8AC3E}">
        <p14:creationId xmlns:p14="http://schemas.microsoft.com/office/powerpoint/2010/main" val="334926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最近では通信サービスでも強固な認証情報源として利用が広がっている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7</a:t>
            </a:fld>
            <a:endParaRPr kumimoji="1" lang="ja-JP" altLang="en-US"/>
          </a:p>
        </p:txBody>
      </p:sp>
    </p:spTree>
    <p:extLst>
      <p:ext uri="{BB962C8B-B14F-4D97-AF65-F5344CB8AC3E}">
        <p14:creationId xmlns:p14="http://schemas.microsoft.com/office/powerpoint/2010/main" val="162047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セキュリティーキーで利用される</a:t>
            </a:r>
            <a:r>
              <a:rPr lang="en-US" altLang="ja-JP" dirty="0" smtClean="0"/>
              <a:t>U2F</a:t>
            </a:r>
            <a:r>
              <a:rPr lang="ja-JP" altLang="en-US" dirty="0" smtClean="0"/>
              <a:t>規格を提供する</a:t>
            </a:r>
            <a:r>
              <a:rPr lang="en-US" altLang="ja-JP" dirty="0" smtClean="0"/>
              <a:t>FIDO</a:t>
            </a:r>
            <a:r>
              <a:rPr lang="ja-JP" altLang="en-US" dirty="0" smtClean="0"/>
              <a:t>アライアンスと</a:t>
            </a:r>
            <a:r>
              <a:rPr lang="en-US" altLang="ja-JP" dirty="0" smtClean="0"/>
              <a:t>HTML</a:t>
            </a:r>
            <a:r>
              <a:rPr lang="ja-JP" altLang="en-US" dirty="0" smtClean="0"/>
              <a:t>や</a:t>
            </a:r>
            <a:r>
              <a:rPr lang="en-US" altLang="ja-JP" dirty="0" smtClean="0"/>
              <a:t>CSS</a:t>
            </a:r>
            <a:r>
              <a:rPr lang="ja-JP" altLang="en-US" dirty="0" smtClean="0"/>
              <a:t>などをはじめとする</a:t>
            </a:r>
            <a:r>
              <a:rPr lang="en-US" altLang="ja-JP" dirty="0" smtClean="0"/>
              <a:t>WEB</a:t>
            </a:r>
            <a:r>
              <a:rPr lang="ja-JP" altLang="en-US" dirty="0" smtClean="0"/>
              <a:t>技術の標準化を勧める</a:t>
            </a:r>
            <a:r>
              <a:rPr lang="en-US" altLang="ja-JP" dirty="0" smtClean="0"/>
              <a:t>W3C</a:t>
            </a:r>
            <a:r>
              <a:rPr lang="ja-JP" altLang="en-US" dirty="0" smtClean="0"/>
              <a:t>が、</a:t>
            </a:r>
            <a:r>
              <a:rPr lang="en-US" altLang="ja-JP" dirty="0" smtClean="0"/>
              <a:t>WEB</a:t>
            </a:r>
            <a:r>
              <a:rPr lang="ja-JP" altLang="en-US" dirty="0" smtClean="0"/>
              <a:t>認証の新しいプロトコルとなる「</a:t>
            </a:r>
            <a:r>
              <a:rPr lang="en-US" altLang="ja-JP" dirty="0" err="1" smtClean="0"/>
              <a:t>WebAuthn</a:t>
            </a:r>
            <a:r>
              <a:rPr lang="en-US" altLang="ja-JP" dirty="0" smtClean="0"/>
              <a:t>(Web Authentication)</a:t>
            </a:r>
            <a:r>
              <a:rPr lang="ja-JP" altLang="en-US" dirty="0" smtClean="0"/>
              <a:t>」を策定。このたびついに、</a:t>
            </a:r>
            <a:r>
              <a:rPr lang="en-US" altLang="ja-JP" dirty="0" smtClean="0"/>
              <a:t>W3C</a:t>
            </a:r>
            <a:r>
              <a:rPr lang="ja-JP" altLang="en-US" dirty="0" smtClean="0"/>
              <a:t>勧告案の一歩手前、勧告候補（</a:t>
            </a:r>
            <a:r>
              <a:rPr lang="en-US" altLang="ja-JP" dirty="0" smtClean="0"/>
              <a:t>CR</a:t>
            </a:r>
            <a:r>
              <a:rPr lang="ja-JP" altLang="en-US" dirty="0" smtClean="0"/>
              <a:t>）となりました。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8</a:t>
            </a:fld>
            <a:endParaRPr kumimoji="1" lang="ja-JP" altLang="en-US"/>
          </a:p>
        </p:txBody>
      </p:sp>
    </p:spTree>
    <p:extLst>
      <p:ext uri="{BB962C8B-B14F-4D97-AF65-F5344CB8AC3E}">
        <p14:creationId xmlns:p14="http://schemas.microsoft.com/office/powerpoint/2010/main" val="7162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9</a:t>
            </a:fld>
            <a:endParaRPr kumimoji="1" lang="ja-JP" altLang="en-US"/>
          </a:p>
        </p:txBody>
      </p:sp>
    </p:spTree>
    <p:extLst>
      <p:ext uri="{BB962C8B-B14F-4D97-AF65-F5344CB8AC3E}">
        <p14:creationId xmlns:p14="http://schemas.microsoft.com/office/powerpoint/2010/main" val="877880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10</a:t>
            </a:fld>
            <a:endParaRPr kumimoji="1" lang="ja-JP" altLang="en-US"/>
          </a:p>
        </p:txBody>
      </p:sp>
    </p:spTree>
    <p:extLst>
      <p:ext uri="{BB962C8B-B14F-4D97-AF65-F5344CB8AC3E}">
        <p14:creationId xmlns:p14="http://schemas.microsoft.com/office/powerpoint/2010/main" val="3779442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11</a:t>
            </a:fld>
            <a:endParaRPr kumimoji="1" lang="ja-JP" altLang="en-US"/>
          </a:p>
        </p:txBody>
      </p:sp>
    </p:spTree>
    <p:extLst>
      <p:ext uri="{BB962C8B-B14F-4D97-AF65-F5344CB8AC3E}">
        <p14:creationId xmlns:p14="http://schemas.microsoft.com/office/powerpoint/2010/main" val="4212299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12</a:t>
            </a:fld>
            <a:endParaRPr kumimoji="1" lang="ja-JP" altLang="en-US"/>
          </a:p>
        </p:txBody>
      </p:sp>
    </p:spTree>
    <p:extLst>
      <p:ext uri="{BB962C8B-B14F-4D97-AF65-F5344CB8AC3E}">
        <p14:creationId xmlns:p14="http://schemas.microsoft.com/office/powerpoint/2010/main" val="281047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BD547C-AA81-4CD0-B938-13035F93DAEE}" type="slidenum">
              <a:rPr kumimoji="1" lang="ja-JP" altLang="en-US" smtClean="0"/>
              <a:t>13</a:t>
            </a:fld>
            <a:endParaRPr kumimoji="1" lang="ja-JP" altLang="en-US"/>
          </a:p>
        </p:txBody>
      </p:sp>
    </p:spTree>
    <p:extLst>
      <p:ext uri="{BB962C8B-B14F-4D97-AF65-F5344CB8AC3E}">
        <p14:creationId xmlns:p14="http://schemas.microsoft.com/office/powerpoint/2010/main" val="518838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8"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0" y="6246813"/>
            <a:ext cx="72580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図 3" descr="ロゴマーク＋ロゴタイプ.pdf"/>
          <p:cNvPicPr>
            <a:picLocks noChangeAspect="1"/>
          </p:cNvPicPr>
          <p:nvPr userDrawn="1"/>
        </p:nvPicPr>
        <p:blipFill>
          <a:blip r:embed="rId3" cstate="print">
            <a:extLst>
              <a:ext uri="{28A0092B-C50C-407E-A947-70E740481C1C}">
                <a14:useLocalDpi xmlns:a14="http://schemas.microsoft.com/office/drawing/2010/main" val="0"/>
              </a:ext>
            </a:extLst>
          </a:blip>
          <a:srcRect l="4469" t="34998" r="50726" b="53160"/>
          <a:stretch>
            <a:fillRect/>
          </a:stretch>
        </p:blipFill>
        <p:spPr bwMode="auto">
          <a:xfrm>
            <a:off x="6669088" y="6246813"/>
            <a:ext cx="24749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図 7"/>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87725" y="53975"/>
            <a:ext cx="24320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432747"/>
            <a:ext cx="7772400" cy="2077216"/>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pic>
        <p:nvPicPr>
          <p:cNvPr id="10"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0" y="1450088"/>
            <a:ext cx="914400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27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11096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0477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1" name="図形グループ 6"/>
          <p:cNvGrpSpPr>
            <a:grpSpLocks/>
          </p:cNvGrpSpPr>
          <p:nvPr userDrawn="1"/>
        </p:nvGrpSpPr>
        <p:grpSpPr bwMode="auto">
          <a:xfrm>
            <a:off x="6697663" y="5384800"/>
            <a:ext cx="2446337" cy="1473200"/>
            <a:chOff x="6697133" y="5385328"/>
            <a:chExt cx="2446867" cy="1472672"/>
          </a:xfrm>
        </p:grpSpPr>
        <p:pic>
          <p:nvPicPr>
            <p:cNvPr id="12" name="図 4" descr="ロゴマーク＋ロゴタイプ.pdf"/>
            <p:cNvPicPr>
              <a:picLocks noChangeAspect="1"/>
            </p:cNvPicPr>
            <p:nvPr/>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6763808" y="5385329"/>
              <a:ext cx="2380192" cy="147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フリーフォーム 12"/>
            <p:cNvSpPr/>
            <p:nvPr/>
          </p:nvSpPr>
          <p:spPr>
            <a:xfrm>
              <a:off x="6697133" y="5385328"/>
              <a:ext cx="2446867" cy="1472672"/>
            </a:xfrm>
            <a:custGeom>
              <a:avLst/>
              <a:gdLst>
                <a:gd name="connsiteX0" fmla="*/ 14287 w 2466975"/>
                <a:gd name="connsiteY0" fmla="*/ 1304925 h 1304925"/>
                <a:gd name="connsiteX1" fmla="*/ 2466975 w 2466975"/>
                <a:gd name="connsiteY1" fmla="*/ 0 h 1304925"/>
                <a:gd name="connsiteX2" fmla="*/ 0 w 2466975"/>
                <a:gd name="connsiteY2" fmla="*/ 0 h 1304925"/>
                <a:gd name="connsiteX3" fmla="*/ 14287 w 2466975"/>
                <a:gd name="connsiteY3" fmla="*/ 1304925 h 1304925"/>
                <a:gd name="connsiteX0" fmla="*/ 65505 w 2466975"/>
                <a:gd name="connsiteY0" fmla="*/ 1304925 h 1304925"/>
                <a:gd name="connsiteX1" fmla="*/ 2466975 w 2466975"/>
                <a:gd name="connsiteY1" fmla="*/ 0 h 1304925"/>
                <a:gd name="connsiteX2" fmla="*/ 0 w 2466975"/>
                <a:gd name="connsiteY2" fmla="*/ 0 h 1304925"/>
                <a:gd name="connsiteX3" fmla="*/ 65505 w 2466975"/>
                <a:gd name="connsiteY3" fmla="*/ 1304925 h 1304925"/>
              </a:gdLst>
              <a:ahLst/>
              <a:cxnLst>
                <a:cxn ang="0">
                  <a:pos x="connsiteX0" y="connsiteY0"/>
                </a:cxn>
                <a:cxn ang="0">
                  <a:pos x="connsiteX1" y="connsiteY1"/>
                </a:cxn>
                <a:cxn ang="0">
                  <a:pos x="connsiteX2" y="connsiteY2"/>
                </a:cxn>
                <a:cxn ang="0">
                  <a:pos x="connsiteX3" y="connsiteY3"/>
                </a:cxn>
              </a:cxnLst>
              <a:rect l="l" t="t" r="r" b="b"/>
              <a:pathLst>
                <a:path w="2466975" h="1304925">
                  <a:moveTo>
                    <a:pt x="65505" y="1304925"/>
                  </a:moveTo>
                  <a:lnTo>
                    <a:pt x="2466975" y="0"/>
                  </a:lnTo>
                  <a:lnTo>
                    <a:pt x="0" y="0"/>
                  </a:lnTo>
                  <a:lnTo>
                    <a:pt x="65505" y="1304925"/>
                  </a:lnTo>
                  <a:close/>
                </a:path>
              </a:pathLst>
            </a:cu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grpSp>
      <p:pic>
        <p:nvPicPr>
          <p:cNvPr id="14" name="図 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70800" y="6299200"/>
            <a:ext cx="1409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0" y="787941"/>
            <a:ext cx="914400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8998" y="127508"/>
            <a:ext cx="7627701" cy="660433"/>
          </a:xfrm>
        </p:spPr>
        <p:txBody>
          <a:bodyPr>
            <a:normAutofit/>
          </a:bodyP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99" y="1037685"/>
            <a:ext cx="78867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47412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06359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1644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404039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87511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0519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1348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72022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6425-26CA-4FA9-9A49-01310C10763C}" type="datetimeFigureOut">
              <a:rPr kumimoji="1" lang="ja-JP" altLang="en-US" smtClean="0"/>
              <a:t>2018/6/14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1925666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7.wmf"/><Relationship Id="rId5" Type="http://schemas.openxmlformats.org/officeDocument/2006/relationships/oleObject" Target="../embeddings/oleObject1.bin"/><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wmf"/><Relationship Id="rId5" Type="http://schemas.openxmlformats.org/officeDocument/2006/relationships/oleObject" Target="../embeddings/oleObject2.bin"/><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2837" y="1923471"/>
            <a:ext cx="7772400" cy="1286309"/>
          </a:xfrm>
        </p:spPr>
        <p:txBody>
          <a:bodyPr>
            <a:normAutofit/>
          </a:bodyPr>
          <a:lstStyle/>
          <a:p>
            <a:r>
              <a:rPr lang="ja-JP" altLang="en-US" sz="4000" b="1" dirty="0"/>
              <a:t>デジタル機器のクロック</a:t>
            </a:r>
            <a:r>
              <a:rPr lang="ja-JP" altLang="en-US" sz="4000" b="1" dirty="0" smtClean="0"/>
              <a:t>周波数</a:t>
            </a:r>
            <a:r>
              <a:rPr lang="en-US" altLang="ja-JP" sz="4000" b="1" dirty="0" smtClean="0"/>
              <a:t/>
            </a:r>
            <a:br>
              <a:rPr lang="en-US" altLang="ja-JP" sz="4000" b="1" dirty="0" smtClean="0"/>
            </a:br>
            <a:r>
              <a:rPr lang="ja-JP" altLang="en-US" sz="4000" b="1" dirty="0" smtClean="0"/>
              <a:t>信号</a:t>
            </a:r>
            <a:r>
              <a:rPr lang="ja-JP" altLang="en-US" sz="4000" b="1" dirty="0"/>
              <a:t>特性に基づく個体識別技術</a:t>
            </a:r>
            <a:endParaRPr kumimoji="1" lang="ja-JP" altLang="en-US" sz="4000" b="1" dirty="0"/>
          </a:p>
        </p:txBody>
      </p:sp>
      <p:sp>
        <p:nvSpPr>
          <p:cNvPr id="3" name="サブタイトル 2"/>
          <p:cNvSpPr>
            <a:spLocks noGrp="1"/>
          </p:cNvSpPr>
          <p:nvPr>
            <p:ph type="subTitle" idx="1"/>
          </p:nvPr>
        </p:nvSpPr>
        <p:spPr>
          <a:xfrm>
            <a:off x="2291196" y="4450046"/>
            <a:ext cx="5101936" cy="1655762"/>
          </a:xfrm>
        </p:spPr>
        <p:txBody>
          <a:bodyPr/>
          <a:lstStyle/>
          <a:p>
            <a:pPr algn="l"/>
            <a:r>
              <a:rPr kumimoji="1" lang="ja-JP" altLang="en-US" dirty="0" smtClean="0"/>
              <a:t>小山工業高等専門学校　干川尚人</a:t>
            </a:r>
            <a:endParaRPr kumimoji="1" lang="en-US" altLang="ja-JP" dirty="0" smtClean="0"/>
          </a:p>
          <a:p>
            <a:pPr algn="l"/>
            <a:r>
              <a:rPr kumimoji="1" lang="ja-JP" altLang="en-US" dirty="0" smtClean="0"/>
              <a:t>千葉大学　</a:t>
            </a:r>
            <a:r>
              <a:rPr lang="ja-JP" altLang="ja-JP" dirty="0"/>
              <a:t>下馬場 朋</a:t>
            </a:r>
            <a:r>
              <a:rPr lang="ja-JP" altLang="ja-JP" dirty="0" smtClean="0"/>
              <a:t>禄</a:t>
            </a:r>
            <a:endParaRPr lang="en-US" altLang="ja-JP" dirty="0" smtClean="0"/>
          </a:p>
          <a:p>
            <a:pPr algn="l"/>
            <a:r>
              <a:rPr kumimoji="1" lang="ja-JP" altLang="en-US" dirty="0" smtClean="0"/>
              <a:t>千葉大学　</a:t>
            </a:r>
            <a:r>
              <a:rPr lang="ja-JP" altLang="ja-JP" dirty="0"/>
              <a:t>伊藤 智義</a:t>
            </a:r>
            <a:endParaRPr kumimoji="1" lang="ja-JP" altLang="en-US" dirty="0"/>
          </a:p>
        </p:txBody>
      </p:sp>
      <p:sp>
        <p:nvSpPr>
          <p:cNvPr id="4" name="テキスト ボックス 3"/>
          <p:cNvSpPr txBox="1"/>
          <p:nvPr/>
        </p:nvSpPr>
        <p:spPr>
          <a:xfrm>
            <a:off x="3579868" y="3352859"/>
            <a:ext cx="2358338" cy="954107"/>
          </a:xfrm>
          <a:prstGeom prst="rect">
            <a:avLst/>
          </a:prstGeom>
          <a:noFill/>
        </p:spPr>
        <p:txBody>
          <a:bodyPr wrap="none" rtlCol="0">
            <a:spAutoFit/>
          </a:bodyPr>
          <a:lstStyle/>
          <a:p>
            <a:r>
              <a:rPr kumimoji="1" lang="en-US" altLang="ja-JP" sz="2800" dirty="0" smtClean="0"/>
              <a:t>2018</a:t>
            </a:r>
            <a:r>
              <a:rPr kumimoji="1" lang="ja-JP" altLang="en-US" sz="2800" dirty="0" smtClean="0"/>
              <a:t>年</a:t>
            </a:r>
            <a:r>
              <a:rPr kumimoji="1" lang="en-US" altLang="ja-JP" sz="2800" dirty="0" smtClean="0"/>
              <a:t>6</a:t>
            </a:r>
            <a:r>
              <a:rPr kumimoji="1" lang="ja-JP" altLang="en-US" sz="2800" dirty="0" smtClean="0"/>
              <a:t>月</a:t>
            </a:r>
            <a:r>
              <a:rPr kumimoji="1" lang="en-US" altLang="ja-JP" sz="2800" dirty="0" smtClean="0"/>
              <a:t>8</a:t>
            </a:r>
            <a:r>
              <a:rPr kumimoji="1" lang="ja-JP" altLang="en-US" sz="2800" dirty="0" smtClean="0"/>
              <a:t>日</a:t>
            </a:r>
            <a:endParaRPr kumimoji="1" lang="en-US" altLang="ja-JP" sz="2800" dirty="0" smtClean="0"/>
          </a:p>
          <a:p>
            <a:r>
              <a:rPr kumimoji="1" lang="en-US" altLang="ja-JP" sz="2800" dirty="0" smtClean="0"/>
              <a:t>NWS</a:t>
            </a:r>
            <a:r>
              <a:rPr kumimoji="1" lang="ja-JP" altLang="en-US" sz="2800" dirty="0" smtClean="0"/>
              <a:t>研究会</a:t>
            </a:r>
            <a:endParaRPr kumimoji="1" lang="ja-JP" altLang="en-US" sz="2800" dirty="0"/>
          </a:p>
        </p:txBody>
      </p:sp>
    </p:spTree>
    <p:extLst>
      <p:ext uri="{BB962C8B-B14F-4D97-AF65-F5344CB8AC3E}">
        <p14:creationId xmlns:p14="http://schemas.microsoft.com/office/powerpoint/2010/main" val="1720926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p:cNvSpPr/>
          <p:nvPr/>
        </p:nvSpPr>
        <p:spPr>
          <a:xfrm>
            <a:off x="4792991" y="2025853"/>
            <a:ext cx="3843664" cy="11552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 name="楕円 2"/>
          <p:cNvSpPr/>
          <p:nvPr/>
        </p:nvSpPr>
        <p:spPr>
          <a:xfrm>
            <a:off x="258998" y="2041066"/>
            <a:ext cx="3843664" cy="115528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58998" y="127508"/>
            <a:ext cx="8377657" cy="660433"/>
          </a:xfrm>
        </p:spPr>
        <p:txBody>
          <a:bodyPr>
            <a:noAutofit/>
          </a:bodyPr>
          <a:lstStyle/>
          <a:p>
            <a:r>
              <a:rPr kumimoji="1" lang="ja-JP" altLang="en-US" sz="3200" dirty="0" smtClean="0"/>
              <a:t>既存技術：ネットワークサービスの識別子</a:t>
            </a:r>
            <a:endParaRPr kumimoji="1" lang="ja-JP" altLang="en-US" sz="3200" dirty="0"/>
          </a:p>
        </p:txBody>
      </p:sp>
      <p:sp>
        <p:nvSpPr>
          <p:cNvPr id="7" name="テキスト ボックス 6"/>
          <p:cNvSpPr txBox="1"/>
          <p:nvPr/>
        </p:nvSpPr>
        <p:spPr>
          <a:xfrm flipH="1">
            <a:off x="5739330" y="2187999"/>
            <a:ext cx="2461619" cy="830997"/>
          </a:xfrm>
          <a:prstGeom prst="rect">
            <a:avLst/>
          </a:prstGeom>
          <a:noFill/>
        </p:spPr>
        <p:txBody>
          <a:bodyPr wrap="square" rtlCol="0">
            <a:spAutoFit/>
          </a:bodyPr>
          <a:lstStyle/>
          <a:p>
            <a:r>
              <a:rPr kumimoji="1" lang="en-US" altLang="ja-JP" sz="2400" b="1" dirty="0" smtClean="0">
                <a:solidFill>
                  <a:schemeClr val="bg1"/>
                </a:solidFill>
                <a:latin typeface="Britannic Bold" panose="020B0903060703020204" pitchFamily="34" charset="0"/>
              </a:rPr>
              <a:t>192.168.1.20</a:t>
            </a:r>
          </a:p>
          <a:p>
            <a:r>
              <a:rPr kumimoji="1" lang="en-US" altLang="ja-JP" sz="2400" b="1" dirty="0" smtClean="0">
                <a:solidFill>
                  <a:schemeClr val="bg1"/>
                </a:solidFill>
                <a:latin typeface="Britannic Bold" panose="020B0903060703020204" pitchFamily="34" charset="0"/>
              </a:rPr>
              <a:t>172</a:t>
            </a:r>
            <a:r>
              <a:rPr lang="en-US" altLang="ja-JP" sz="2400" b="1" dirty="0" smtClean="0">
                <a:solidFill>
                  <a:schemeClr val="bg1"/>
                </a:solidFill>
                <a:latin typeface="Britannic Bold" panose="020B0903060703020204" pitchFamily="34" charset="0"/>
              </a:rPr>
              <a:t>.</a:t>
            </a:r>
            <a:r>
              <a:rPr kumimoji="1" lang="en-US" altLang="ja-JP" sz="2400" b="1" dirty="0" smtClean="0">
                <a:solidFill>
                  <a:schemeClr val="bg1"/>
                </a:solidFill>
                <a:latin typeface="Britannic Bold" panose="020B0903060703020204" pitchFamily="34" charset="0"/>
              </a:rPr>
              <a:t>16</a:t>
            </a:r>
            <a:r>
              <a:rPr lang="en-US" altLang="ja-JP" sz="2400" b="1" dirty="0" smtClean="0">
                <a:solidFill>
                  <a:schemeClr val="bg1"/>
                </a:solidFill>
                <a:latin typeface="Britannic Bold" panose="020B0903060703020204" pitchFamily="34" charset="0"/>
              </a:rPr>
              <a:t>.</a:t>
            </a:r>
            <a:r>
              <a:rPr kumimoji="1" lang="en-US" altLang="ja-JP" sz="2400" b="1" dirty="0" smtClean="0">
                <a:solidFill>
                  <a:schemeClr val="bg1"/>
                </a:solidFill>
                <a:latin typeface="Britannic Bold" panose="020B0903060703020204" pitchFamily="34" charset="0"/>
              </a:rPr>
              <a:t>10</a:t>
            </a:r>
            <a:r>
              <a:rPr lang="en-US" altLang="ja-JP" sz="2400" b="1" dirty="0" smtClean="0">
                <a:solidFill>
                  <a:schemeClr val="bg1"/>
                </a:solidFill>
                <a:latin typeface="Britannic Bold" panose="020B0903060703020204" pitchFamily="34" charset="0"/>
              </a:rPr>
              <a:t>.</a:t>
            </a:r>
            <a:r>
              <a:rPr kumimoji="1" lang="en-US" altLang="ja-JP" sz="2400" b="1" dirty="0" smtClean="0">
                <a:solidFill>
                  <a:schemeClr val="bg1"/>
                </a:solidFill>
                <a:latin typeface="Britannic Bold" panose="020B0903060703020204" pitchFamily="34" charset="0"/>
              </a:rPr>
              <a:t>5</a:t>
            </a:r>
            <a:endParaRPr kumimoji="1" lang="ja-JP" altLang="en-US" sz="2400" b="1" dirty="0">
              <a:solidFill>
                <a:schemeClr val="bg1"/>
              </a:solidFill>
              <a:latin typeface="Britannic Bold" panose="020B0903060703020204" pitchFamily="34" charset="0"/>
            </a:endParaRPr>
          </a:p>
        </p:txBody>
      </p:sp>
      <p:sp>
        <p:nvSpPr>
          <p:cNvPr id="8" name="テキスト ボックス 7"/>
          <p:cNvSpPr txBox="1"/>
          <p:nvPr/>
        </p:nvSpPr>
        <p:spPr>
          <a:xfrm>
            <a:off x="5187291" y="3310805"/>
            <a:ext cx="3168352" cy="400110"/>
          </a:xfrm>
          <a:prstGeom prst="rect">
            <a:avLst/>
          </a:prstGeom>
          <a:noFill/>
        </p:spPr>
        <p:txBody>
          <a:bodyPr wrap="square" rtlCol="0">
            <a:spAutoFit/>
          </a:bodyPr>
          <a:lstStyle/>
          <a:p>
            <a:pPr algn="ctr"/>
            <a:r>
              <a:rPr kumimoji="1" lang="en-US" altLang="ja-JP" sz="2000" b="1" dirty="0" smtClean="0"/>
              <a:t>IP</a:t>
            </a:r>
            <a:r>
              <a:rPr kumimoji="1" lang="ja-JP" altLang="en-US" sz="2000" b="1" dirty="0" smtClean="0"/>
              <a:t>アドレス</a:t>
            </a:r>
            <a:endParaRPr kumimoji="1" lang="ja-JP" altLang="en-US" sz="2000" b="1" dirty="0"/>
          </a:p>
        </p:txBody>
      </p:sp>
      <p:sp>
        <p:nvSpPr>
          <p:cNvPr id="9" name="テキスト ボックス 8"/>
          <p:cNvSpPr txBox="1"/>
          <p:nvPr/>
        </p:nvSpPr>
        <p:spPr>
          <a:xfrm flipH="1">
            <a:off x="770940" y="2203211"/>
            <a:ext cx="3080869" cy="830997"/>
          </a:xfrm>
          <a:prstGeom prst="rect">
            <a:avLst/>
          </a:prstGeom>
          <a:noFill/>
        </p:spPr>
        <p:txBody>
          <a:bodyPr wrap="square" rtlCol="0">
            <a:spAutoFit/>
          </a:bodyPr>
          <a:lstStyle/>
          <a:p>
            <a:r>
              <a:rPr lang="en-US" altLang="ja-JP" sz="2400" b="1" dirty="0" smtClean="0">
                <a:solidFill>
                  <a:schemeClr val="bg1"/>
                </a:solidFill>
                <a:latin typeface="Britannic Bold" panose="020B0903060703020204" pitchFamily="34" charset="0"/>
              </a:rPr>
              <a:t>4E-0B-BE-AB-99-FE</a:t>
            </a:r>
          </a:p>
          <a:p>
            <a:r>
              <a:rPr lang="en-US" altLang="ja-JP" sz="2400" b="1" dirty="0" smtClean="0">
                <a:solidFill>
                  <a:schemeClr val="bg1"/>
                </a:solidFill>
                <a:latin typeface="Britannic Bold" panose="020B0903060703020204" pitchFamily="34" charset="0"/>
              </a:rPr>
              <a:t>10-53-CA-3C-1B-02</a:t>
            </a:r>
            <a:endParaRPr lang="en-US" altLang="ja-JP" sz="2400" b="1" dirty="0">
              <a:solidFill>
                <a:schemeClr val="bg1"/>
              </a:solidFill>
              <a:latin typeface="Britannic Bold" panose="020B0903060703020204" pitchFamily="34" charset="0"/>
            </a:endParaRPr>
          </a:p>
        </p:txBody>
      </p:sp>
      <p:sp>
        <p:nvSpPr>
          <p:cNvPr id="10" name="テキスト ボックス 9"/>
          <p:cNvSpPr txBox="1"/>
          <p:nvPr/>
        </p:nvSpPr>
        <p:spPr>
          <a:xfrm>
            <a:off x="502263" y="3310805"/>
            <a:ext cx="3168352" cy="400110"/>
          </a:xfrm>
          <a:prstGeom prst="rect">
            <a:avLst/>
          </a:prstGeom>
          <a:noFill/>
        </p:spPr>
        <p:txBody>
          <a:bodyPr wrap="square" rtlCol="0">
            <a:spAutoFit/>
          </a:bodyPr>
          <a:lstStyle/>
          <a:p>
            <a:pPr algn="ctr"/>
            <a:r>
              <a:rPr kumimoji="1" lang="en-US" altLang="ja-JP" sz="2000" b="1" dirty="0" smtClean="0"/>
              <a:t>MAC</a:t>
            </a:r>
            <a:r>
              <a:rPr kumimoji="1" lang="ja-JP" altLang="en-US" sz="2000" b="1" dirty="0" smtClean="0"/>
              <a:t>アドレス</a:t>
            </a:r>
            <a:endParaRPr kumimoji="1" lang="ja-JP" altLang="en-US" sz="2000" b="1" dirty="0"/>
          </a:p>
        </p:txBody>
      </p:sp>
      <p:sp>
        <p:nvSpPr>
          <p:cNvPr id="14" name="テキスト ボックス 13"/>
          <p:cNvSpPr txBox="1"/>
          <p:nvPr/>
        </p:nvSpPr>
        <p:spPr>
          <a:xfrm>
            <a:off x="4792991" y="3916488"/>
            <a:ext cx="4249304" cy="1015663"/>
          </a:xfrm>
          <a:prstGeom prst="rect">
            <a:avLst/>
          </a:prstGeom>
          <a:solidFill>
            <a:schemeClr val="bg1"/>
          </a:solidFill>
        </p:spPr>
        <p:txBody>
          <a:bodyPr wrap="square" rtlCol="0">
            <a:spAutoFit/>
          </a:bodyPr>
          <a:lstStyle/>
          <a:p>
            <a:r>
              <a:rPr lang="ja-JP" altLang="en-US" sz="2000" b="1" dirty="0">
                <a:solidFill>
                  <a:srgbClr val="0000CC"/>
                </a:solidFill>
              </a:rPr>
              <a:t>→詐称容易</a:t>
            </a:r>
            <a:endParaRPr lang="en-US" altLang="ja-JP" sz="2000" b="1" dirty="0">
              <a:solidFill>
                <a:srgbClr val="0000CC"/>
              </a:solidFill>
            </a:endParaRPr>
          </a:p>
          <a:p>
            <a:r>
              <a:rPr kumimoji="1" lang="ja-JP" altLang="en-US" sz="2000" b="1" dirty="0" smtClean="0">
                <a:solidFill>
                  <a:srgbClr val="0000CC"/>
                </a:solidFill>
              </a:rPr>
              <a:t>→頻繁に変わる（特に移動機器）</a:t>
            </a:r>
            <a:endParaRPr kumimoji="1" lang="en-US" altLang="ja-JP" sz="2000" b="1" dirty="0" smtClean="0">
              <a:solidFill>
                <a:srgbClr val="0000CC"/>
              </a:solidFill>
            </a:endParaRPr>
          </a:p>
          <a:p>
            <a:r>
              <a:rPr kumimoji="1" lang="ja-JP" altLang="en-US" sz="2000" b="1" dirty="0" smtClean="0">
                <a:solidFill>
                  <a:srgbClr val="0000CC"/>
                </a:solidFill>
              </a:rPr>
              <a:t>→ローカル</a:t>
            </a:r>
            <a:r>
              <a:rPr kumimoji="1" lang="en-US" altLang="ja-JP" sz="2000" b="1" dirty="0" smtClean="0">
                <a:solidFill>
                  <a:srgbClr val="0000CC"/>
                </a:solidFill>
              </a:rPr>
              <a:t>IP</a:t>
            </a:r>
            <a:r>
              <a:rPr kumimoji="1" lang="ja-JP" altLang="en-US" sz="2000" b="1" dirty="0" smtClean="0">
                <a:solidFill>
                  <a:srgbClr val="0000CC"/>
                </a:solidFill>
              </a:rPr>
              <a:t>を把握できない</a:t>
            </a:r>
            <a:endParaRPr kumimoji="1" lang="en-US" altLang="ja-JP" sz="2000" b="1" dirty="0" smtClean="0">
              <a:solidFill>
                <a:srgbClr val="0000CC"/>
              </a:solidFill>
            </a:endParaRPr>
          </a:p>
        </p:txBody>
      </p:sp>
      <p:sp>
        <p:nvSpPr>
          <p:cNvPr id="15" name="テキスト ボックス 14"/>
          <p:cNvSpPr txBox="1"/>
          <p:nvPr/>
        </p:nvSpPr>
        <p:spPr>
          <a:xfrm>
            <a:off x="375584" y="3825366"/>
            <a:ext cx="4176464" cy="1323439"/>
          </a:xfrm>
          <a:prstGeom prst="rect">
            <a:avLst/>
          </a:prstGeom>
          <a:solidFill>
            <a:schemeClr val="bg1"/>
          </a:solidFill>
        </p:spPr>
        <p:txBody>
          <a:bodyPr wrap="square" rtlCol="0">
            <a:spAutoFit/>
          </a:bodyPr>
          <a:lstStyle/>
          <a:p>
            <a:r>
              <a:rPr kumimoji="1" lang="ja-JP" altLang="en-US" sz="2000" b="1" dirty="0" smtClean="0">
                <a:solidFill>
                  <a:srgbClr val="0000CC"/>
                </a:solidFill>
              </a:rPr>
              <a:t>→詐称容易</a:t>
            </a:r>
            <a:endParaRPr kumimoji="1" lang="en-US" altLang="ja-JP" sz="2000" b="1" dirty="0" smtClean="0">
              <a:solidFill>
                <a:srgbClr val="0000CC"/>
              </a:solidFill>
            </a:endParaRPr>
          </a:p>
          <a:p>
            <a:r>
              <a:rPr kumimoji="1" lang="ja-JP" altLang="en-US" sz="2000" b="1" dirty="0" smtClean="0">
                <a:solidFill>
                  <a:srgbClr val="0000CC"/>
                </a:solidFill>
              </a:rPr>
              <a:t>→セキュリティ上の理由から，昨今の</a:t>
            </a:r>
            <a:r>
              <a:rPr kumimoji="1" lang="en-US" altLang="ja-JP" sz="2000" b="1" dirty="0" smtClean="0">
                <a:solidFill>
                  <a:srgbClr val="0000CC"/>
                </a:solidFill>
              </a:rPr>
              <a:t>OS</a:t>
            </a:r>
            <a:r>
              <a:rPr kumimoji="1" lang="ja-JP" altLang="en-US" sz="2000" b="1" dirty="0" smtClean="0">
                <a:solidFill>
                  <a:srgbClr val="0000CC"/>
                </a:solidFill>
              </a:rPr>
              <a:t>ではハード固有のアドレスが隠蔽されつつある</a:t>
            </a:r>
            <a:endParaRPr kumimoji="1" lang="en-US" altLang="ja-JP" sz="2000" b="1" dirty="0" smtClean="0">
              <a:solidFill>
                <a:srgbClr val="0000CC"/>
              </a:solidFill>
            </a:endParaRPr>
          </a:p>
        </p:txBody>
      </p:sp>
      <p:sp>
        <p:nvSpPr>
          <p:cNvPr id="18" name="正方形/長方形 17"/>
          <p:cNvSpPr/>
          <p:nvPr/>
        </p:nvSpPr>
        <p:spPr>
          <a:xfrm>
            <a:off x="375584" y="5461925"/>
            <a:ext cx="7511115" cy="830997"/>
          </a:xfrm>
          <a:prstGeom prst="rect">
            <a:avLst/>
          </a:prstGeom>
        </p:spPr>
        <p:txBody>
          <a:bodyPr wrap="square">
            <a:spAutoFit/>
          </a:bodyPr>
          <a:lstStyle/>
          <a:p>
            <a:r>
              <a:rPr lang="ja-JP" altLang="en-US" sz="2400" b="1" dirty="0" smtClean="0"/>
              <a:t>しかし，</a:t>
            </a:r>
            <a:r>
              <a:rPr lang="ja-JP" altLang="en-US" sz="2400" b="1" dirty="0" smtClean="0">
                <a:solidFill>
                  <a:srgbClr val="FF0000"/>
                </a:solidFill>
              </a:rPr>
              <a:t>認証</a:t>
            </a:r>
            <a:r>
              <a:rPr lang="ja-JP" altLang="en-US" sz="2400" b="1" dirty="0">
                <a:solidFill>
                  <a:srgbClr val="FF0000"/>
                </a:solidFill>
              </a:rPr>
              <a:t>を目的とした仕組みではなく詐称も容易</a:t>
            </a:r>
            <a:r>
              <a:rPr lang="ja-JP" altLang="en-US" sz="2400" b="1" dirty="0"/>
              <a:t>であるため，真正性の保証に活用</a:t>
            </a:r>
            <a:r>
              <a:rPr lang="ja-JP" altLang="en-US" sz="2400" b="1" dirty="0" smtClean="0"/>
              <a:t>できない</a:t>
            </a:r>
            <a:endParaRPr lang="ja-JP" altLang="en-US" sz="2400" b="1" dirty="0"/>
          </a:p>
        </p:txBody>
      </p:sp>
      <p:sp>
        <p:nvSpPr>
          <p:cNvPr id="11" name="正方形/長方形 10"/>
          <p:cNvSpPr/>
          <p:nvPr/>
        </p:nvSpPr>
        <p:spPr>
          <a:xfrm>
            <a:off x="152902" y="882687"/>
            <a:ext cx="8760311" cy="830997"/>
          </a:xfrm>
          <a:prstGeom prst="rect">
            <a:avLst/>
          </a:prstGeom>
        </p:spPr>
        <p:txBody>
          <a:bodyPr wrap="square">
            <a:spAutoFit/>
          </a:bodyPr>
          <a:lstStyle/>
          <a:p>
            <a:r>
              <a:rPr lang="ja-JP" altLang="en-US" sz="2400" b="1" dirty="0"/>
              <a:t>各レイヤーごとに識別子が定義されており，認証情報として利用する例もある</a:t>
            </a:r>
          </a:p>
        </p:txBody>
      </p:sp>
    </p:spTree>
    <p:extLst>
      <p:ext uri="{BB962C8B-B14F-4D97-AF65-F5344CB8AC3E}">
        <p14:creationId xmlns:p14="http://schemas.microsoft.com/office/powerpoint/2010/main" val="124142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識別技術の種別</a:t>
            </a:r>
            <a:endParaRPr kumimoji="1" lang="ja-JP" altLang="en-US" dirty="0"/>
          </a:p>
        </p:txBody>
      </p:sp>
      <p:sp>
        <p:nvSpPr>
          <p:cNvPr id="3" name="楕円 2"/>
          <p:cNvSpPr/>
          <p:nvPr/>
        </p:nvSpPr>
        <p:spPr>
          <a:xfrm>
            <a:off x="2416622" y="1545771"/>
            <a:ext cx="4274458" cy="16618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smtClean="0"/>
              <a:t>知識認証</a:t>
            </a:r>
            <a:endParaRPr kumimoji="1" lang="ja-JP" altLang="en-US" sz="4400" b="1" dirty="0"/>
          </a:p>
        </p:txBody>
      </p:sp>
      <p:sp>
        <p:nvSpPr>
          <p:cNvPr id="18" name="楕円 17"/>
          <p:cNvSpPr/>
          <p:nvPr/>
        </p:nvSpPr>
        <p:spPr>
          <a:xfrm>
            <a:off x="258998" y="3193143"/>
            <a:ext cx="4274458" cy="166188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smtClean="0"/>
              <a:t>所有物認証</a:t>
            </a:r>
            <a:endParaRPr kumimoji="1" lang="ja-JP" altLang="en-US" sz="4400" b="1" dirty="0"/>
          </a:p>
        </p:txBody>
      </p:sp>
      <p:sp>
        <p:nvSpPr>
          <p:cNvPr id="19" name="楕円 18"/>
          <p:cNvSpPr/>
          <p:nvPr/>
        </p:nvSpPr>
        <p:spPr>
          <a:xfrm>
            <a:off x="4622800" y="3280228"/>
            <a:ext cx="4274458" cy="1661886"/>
          </a:xfrm>
          <a:prstGeom prst="ellipse">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smtClean="0"/>
              <a:t>生体認証</a:t>
            </a:r>
            <a:endParaRPr kumimoji="1" lang="ja-JP" altLang="en-US" sz="4400" b="1" dirty="0"/>
          </a:p>
        </p:txBody>
      </p:sp>
    </p:spTree>
    <p:extLst>
      <p:ext uri="{BB962C8B-B14F-4D97-AF65-F5344CB8AC3E}">
        <p14:creationId xmlns:p14="http://schemas.microsoft.com/office/powerpoint/2010/main" val="66940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代替処理 6"/>
          <p:cNvSpPr/>
          <p:nvPr/>
        </p:nvSpPr>
        <p:spPr>
          <a:xfrm>
            <a:off x="879557" y="2517928"/>
            <a:ext cx="3667042" cy="1979445"/>
          </a:xfrm>
          <a:custGeom>
            <a:avLst/>
            <a:gdLst>
              <a:gd name="connsiteX0" fmla="*/ 0 w 3641416"/>
              <a:gd name="connsiteY0" fmla="*/ 307497 h 1844984"/>
              <a:gd name="connsiteX1" fmla="*/ 307497 w 3641416"/>
              <a:gd name="connsiteY1" fmla="*/ 0 h 1844984"/>
              <a:gd name="connsiteX2" fmla="*/ 3333919 w 3641416"/>
              <a:gd name="connsiteY2" fmla="*/ 0 h 1844984"/>
              <a:gd name="connsiteX3" fmla="*/ 3641416 w 3641416"/>
              <a:gd name="connsiteY3" fmla="*/ 307497 h 1844984"/>
              <a:gd name="connsiteX4" fmla="*/ 3641416 w 3641416"/>
              <a:gd name="connsiteY4" fmla="*/ 1537487 h 1844984"/>
              <a:gd name="connsiteX5" fmla="*/ 3333919 w 3641416"/>
              <a:gd name="connsiteY5" fmla="*/ 1844984 h 1844984"/>
              <a:gd name="connsiteX6" fmla="*/ 307497 w 3641416"/>
              <a:gd name="connsiteY6" fmla="*/ 1844984 h 1844984"/>
              <a:gd name="connsiteX7" fmla="*/ 0 w 3641416"/>
              <a:gd name="connsiteY7" fmla="*/ 1537487 h 1844984"/>
              <a:gd name="connsiteX8" fmla="*/ 0 w 3641416"/>
              <a:gd name="connsiteY8" fmla="*/ 307497 h 1844984"/>
              <a:gd name="connsiteX0" fmla="*/ 0 w 3649883"/>
              <a:gd name="connsiteY0" fmla="*/ 309832 h 1847319"/>
              <a:gd name="connsiteX1" fmla="*/ 307497 w 3649883"/>
              <a:gd name="connsiteY1" fmla="*/ 2335 h 1847319"/>
              <a:gd name="connsiteX2" fmla="*/ 3333919 w 3649883"/>
              <a:gd name="connsiteY2" fmla="*/ 2335 h 1847319"/>
              <a:gd name="connsiteX3" fmla="*/ 3649883 w 3649883"/>
              <a:gd name="connsiteY3" fmla="*/ 140498 h 1847319"/>
              <a:gd name="connsiteX4" fmla="*/ 3641416 w 3649883"/>
              <a:gd name="connsiteY4" fmla="*/ 1539822 h 1847319"/>
              <a:gd name="connsiteX5" fmla="*/ 3333919 w 3649883"/>
              <a:gd name="connsiteY5" fmla="*/ 1847319 h 1847319"/>
              <a:gd name="connsiteX6" fmla="*/ 307497 w 3649883"/>
              <a:gd name="connsiteY6" fmla="*/ 1847319 h 1847319"/>
              <a:gd name="connsiteX7" fmla="*/ 0 w 3649883"/>
              <a:gd name="connsiteY7" fmla="*/ 1539822 h 1847319"/>
              <a:gd name="connsiteX8" fmla="*/ 0 w 3649883"/>
              <a:gd name="connsiteY8" fmla="*/ 309832 h 1847319"/>
              <a:gd name="connsiteX0" fmla="*/ 0 w 3654117"/>
              <a:gd name="connsiteY0" fmla="*/ 157432 h 1847319"/>
              <a:gd name="connsiteX1" fmla="*/ 311731 w 3654117"/>
              <a:gd name="connsiteY1" fmla="*/ 2335 h 1847319"/>
              <a:gd name="connsiteX2" fmla="*/ 3338153 w 3654117"/>
              <a:gd name="connsiteY2" fmla="*/ 2335 h 1847319"/>
              <a:gd name="connsiteX3" fmla="*/ 3654117 w 3654117"/>
              <a:gd name="connsiteY3" fmla="*/ 140498 h 1847319"/>
              <a:gd name="connsiteX4" fmla="*/ 3645650 w 3654117"/>
              <a:gd name="connsiteY4" fmla="*/ 1539822 h 1847319"/>
              <a:gd name="connsiteX5" fmla="*/ 3338153 w 3654117"/>
              <a:gd name="connsiteY5" fmla="*/ 1847319 h 1847319"/>
              <a:gd name="connsiteX6" fmla="*/ 311731 w 3654117"/>
              <a:gd name="connsiteY6" fmla="*/ 1847319 h 1847319"/>
              <a:gd name="connsiteX7" fmla="*/ 4234 w 3654117"/>
              <a:gd name="connsiteY7" fmla="*/ 1539822 h 1847319"/>
              <a:gd name="connsiteX8" fmla="*/ 0 w 3654117"/>
              <a:gd name="connsiteY8" fmla="*/ 157432 h 1847319"/>
              <a:gd name="connsiteX0" fmla="*/ 0 w 3654117"/>
              <a:gd name="connsiteY0" fmla="*/ 157432 h 1850487"/>
              <a:gd name="connsiteX1" fmla="*/ 311731 w 3654117"/>
              <a:gd name="connsiteY1" fmla="*/ 2335 h 1850487"/>
              <a:gd name="connsiteX2" fmla="*/ 3338153 w 3654117"/>
              <a:gd name="connsiteY2" fmla="*/ 2335 h 1850487"/>
              <a:gd name="connsiteX3" fmla="*/ 3654117 w 3654117"/>
              <a:gd name="connsiteY3" fmla="*/ 140498 h 1850487"/>
              <a:gd name="connsiteX4" fmla="*/ 3645650 w 3654117"/>
              <a:gd name="connsiteY4" fmla="*/ 1539822 h 1850487"/>
              <a:gd name="connsiteX5" fmla="*/ 3338153 w 3654117"/>
              <a:gd name="connsiteY5" fmla="*/ 1847319 h 1850487"/>
              <a:gd name="connsiteX6" fmla="*/ 311731 w 3654117"/>
              <a:gd name="connsiteY6" fmla="*/ 1847319 h 1850487"/>
              <a:gd name="connsiteX7" fmla="*/ 8467 w 3654117"/>
              <a:gd name="connsiteY7" fmla="*/ 1713388 h 1850487"/>
              <a:gd name="connsiteX8" fmla="*/ 0 w 3654117"/>
              <a:gd name="connsiteY8" fmla="*/ 157432 h 1850487"/>
              <a:gd name="connsiteX0" fmla="*/ 0 w 3654117"/>
              <a:gd name="connsiteY0" fmla="*/ 157432 h 1850487"/>
              <a:gd name="connsiteX1" fmla="*/ 311731 w 3654117"/>
              <a:gd name="connsiteY1" fmla="*/ 2335 h 1850487"/>
              <a:gd name="connsiteX2" fmla="*/ 3338153 w 3654117"/>
              <a:gd name="connsiteY2" fmla="*/ 2335 h 1850487"/>
              <a:gd name="connsiteX3" fmla="*/ 3654117 w 3654117"/>
              <a:gd name="connsiteY3" fmla="*/ 140498 h 1850487"/>
              <a:gd name="connsiteX4" fmla="*/ 3645650 w 3654117"/>
              <a:gd name="connsiteY4" fmla="*/ 1687988 h 1850487"/>
              <a:gd name="connsiteX5" fmla="*/ 3338153 w 3654117"/>
              <a:gd name="connsiteY5" fmla="*/ 1847319 h 1850487"/>
              <a:gd name="connsiteX6" fmla="*/ 311731 w 3654117"/>
              <a:gd name="connsiteY6" fmla="*/ 1847319 h 1850487"/>
              <a:gd name="connsiteX7" fmla="*/ 8467 w 3654117"/>
              <a:gd name="connsiteY7" fmla="*/ 1713388 h 1850487"/>
              <a:gd name="connsiteX8" fmla="*/ 0 w 3654117"/>
              <a:gd name="connsiteY8" fmla="*/ 157432 h 1850487"/>
              <a:gd name="connsiteX0" fmla="*/ 0 w 3654117"/>
              <a:gd name="connsiteY0" fmla="*/ 157432 h 1850487"/>
              <a:gd name="connsiteX1" fmla="*/ 311731 w 3654117"/>
              <a:gd name="connsiteY1" fmla="*/ 2335 h 1850487"/>
              <a:gd name="connsiteX2" fmla="*/ 3338153 w 3654117"/>
              <a:gd name="connsiteY2" fmla="*/ 2335 h 1850487"/>
              <a:gd name="connsiteX3" fmla="*/ 3654117 w 3654117"/>
              <a:gd name="connsiteY3" fmla="*/ 140498 h 1850487"/>
              <a:gd name="connsiteX4" fmla="*/ 3645650 w 3654117"/>
              <a:gd name="connsiteY4" fmla="*/ 1687988 h 1850487"/>
              <a:gd name="connsiteX5" fmla="*/ 3515953 w 3654117"/>
              <a:gd name="connsiteY5" fmla="*/ 1843086 h 1850487"/>
              <a:gd name="connsiteX6" fmla="*/ 311731 w 3654117"/>
              <a:gd name="connsiteY6" fmla="*/ 1847319 h 1850487"/>
              <a:gd name="connsiteX7" fmla="*/ 8467 w 3654117"/>
              <a:gd name="connsiteY7" fmla="*/ 1713388 h 1850487"/>
              <a:gd name="connsiteX8" fmla="*/ 0 w 3654117"/>
              <a:gd name="connsiteY8" fmla="*/ 157432 h 1850487"/>
              <a:gd name="connsiteX0" fmla="*/ 0 w 3654117"/>
              <a:gd name="connsiteY0" fmla="*/ 157432 h 1853887"/>
              <a:gd name="connsiteX1" fmla="*/ 311731 w 3654117"/>
              <a:gd name="connsiteY1" fmla="*/ 2335 h 1853887"/>
              <a:gd name="connsiteX2" fmla="*/ 3338153 w 3654117"/>
              <a:gd name="connsiteY2" fmla="*/ 2335 h 1853887"/>
              <a:gd name="connsiteX3" fmla="*/ 3654117 w 3654117"/>
              <a:gd name="connsiteY3" fmla="*/ 140498 h 1853887"/>
              <a:gd name="connsiteX4" fmla="*/ 3645650 w 3654117"/>
              <a:gd name="connsiteY4" fmla="*/ 1687988 h 1853887"/>
              <a:gd name="connsiteX5" fmla="*/ 3515953 w 3654117"/>
              <a:gd name="connsiteY5" fmla="*/ 1843086 h 1853887"/>
              <a:gd name="connsiteX6" fmla="*/ 167797 w 3654117"/>
              <a:gd name="connsiteY6" fmla="*/ 1851552 h 1853887"/>
              <a:gd name="connsiteX7" fmla="*/ 8467 w 3654117"/>
              <a:gd name="connsiteY7" fmla="*/ 1713388 h 1853887"/>
              <a:gd name="connsiteX8" fmla="*/ 0 w 3654117"/>
              <a:gd name="connsiteY8" fmla="*/ 157432 h 1853887"/>
              <a:gd name="connsiteX0" fmla="*/ 0 w 3654117"/>
              <a:gd name="connsiteY0" fmla="*/ 157432 h 1853887"/>
              <a:gd name="connsiteX1" fmla="*/ 311731 w 3654117"/>
              <a:gd name="connsiteY1" fmla="*/ 2335 h 1853887"/>
              <a:gd name="connsiteX2" fmla="*/ 3338153 w 3654117"/>
              <a:gd name="connsiteY2" fmla="*/ 2335 h 1853887"/>
              <a:gd name="connsiteX3" fmla="*/ 3654117 w 3654117"/>
              <a:gd name="connsiteY3" fmla="*/ 140498 h 1853887"/>
              <a:gd name="connsiteX4" fmla="*/ 3645650 w 3654117"/>
              <a:gd name="connsiteY4" fmla="*/ 1687988 h 1853887"/>
              <a:gd name="connsiteX5" fmla="*/ 3482962 w 3654117"/>
              <a:gd name="connsiteY5" fmla="*/ 1846773 h 1853887"/>
              <a:gd name="connsiteX6" fmla="*/ 167797 w 3654117"/>
              <a:gd name="connsiteY6" fmla="*/ 1851552 h 1853887"/>
              <a:gd name="connsiteX7" fmla="*/ 8467 w 3654117"/>
              <a:gd name="connsiteY7" fmla="*/ 1713388 h 1853887"/>
              <a:gd name="connsiteX8" fmla="*/ 0 w 3654117"/>
              <a:gd name="connsiteY8" fmla="*/ 157432 h 185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4117" h="1853887">
                <a:moveTo>
                  <a:pt x="0" y="157432"/>
                </a:moveTo>
                <a:cubicBezTo>
                  <a:pt x="0" y="-12394"/>
                  <a:pt x="141905" y="2335"/>
                  <a:pt x="311731" y="2335"/>
                </a:cubicBezTo>
                <a:lnTo>
                  <a:pt x="3338153" y="2335"/>
                </a:lnTo>
                <a:cubicBezTo>
                  <a:pt x="3507979" y="2335"/>
                  <a:pt x="3654117" y="-29328"/>
                  <a:pt x="3654117" y="140498"/>
                </a:cubicBezTo>
                <a:cubicBezTo>
                  <a:pt x="3654117" y="550495"/>
                  <a:pt x="3645650" y="1277991"/>
                  <a:pt x="3645650" y="1687988"/>
                </a:cubicBezTo>
                <a:cubicBezTo>
                  <a:pt x="3645650" y="1857814"/>
                  <a:pt x="3652788" y="1846773"/>
                  <a:pt x="3482962" y="1846773"/>
                </a:cubicBezTo>
                <a:lnTo>
                  <a:pt x="167797" y="1851552"/>
                </a:lnTo>
                <a:cubicBezTo>
                  <a:pt x="-2029" y="1851552"/>
                  <a:pt x="8467" y="1883214"/>
                  <a:pt x="8467" y="1713388"/>
                </a:cubicBezTo>
                <a:cubicBezTo>
                  <a:pt x="7056" y="1252591"/>
                  <a:pt x="1411" y="618229"/>
                  <a:pt x="0" y="157432"/>
                </a:cubicBezTo>
                <a:close/>
              </a:path>
            </a:pathLst>
          </a:cu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既存技術：知識認証</a:t>
            </a:r>
            <a:endParaRPr kumimoji="1" lang="ja-JP" altLang="en-US" dirty="0"/>
          </a:p>
        </p:txBody>
      </p:sp>
      <p:pic>
        <p:nvPicPr>
          <p:cNvPr id="4" name="図 3"/>
          <p:cNvPicPr>
            <a:picLocks noChangeAspect="1"/>
          </p:cNvPicPr>
          <p:nvPr/>
        </p:nvPicPr>
        <p:blipFill>
          <a:blip r:embed="rId3"/>
          <a:stretch>
            <a:fillRect/>
          </a:stretch>
        </p:blipFill>
        <p:spPr>
          <a:xfrm>
            <a:off x="166349" y="1035265"/>
            <a:ext cx="1924918" cy="745838"/>
          </a:xfrm>
          <a:prstGeom prst="rect">
            <a:avLst/>
          </a:prstGeom>
        </p:spPr>
      </p:pic>
      <p:sp>
        <p:nvSpPr>
          <p:cNvPr id="5" name="正方形/長方形 4"/>
          <p:cNvSpPr/>
          <p:nvPr/>
        </p:nvSpPr>
        <p:spPr>
          <a:xfrm>
            <a:off x="879558" y="2517928"/>
            <a:ext cx="3667041" cy="294758"/>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30356" y="2960749"/>
            <a:ext cx="2954655" cy="369332"/>
          </a:xfrm>
          <a:prstGeom prst="rect">
            <a:avLst/>
          </a:prstGeom>
          <a:noFill/>
        </p:spPr>
        <p:txBody>
          <a:bodyPr wrap="none" rtlCol="0">
            <a:spAutoFit/>
          </a:bodyPr>
          <a:lstStyle/>
          <a:p>
            <a:r>
              <a:rPr kumimoji="1" lang="ja-JP" altLang="en-US" dirty="0" smtClean="0"/>
              <a:t>認証情報を入力して下さい</a:t>
            </a:r>
            <a:endParaRPr kumimoji="1" lang="ja-JP" altLang="en-US" dirty="0"/>
          </a:p>
        </p:txBody>
      </p:sp>
      <p:sp>
        <p:nvSpPr>
          <p:cNvPr id="12" name="テキスト ボックス 11"/>
          <p:cNvSpPr txBox="1"/>
          <p:nvPr/>
        </p:nvSpPr>
        <p:spPr>
          <a:xfrm>
            <a:off x="1077676" y="3397103"/>
            <a:ext cx="1077539" cy="369332"/>
          </a:xfrm>
          <a:prstGeom prst="rect">
            <a:avLst/>
          </a:prstGeom>
          <a:noFill/>
        </p:spPr>
        <p:txBody>
          <a:bodyPr wrap="none" rtlCol="0">
            <a:spAutoFit/>
          </a:bodyPr>
          <a:lstStyle/>
          <a:p>
            <a:r>
              <a:rPr kumimoji="1" lang="ja-JP" altLang="en-US" dirty="0" smtClean="0"/>
              <a:t>ユーザ</a:t>
            </a:r>
            <a:r>
              <a:rPr kumimoji="1" lang="en-US" altLang="ja-JP" dirty="0" smtClean="0"/>
              <a:t>ID</a:t>
            </a:r>
            <a:endParaRPr kumimoji="1" lang="ja-JP" altLang="en-US" dirty="0"/>
          </a:p>
        </p:txBody>
      </p:sp>
      <p:sp>
        <p:nvSpPr>
          <p:cNvPr id="13" name="テキスト ボックス 12"/>
          <p:cNvSpPr txBox="1"/>
          <p:nvPr/>
        </p:nvSpPr>
        <p:spPr>
          <a:xfrm>
            <a:off x="1077676" y="3855228"/>
            <a:ext cx="1338828" cy="369332"/>
          </a:xfrm>
          <a:prstGeom prst="rect">
            <a:avLst/>
          </a:prstGeom>
          <a:noFill/>
        </p:spPr>
        <p:txBody>
          <a:bodyPr wrap="none" rtlCol="0">
            <a:spAutoFit/>
          </a:bodyPr>
          <a:lstStyle/>
          <a:p>
            <a:r>
              <a:rPr kumimoji="1" lang="ja-JP" altLang="en-US" dirty="0" smtClean="0"/>
              <a:t>パスワード</a:t>
            </a:r>
            <a:endParaRPr kumimoji="1" lang="ja-JP" altLang="en-US" dirty="0"/>
          </a:p>
        </p:txBody>
      </p:sp>
      <p:sp>
        <p:nvSpPr>
          <p:cNvPr id="14" name="正方形/長方形 13"/>
          <p:cNvSpPr/>
          <p:nvPr/>
        </p:nvSpPr>
        <p:spPr>
          <a:xfrm>
            <a:off x="2407683" y="3418875"/>
            <a:ext cx="1783316" cy="326092"/>
          </a:xfrm>
          <a:prstGeom prst="rect">
            <a:avLst/>
          </a:prstGeom>
          <a:solidFill>
            <a:schemeClr val="bg1">
              <a:lumMod val="9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正方形/長方形 14"/>
          <p:cNvSpPr/>
          <p:nvPr/>
        </p:nvSpPr>
        <p:spPr>
          <a:xfrm>
            <a:off x="2407683" y="3865252"/>
            <a:ext cx="1783316" cy="326092"/>
          </a:xfrm>
          <a:prstGeom prst="rect">
            <a:avLst/>
          </a:prstGeom>
          <a:solidFill>
            <a:schemeClr val="bg1">
              <a:lumMod val="9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5018" y="2752000"/>
            <a:ext cx="1021422" cy="1680404"/>
          </a:xfrm>
          <a:prstGeom prst="rect">
            <a:avLst/>
          </a:prstGeom>
        </p:spPr>
      </p:pic>
      <p:pic>
        <p:nvPicPr>
          <p:cNvPr id="17" name="図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6440" y="2998808"/>
            <a:ext cx="1700574" cy="1225752"/>
          </a:xfrm>
          <a:prstGeom prst="rect">
            <a:avLst/>
          </a:prstGeom>
        </p:spPr>
      </p:pic>
      <p:sp>
        <p:nvSpPr>
          <p:cNvPr id="20" name="正方形/長方形 19"/>
          <p:cNvSpPr/>
          <p:nvPr/>
        </p:nvSpPr>
        <p:spPr>
          <a:xfrm>
            <a:off x="879557" y="5103562"/>
            <a:ext cx="7092016" cy="1200329"/>
          </a:xfrm>
          <a:prstGeom prst="rect">
            <a:avLst/>
          </a:prstGeom>
        </p:spPr>
        <p:txBody>
          <a:bodyPr wrap="square">
            <a:spAutoFit/>
          </a:bodyPr>
          <a:lstStyle/>
          <a:p>
            <a:r>
              <a:rPr lang="ja-JP" altLang="en-US" sz="2400" b="1" dirty="0" smtClean="0"/>
              <a:t>しかし，</a:t>
            </a:r>
            <a:r>
              <a:rPr lang="ja-JP" altLang="en-US" sz="2400" b="1" dirty="0" smtClean="0">
                <a:solidFill>
                  <a:srgbClr val="FF0000"/>
                </a:solidFill>
              </a:rPr>
              <a:t>利用者</a:t>
            </a:r>
            <a:r>
              <a:rPr lang="ja-JP" altLang="en-US" sz="2400" b="1" dirty="0">
                <a:solidFill>
                  <a:srgbClr val="FF0000"/>
                </a:solidFill>
              </a:rPr>
              <a:t>を問わず誰でも試行できる</a:t>
            </a:r>
            <a:r>
              <a:rPr lang="ja-JP" altLang="en-US" sz="2400" b="1" dirty="0"/>
              <a:t>ため，悪意のある攻撃者による認証情報の窃取や推測攻撃が</a:t>
            </a:r>
            <a:r>
              <a:rPr lang="ja-JP" altLang="en-US" sz="2400" b="1" dirty="0" smtClean="0"/>
              <a:t>リスクとなる</a:t>
            </a:r>
            <a:endParaRPr lang="ja-JP" altLang="en-US" sz="2400" b="1" dirty="0"/>
          </a:p>
        </p:txBody>
      </p:sp>
      <p:sp>
        <p:nvSpPr>
          <p:cNvPr id="21" name="正方形/長方形 20"/>
          <p:cNvSpPr/>
          <p:nvPr/>
        </p:nvSpPr>
        <p:spPr>
          <a:xfrm>
            <a:off x="2155215" y="1001223"/>
            <a:ext cx="6757998" cy="830997"/>
          </a:xfrm>
          <a:prstGeom prst="rect">
            <a:avLst/>
          </a:prstGeom>
        </p:spPr>
        <p:txBody>
          <a:bodyPr wrap="square">
            <a:spAutoFit/>
          </a:bodyPr>
          <a:lstStyle/>
          <a:p>
            <a:r>
              <a:rPr lang="en-US" altLang="ja-JP" sz="2400" b="1" dirty="0" smtClean="0"/>
              <a:t>ID/</a:t>
            </a:r>
            <a:r>
              <a:rPr lang="ja-JP" altLang="en-US" sz="2400" b="1" dirty="0" smtClean="0"/>
              <a:t>パスワード認証</a:t>
            </a:r>
            <a:endParaRPr lang="en-US" altLang="ja-JP" sz="2400" b="1" dirty="0" smtClean="0"/>
          </a:p>
          <a:p>
            <a:r>
              <a:rPr lang="ja-JP" altLang="en-US" sz="2400" b="1" dirty="0" smtClean="0"/>
              <a:t>多くのネットワークサービスで利用されている</a:t>
            </a:r>
            <a:endParaRPr lang="ja-JP" altLang="en-US" sz="2400" b="1" dirty="0"/>
          </a:p>
        </p:txBody>
      </p:sp>
    </p:spTree>
    <p:extLst>
      <p:ext uri="{BB962C8B-B14F-4D97-AF65-F5344CB8AC3E}">
        <p14:creationId xmlns:p14="http://schemas.microsoft.com/office/powerpoint/2010/main" val="3493234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既存技術：所有物認証</a:t>
            </a:r>
            <a:endParaRPr kumimoji="1" lang="ja-JP" altLang="en-US" dirty="0"/>
          </a:p>
        </p:txBody>
      </p:sp>
      <p:sp>
        <p:nvSpPr>
          <p:cNvPr id="20" name="正方形/長方形 19"/>
          <p:cNvSpPr/>
          <p:nvPr/>
        </p:nvSpPr>
        <p:spPr>
          <a:xfrm>
            <a:off x="373443" y="4834217"/>
            <a:ext cx="7092016" cy="1938992"/>
          </a:xfrm>
          <a:prstGeom prst="rect">
            <a:avLst/>
          </a:prstGeom>
        </p:spPr>
        <p:txBody>
          <a:bodyPr wrap="square">
            <a:spAutoFit/>
          </a:bodyPr>
          <a:lstStyle/>
          <a:p>
            <a:r>
              <a:rPr lang="ja-JP" altLang="en-US" sz="2400" b="1" dirty="0" smtClean="0"/>
              <a:t>サービスアプリケーションは利用したい機器の公開鍵を受け取ることで認証の仕組みは実現できるが，鍵（秘密鍵）はコピー可能なデータであるため，</a:t>
            </a:r>
            <a:r>
              <a:rPr lang="ja-JP" altLang="en-US" sz="2400" b="1" dirty="0" smtClean="0">
                <a:solidFill>
                  <a:srgbClr val="FF0000"/>
                </a:solidFill>
              </a:rPr>
              <a:t>秘密鍵を有する端末がその機器そのものである保証にはならない</a:t>
            </a:r>
            <a:endParaRPr lang="ja-JP" altLang="en-US" sz="2400" b="1" dirty="0">
              <a:solidFill>
                <a:srgbClr val="FF0000"/>
              </a:solidFill>
            </a:endParaRPr>
          </a:p>
        </p:txBody>
      </p:sp>
      <p:sp>
        <p:nvSpPr>
          <p:cNvPr id="21" name="正方形/長方形 20"/>
          <p:cNvSpPr/>
          <p:nvPr/>
        </p:nvSpPr>
        <p:spPr>
          <a:xfrm>
            <a:off x="2155215" y="1001223"/>
            <a:ext cx="6757998" cy="1200329"/>
          </a:xfrm>
          <a:prstGeom prst="rect">
            <a:avLst/>
          </a:prstGeom>
        </p:spPr>
        <p:txBody>
          <a:bodyPr wrap="square">
            <a:spAutoFit/>
          </a:bodyPr>
          <a:lstStyle/>
          <a:p>
            <a:r>
              <a:rPr lang="ja-JP" altLang="en-US" sz="2400" b="1" dirty="0" smtClean="0"/>
              <a:t>公開鍵認証</a:t>
            </a:r>
            <a:endParaRPr lang="en-US" altLang="ja-JP" sz="2400" b="1" dirty="0" smtClean="0"/>
          </a:p>
          <a:p>
            <a:r>
              <a:rPr lang="ja-JP" altLang="en-US" sz="2400" b="1" dirty="0" smtClean="0"/>
              <a:t>キー</a:t>
            </a:r>
            <a:r>
              <a:rPr lang="ja-JP" altLang="en-US" sz="2400" b="1" dirty="0"/>
              <a:t>となる物を有する要求者に限定した接続を認める</a:t>
            </a:r>
            <a:endParaRPr lang="en-US" altLang="ja-JP" sz="2400" b="1" dirty="0" smtClean="0"/>
          </a:p>
        </p:txBody>
      </p:sp>
      <p:pic>
        <p:nvPicPr>
          <p:cNvPr id="3" name="図 2"/>
          <p:cNvPicPr>
            <a:picLocks noChangeAspect="1"/>
          </p:cNvPicPr>
          <p:nvPr/>
        </p:nvPicPr>
        <p:blipFill>
          <a:blip r:embed="rId3"/>
          <a:stretch>
            <a:fillRect/>
          </a:stretch>
        </p:blipFill>
        <p:spPr>
          <a:xfrm>
            <a:off x="115217" y="1043802"/>
            <a:ext cx="1924918" cy="745837"/>
          </a:xfrm>
          <a:prstGeom prst="rect">
            <a:avLst/>
          </a:prstGeom>
        </p:spPr>
      </p:pic>
      <p:pic>
        <p:nvPicPr>
          <p:cNvPr id="18" name="Picture 4" descr="C:\Local\work\2ndLife_ALL\小山高専\模擬授業\computer_server1.png"/>
          <p:cNvPicPr>
            <a:picLocks noChangeAspect="1" noChangeArrowheads="1"/>
          </p:cNvPicPr>
          <p:nvPr/>
        </p:nvPicPr>
        <p:blipFill>
          <a:blip r:embed="rId4" cstate="print"/>
          <a:srcRect/>
          <a:stretch>
            <a:fillRect/>
          </a:stretch>
        </p:blipFill>
        <p:spPr bwMode="auto">
          <a:xfrm>
            <a:off x="3509583" y="2457413"/>
            <a:ext cx="672212" cy="795517"/>
          </a:xfrm>
          <a:prstGeom prst="rect">
            <a:avLst/>
          </a:prstGeom>
          <a:noFill/>
        </p:spPr>
      </p:pic>
      <p:sp>
        <p:nvSpPr>
          <p:cNvPr id="19" name="楕円 18"/>
          <p:cNvSpPr/>
          <p:nvPr/>
        </p:nvSpPr>
        <p:spPr>
          <a:xfrm>
            <a:off x="1214427" y="3728644"/>
            <a:ext cx="502920" cy="584199"/>
          </a:xfrm>
          <a:prstGeom prst="ellipse">
            <a:avLst/>
          </a:prstGeom>
          <a:solidFill>
            <a:srgbClr val="FF0000"/>
          </a:solidFill>
          <a:ln w="12700" cap="flat" cmpd="sng" algn="ctr">
            <a:solidFill>
              <a:sysClr val="windowText" lastClr="000000"/>
            </a:solidFill>
            <a:prstDash val="solid"/>
            <a:miter lim="800000"/>
          </a:ln>
          <a:effectLst>
            <a:glow rad="139700">
              <a:srgbClr val="A5A5A5">
                <a:satMod val="175000"/>
                <a:alpha val="40000"/>
              </a:srgbClr>
            </a:glow>
          </a:effectLst>
          <a:scene3d>
            <a:camera prst="perspectiveFront"/>
            <a:lightRig rig="threePt" dir="t"/>
          </a:scene3d>
          <a:sp3d prstMaterial="flat">
            <a:bevel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 name="楕円 21"/>
          <p:cNvSpPr/>
          <p:nvPr/>
        </p:nvSpPr>
        <p:spPr>
          <a:xfrm>
            <a:off x="1287579" y="3445979"/>
            <a:ext cx="347472" cy="342832"/>
          </a:xfrm>
          <a:prstGeom prst="ellipse">
            <a:avLst/>
          </a:prstGeom>
          <a:solidFill>
            <a:srgbClr val="ED7D31">
              <a:lumMod val="60000"/>
              <a:lumOff val="40000"/>
            </a:srgbClr>
          </a:solidFill>
          <a:ln w="12700" cap="flat" cmpd="sng" algn="ctr">
            <a:solidFill>
              <a:sysClr val="windowText" lastClr="000000"/>
            </a:solidFill>
            <a:prstDash val="solid"/>
            <a:miter lim="800000"/>
          </a:ln>
          <a:effectLst/>
          <a:scene3d>
            <a:camera prst="orthographicFront"/>
            <a:lightRig rig="threePt" dir="t"/>
          </a:scene3d>
          <a:sp3d prstMaterial="matte">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 name="正方形/長方形 22"/>
          <p:cNvSpPr/>
          <p:nvPr/>
        </p:nvSpPr>
        <p:spPr>
          <a:xfrm>
            <a:off x="1161277" y="4044873"/>
            <a:ext cx="600075" cy="35623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 name="テキスト ボックス 23"/>
          <p:cNvSpPr txBox="1"/>
          <p:nvPr/>
        </p:nvSpPr>
        <p:spPr>
          <a:xfrm>
            <a:off x="927914" y="4026589"/>
            <a:ext cx="1066799" cy="276999"/>
          </a:xfrm>
          <a:prstGeom prst="rect">
            <a:avLst/>
          </a:prstGeom>
          <a:solidFill>
            <a:schemeClr val="bg1"/>
          </a:solidFill>
        </p:spPr>
        <p:txBody>
          <a:bodyPr wrap="square" rtlCol="0">
            <a:spAutoFit/>
          </a:bodyPr>
          <a:lstStyle/>
          <a:p>
            <a:pPr algn="ctr"/>
            <a:r>
              <a:rPr lang="ja-JP" altLang="en-US" sz="1200" b="1" dirty="0" smtClean="0">
                <a:latin typeface="Calibri" panose="020F0502020204030204"/>
                <a:ea typeface="游ゴシック" panose="020B0400000000000000" pitchFamily="50" charset="-128"/>
              </a:rPr>
              <a:t>ユーザ</a:t>
            </a:r>
            <a:endParaRPr lang="ja-JP" altLang="en-US" sz="1200" b="1" dirty="0">
              <a:latin typeface="Calibri" panose="020F0502020204030204"/>
              <a:ea typeface="游ゴシック" panose="020B0400000000000000" pitchFamily="50" charset="-128"/>
            </a:endParaRPr>
          </a:p>
        </p:txBody>
      </p:sp>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1352" y="3117743"/>
            <a:ext cx="407656" cy="670660"/>
          </a:xfrm>
          <a:prstGeom prst="rect">
            <a:avLst/>
          </a:prstGeom>
        </p:spPr>
      </p:pic>
      <p:pic>
        <p:nvPicPr>
          <p:cNvPr id="10" name="図 9"/>
          <p:cNvPicPr>
            <a:picLocks noChangeAspect="1"/>
          </p:cNvPicPr>
          <p:nvPr/>
        </p:nvPicPr>
        <p:blipFill>
          <a:blip r:embed="rId6">
            <a:duotone>
              <a:schemeClr val="accent1">
                <a:shade val="45000"/>
                <a:satMod val="135000"/>
              </a:schemeClr>
              <a:prstClr val="white"/>
            </a:duotone>
          </a:blip>
          <a:stretch>
            <a:fillRect/>
          </a:stretch>
        </p:blipFill>
        <p:spPr>
          <a:xfrm>
            <a:off x="3540404" y="3215780"/>
            <a:ext cx="758095" cy="365978"/>
          </a:xfrm>
          <a:prstGeom prst="rect">
            <a:avLst/>
          </a:prstGeom>
        </p:spPr>
      </p:pic>
      <p:pic>
        <p:nvPicPr>
          <p:cNvPr id="34" name="図 33"/>
          <p:cNvPicPr>
            <a:picLocks noChangeAspect="1"/>
          </p:cNvPicPr>
          <p:nvPr/>
        </p:nvPicPr>
        <p:blipFill>
          <a:blip r:embed="rId6">
            <a:duotone>
              <a:schemeClr val="accent4">
                <a:shade val="45000"/>
                <a:satMod val="135000"/>
              </a:schemeClr>
              <a:prstClr val="white"/>
            </a:duotone>
          </a:blip>
          <a:stretch>
            <a:fillRect/>
          </a:stretch>
        </p:blipFill>
        <p:spPr>
          <a:xfrm>
            <a:off x="1814502" y="3722942"/>
            <a:ext cx="758095" cy="365978"/>
          </a:xfrm>
          <a:prstGeom prst="rect">
            <a:avLst/>
          </a:prstGeom>
        </p:spPr>
      </p:pic>
      <p:sp>
        <p:nvSpPr>
          <p:cNvPr id="11" name="テキスト ボックス 10"/>
          <p:cNvSpPr txBox="1"/>
          <p:nvPr/>
        </p:nvSpPr>
        <p:spPr>
          <a:xfrm>
            <a:off x="1814502" y="4128177"/>
            <a:ext cx="877163" cy="369332"/>
          </a:xfrm>
          <a:prstGeom prst="rect">
            <a:avLst/>
          </a:prstGeom>
          <a:noFill/>
        </p:spPr>
        <p:txBody>
          <a:bodyPr wrap="none" rtlCol="0">
            <a:spAutoFit/>
          </a:bodyPr>
          <a:lstStyle/>
          <a:p>
            <a:r>
              <a:rPr kumimoji="1" lang="ja-JP" altLang="en-US" dirty="0" smtClean="0"/>
              <a:t>秘密鍵</a:t>
            </a:r>
            <a:endParaRPr kumimoji="1" lang="ja-JP" altLang="en-US" dirty="0"/>
          </a:p>
        </p:txBody>
      </p:sp>
      <p:sp>
        <p:nvSpPr>
          <p:cNvPr id="35" name="テキスト ボックス 34"/>
          <p:cNvSpPr txBox="1"/>
          <p:nvPr/>
        </p:nvSpPr>
        <p:spPr>
          <a:xfrm>
            <a:off x="3540404" y="3600982"/>
            <a:ext cx="877163" cy="369332"/>
          </a:xfrm>
          <a:prstGeom prst="rect">
            <a:avLst/>
          </a:prstGeom>
          <a:noFill/>
        </p:spPr>
        <p:txBody>
          <a:bodyPr wrap="none" rtlCol="0">
            <a:spAutoFit/>
          </a:bodyPr>
          <a:lstStyle/>
          <a:p>
            <a:r>
              <a:rPr kumimoji="1" lang="ja-JP" altLang="en-US" dirty="0" smtClean="0"/>
              <a:t>公開鍵</a:t>
            </a:r>
            <a:endParaRPr kumimoji="1" lang="ja-JP" altLang="en-US" dirty="0"/>
          </a:p>
        </p:txBody>
      </p:sp>
      <p:cxnSp>
        <p:nvCxnSpPr>
          <p:cNvPr id="37" name="直線矢印コネクタ 36"/>
          <p:cNvCxnSpPr>
            <a:stCxn id="34" idx="0"/>
          </p:cNvCxnSpPr>
          <p:nvPr/>
        </p:nvCxnSpPr>
        <p:spPr>
          <a:xfrm flipV="1">
            <a:off x="2193550" y="3117743"/>
            <a:ext cx="1316033" cy="6051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670267" y="2553030"/>
            <a:ext cx="902811" cy="523220"/>
          </a:xfrm>
          <a:prstGeom prst="rect">
            <a:avLst/>
          </a:prstGeom>
          <a:noFill/>
        </p:spPr>
        <p:txBody>
          <a:bodyPr wrap="none" rtlCol="0">
            <a:spAutoFit/>
          </a:bodyPr>
          <a:lstStyle/>
          <a:p>
            <a:r>
              <a:rPr kumimoji="1" lang="ja-JP" altLang="en-US" sz="2800" b="1" dirty="0" smtClean="0">
                <a:solidFill>
                  <a:srgbClr val="FF0000"/>
                </a:solidFill>
              </a:rPr>
              <a:t>許可</a:t>
            </a:r>
            <a:endParaRPr kumimoji="1" lang="ja-JP" altLang="en-US" sz="2800" b="1" dirty="0">
              <a:solidFill>
                <a:srgbClr val="FF0000"/>
              </a:solidFill>
            </a:endParaRPr>
          </a:p>
        </p:txBody>
      </p:sp>
      <p:pic>
        <p:nvPicPr>
          <p:cNvPr id="40" name="図 39"/>
          <p:cNvPicPr>
            <a:picLocks noChangeAspect="1"/>
          </p:cNvPicPr>
          <p:nvPr/>
        </p:nvPicPr>
        <p:blipFill>
          <a:blip r:embed="rId6">
            <a:duotone>
              <a:schemeClr val="accent4">
                <a:shade val="45000"/>
                <a:satMod val="135000"/>
              </a:schemeClr>
              <a:prstClr val="white"/>
            </a:duotone>
          </a:blip>
          <a:stretch>
            <a:fillRect/>
          </a:stretch>
        </p:blipFill>
        <p:spPr>
          <a:xfrm>
            <a:off x="5828710" y="2990837"/>
            <a:ext cx="554001" cy="267450"/>
          </a:xfrm>
          <a:prstGeom prst="rect">
            <a:avLst/>
          </a:prstGeom>
        </p:spPr>
      </p:pic>
      <p:pic>
        <p:nvPicPr>
          <p:cNvPr id="43" name="図 42"/>
          <p:cNvPicPr>
            <a:picLocks noChangeAspect="1"/>
          </p:cNvPicPr>
          <p:nvPr/>
        </p:nvPicPr>
        <p:blipFill>
          <a:blip r:embed="rId6">
            <a:duotone>
              <a:schemeClr val="accent4">
                <a:shade val="45000"/>
                <a:satMod val="135000"/>
              </a:schemeClr>
              <a:prstClr val="white"/>
            </a:duotone>
          </a:blip>
          <a:stretch>
            <a:fillRect/>
          </a:stretch>
        </p:blipFill>
        <p:spPr>
          <a:xfrm>
            <a:off x="6477261" y="2953926"/>
            <a:ext cx="554001" cy="267450"/>
          </a:xfrm>
          <a:prstGeom prst="rect">
            <a:avLst/>
          </a:prstGeom>
        </p:spPr>
      </p:pic>
      <p:pic>
        <p:nvPicPr>
          <p:cNvPr id="44" name="図 43"/>
          <p:cNvPicPr>
            <a:picLocks noChangeAspect="1"/>
          </p:cNvPicPr>
          <p:nvPr/>
        </p:nvPicPr>
        <p:blipFill>
          <a:blip r:embed="rId6">
            <a:duotone>
              <a:schemeClr val="accent4">
                <a:shade val="45000"/>
                <a:satMod val="135000"/>
              </a:schemeClr>
              <a:prstClr val="white"/>
            </a:duotone>
          </a:blip>
          <a:stretch>
            <a:fillRect/>
          </a:stretch>
        </p:blipFill>
        <p:spPr>
          <a:xfrm>
            <a:off x="6312384" y="3374008"/>
            <a:ext cx="554001" cy="267450"/>
          </a:xfrm>
          <a:prstGeom prst="rect">
            <a:avLst/>
          </a:prstGeom>
        </p:spPr>
      </p:pic>
      <p:pic>
        <p:nvPicPr>
          <p:cNvPr id="46" name="図 45"/>
          <p:cNvPicPr>
            <a:picLocks noChangeAspect="1"/>
          </p:cNvPicPr>
          <p:nvPr/>
        </p:nvPicPr>
        <p:blipFill>
          <a:blip r:embed="rId6">
            <a:duotone>
              <a:schemeClr val="accent4">
                <a:shade val="45000"/>
                <a:satMod val="135000"/>
              </a:schemeClr>
              <a:prstClr val="white"/>
            </a:duotone>
          </a:blip>
          <a:stretch>
            <a:fillRect/>
          </a:stretch>
        </p:blipFill>
        <p:spPr>
          <a:xfrm>
            <a:off x="5971117" y="2419305"/>
            <a:ext cx="554001" cy="267450"/>
          </a:xfrm>
          <a:prstGeom prst="rect">
            <a:avLst/>
          </a:prstGeom>
        </p:spPr>
      </p:pic>
      <p:pic>
        <p:nvPicPr>
          <p:cNvPr id="47" name="図 46"/>
          <p:cNvPicPr>
            <a:picLocks noChangeAspect="1"/>
          </p:cNvPicPr>
          <p:nvPr/>
        </p:nvPicPr>
        <p:blipFill>
          <a:blip r:embed="rId6">
            <a:duotone>
              <a:schemeClr val="accent4">
                <a:shade val="45000"/>
                <a:satMod val="135000"/>
              </a:schemeClr>
              <a:prstClr val="white"/>
            </a:duotone>
          </a:blip>
          <a:stretch>
            <a:fillRect/>
          </a:stretch>
        </p:blipFill>
        <p:spPr>
          <a:xfrm>
            <a:off x="6667032" y="2614104"/>
            <a:ext cx="554001" cy="267450"/>
          </a:xfrm>
          <a:prstGeom prst="rect">
            <a:avLst/>
          </a:prstGeom>
        </p:spPr>
      </p:pic>
      <p:pic>
        <p:nvPicPr>
          <p:cNvPr id="48" name="図 47"/>
          <p:cNvPicPr>
            <a:picLocks noChangeAspect="1"/>
          </p:cNvPicPr>
          <p:nvPr/>
        </p:nvPicPr>
        <p:blipFill>
          <a:blip r:embed="rId6">
            <a:duotone>
              <a:schemeClr val="accent4">
                <a:shade val="45000"/>
                <a:satMod val="135000"/>
              </a:schemeClr>
              <a:prstClr val="white"/>
            </a:duotone>
          </a:blip>
          <a:stretch>
            <a:fillRect/>
          </a:stretch>
        </p:blipFill>
        <p:spPr>
          <a:xfrm>
            <a:off x="6950453" y="3247366"/>
            <a:ext cx="554001" cy="267450"/>
          </a:xfrm>
          <a:prstGeom prst="rect">
            <a:avLst/>
          </a:prstGeom>
        </p:spPr>
      </p:pic>
      <p:sp>
        <p:nvSpPr>
          <p:cNvPr id="49" name="正方形/長方形 48"/>
          <p:cNvSpPr/>
          <p:nvPr/>
        </p:nvSpPr>
        <p:spPr>
          <a:xfrm>
            <a:off x="5534214" y="3794090"/>
            <a:ext cx="3229460" cy="923330"/>
          </a:xfrm>
          <a:prstGeom prst="rect">
            <a:avLst/>
          </a:prstGeom>
        </p:spPr>
        <p:txBody>
          <a:bodyPr wrap="square">
            <a:spAutoFit/>
          </a:bodyPr>
          <a:lstStyle/>
          <a:p>
            <a:r>
              <a:rPr lang="ja-JP" altLang="en-US" b="1" dirty="0" smtClean="0"/>
              <a:t>キーはデジタルデータ</a:t>
            </a:r>
            <a:endParaRPr lang="en-US" altLang="ja-JP" b="1" dirty="0" smtClean="0"/>
          </a:p>
          <a:p>
            <a:r>
              <a:rPr lang="ja-JP" altLang="en-US" b="1" dirty="0" smtClean="0"/>
              <a:t>（コピー可能）</a:t>
            </a:r>
            <a:endParaRPr lang="en-US" altLang="ja-JP" b="1" dirty="0" smtClean="0"/>
          </a:p>
          <a:p>
            <a:r>
              <a:rPr lang="ja-JP" altLang="en-US" b="1" dirty="0" smtClean="0"/>
              <a:t>⇒個体固有性は保証されない</a:t>
            </a:r>
            <a:endParaRPr lang="ja-JP" altLang="en-US" b="1" dirty="0"/>
          </a:p>
        </p:txBody>
      </p:sp>
    </p:spTree>
    <p:extLst>
      <p:ext uri="{BB962C8B-B14F-4D97-AF65-F5344CB8AC3E}">
        <p14:creationId xmlns:p14="http://schemas.microsoft.com/office/powerpoint/2010/main" val="1414424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既存技術：生体認証</a:t>
            </a:r>
            <a:endParaRPr kumimoji="1" lang="ja-JP" altLang="en-US" dirty="0"/>
          </a:p>
        </p:txBody>
      </p:sp>
      <p:sp>
        <p:nvSpPr>
          <p:cNvPr id="20" name="正方形/長方形 19"/>
          <p:cNvSpPr/>
          <p:nvPr/>
        </p:nvSpPr>
        <p:spPr>
          <a:xfrm>
            <a:off x="419660" y="4842725"/>
            <a:ext cx="8068557" cy="1569660"/>
          </a:xfrm>
          <a:prstGeom prst="rect">
            <a:avLst/>
          </a:prstGeom>
        </p:spPr>
        <p:txBody>
          <a:bodyPr wrap="square">
            <a:spAutoFit/>
          </a:bodyPr>
          <a:lstStyle/>
          <a:p>
            <a:r>
              <a:rPr lang="ja-JP" altLang="en-US" sz="2400" b="1" dirty="0" smtClean="0"/>
              <a:t>しかし，</a:t>
            </a:r>
            <a:r>
              <a:rPr lang="ja-JP" altLang="en-US" sz="2400" b="1" dirty="0"/>
              <a:t>多様な機器ごとの個別の特徴をデータとして収集する作り込みが必要なため，</a:t>
            </a:r>
            <a:r>
              <a:rPr lang="ja-JP" altLang="en-US" sz="2400" b="1" dirty="0">
                <a:solidFill>
                  <a:srgbClr val="FF0000"/>
                </a:solidFill>
              </a:rPr>
              <a:t>汎用性が極めて</a:t>
            </a:r>
            <a:r>
              <a:rPr lang="ja-JP" altLang="en-US" sz="2400" b="1" dirty="0" smtClean="0">
                <a:solidFill>
                  <a:srgbClr val="FF0000"/>
                </a:solidFill>
              </a:rPr>
              <a:t>低い</a:t>
            </a:r>
            <a:endParaRPr lang="en-US" altLang="ja-JP" sz="2400" b="1" dirty="0" smtClean="0">
              <a:solidFill>
                <a:srgbClr val="FF0000"/>
              </a:solidFill>
            </a:endParaRPr>
          </a:p>
          <a:p>
            <a:r>
              <a:rPr lang="ja-JP" altLang="en-US" sz="2400" b="1" dirty="0"/>
              <a:t>加えて，ハードウェア，ソフトウェア共に</a:t>
            </a:r>
            <a:r>
              <a:rPr lang="ja-JP" altLang="en-US" sz="2400" b="1" dirty="0">
                <a:solidFill>
                  <a:srgbClr val="FF0000"/>
                </a:solidFill>
              </a:rPr>
              <a:t>同設定の個体は区別ができない</a:t>
            </a:r>
          </a:p>
        </p:txBody>
      </p:sp>
      <p:sp>
        <p:nvSpPr>
          <p:cNvPr id="21" name="正方形/長方形 20"/>
          <p:cNvSpPr/>
          <p:nvPr/>
        </p:nvSpPr>
        <p:spPr>
          <a:xfrm>
            <a:off x="2155215" y="1001223"/>
            <a:ext cx="6757998" cy="830997"/>
          </a:xfrm>
          <a:prstGeom prst="rect">
            <a:avLst/>
          </a:prstGeom>
        </p:spPr>
        <p:txBody>
          <a:bodyPr wrap="square">
            <a:spAutoFit/>
          </a:bodyPr>
          <a:lstStyle/>
          <a:p>
            <a:r>
              <a:rPr lang="en-US" altLang="ja-JP" sz="2400" b="1" dirty="0" smtClean="0"/>
              <a:t>Web</a:t>
            </a:r>
            <a:r>
              <a:rPr lang="ja-JP" altLang="en-US" sz="2400" b="1" dirty="0" smtClean="0"/>
              <a:t>ブラウザフィンガープリントなど</a:t>
            </a:r>
            <a:endParaRPr lang="en-US" altLang="ja-JP" sz="2400" b="1" dirty="0" smtClean="0"/>
          </a:p>
          <a:p>
            <a:r>
              <a:rPr lang="ja-JP" altLang="en-US" sz="2400" b="1" dirty="0" smtClean="0"/>
              <a:t>認証対象を直接観測した結果を基に判別する</a:t>
            </a:r>
            <a:endParaRPr lang="en-US" altLang="ja-JP" sz="2400" b="1" dirty="0" smtClean="0"/>
          </a:p>
        </p:txBody>
      </p:sp>
      <p:pic>
        <p:nvPicPr>
          <p:cNvPr id="3" name="図 2"/>
          <p:cNvPicPr>
            <a:picLocks noChangeAspect="1"/>
          </p:cNvPicPr>
          <p:nvPr/>
        </p:nvPicPr>
        <p:blipFill>
          <a:blip r:embed="rId3"/>
          <a:stretch>
            <a:fillRect/>
          </a:stretch>
        </p:blipFill>
        <p:spPr>
          <a:xfrm>
            <a:off x="147876" y="1027712"/>
            <a:ext cx="1924919" cy="748579"/>
          </a:xfrm>
          <a:prstGeom prst="rect">
            <a:avLst/>
          </a:prstGeom>
        </p:spPr>
      </p:pic>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993" y="2093056"/>
            <a:ext cx="3305264" cy="2675268"/>
          </a:xfrm>
          <a:prstGeom prst="rect">
            <a:avLst/>
          </a:prstGeom>
        </p:spPr>
      </p:pic>
      <p:sp>
        <p:nvSpPr>
          <p:cNvPr id="6" name="正方形/長方形 5"/>
          <p:cNvSpPr/>
          <p:nvPr/>
        </p:nvSpPr>
        <p:spPr>
          <a:xfrm>
            <a:off x="3412960" y="2413451"/>
            <a:ext cx="5343113" cy="1384995"/>
          </a:xfrm>
          <a:prstGeom prst="rect">
            <a:avLst/>
          </a:prstGeom>
        </p:spPr>
        <p:txBody>
          <a:bodyPr wrap="square">
            <a:spAutoFit/>
          </a:bodyPr>
          <a:lstStyle/>
          <a:p>
            <a:pPr marL="268288" indent="-268288"/>
            <a:r>
              <a:rPr lang="ja-JP" altLang="en-US" sz="2800" dirty="0"/>
              <a:t>・機器のシステム設定値のログを集積し，データベース化</a:t>
            </a:r>
            <a:endParaRPr lang="en-US" altLang="ja-JP" sz="2800" dirty="0" smtClean="0"/>
          </a:p>
          <a:p>
            <a:r>
              <a:rPr lang="ja-JP" altLang="en-US" sz="2800" dirty="0" smtClean="0"/>
              <a:t>・通信</a:t>
            </a:r>
            <a:r>
              <a:rPr lang="ja-JP" altLang="en-US" sz="2800" dirty="0"/>
              <a:t>データの特性を利用</a:t>
            </a:r>
          </a:p>
        </p:txBody>
      </p:sp>
    </p:spTree>
    <p:extLst>
      <p:ext uri="{BB962C8B-B14F-4D97-AF65-F5344CB8AC3E}">
        <p14:creationId xmlns:p14="http://schemas.microsoft.com/office/powerpoint/2010/main" val="261386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既存技術の問題点</a:t>
            </a:r>
            <a:endParaRPr kumimoji="1" lang="ja-JP" altLang="en-US" dirty="0"/>
          </a:p>
        </p:txBody>
      </p:sp>
      <p:sp>
        <p:nvSpPr>
          <p:cNvPr id="7" name="正方形/長方形 6"/>
          <p:cNvSpPr/>
          <p:nvPr/>
        </p:nvSpPr>
        <p:spPr>
          <a:xfrm>
            <a:off x="752314" y="5331250"/>
            <a:ext cx="7881643" cy="1077218"/>
          </a:xfrm>
          <a:prstGeom prst="rect">
            <a:avLst/>
          </a:prstGeom>
        </p:spPr>
        <p:txBody>
          <a:bodyPr wrap="square">
            <a:spAutoFit/>
          </a:bodyPr>
          <a:lstStyle/>
          <a:p>
            <a:r>
              <a:rPr lang="ja-JP" altLang="en-US" sz="3200" b="1" dirty="0">
                <a:solidFill>
                  <a:srgbClr val="0000CC"/>
                </a:solidFill>
              </a:rPr>
              <a:t>不特定多数の</a:t>
            </a:r>
            <a:r>
              <a:rPr lang="en-US" altLang="ja-JP" sz="3200" b="1" dirty="0" err="1">
                <a:solidFill>
                  <a:srgbClr val="0000CC"/>
                </a:solidFill>
              </a:rPr>
              <a:t>IoT</a:t>
            </a:r>
            <a:r>
              <a:rPr lang="ja-JP" altLang="en-US" sz="3200" b="1" dirty="0">
                <a:solidFill>
                  <a:srgbClr val="0000CC"/>
                </a:solidFill>
              </a:rPr>
              <a:t>機器</a:t>
            </a:r>
            <a:r>
              <a:rPr lang="ja-JP" altLang="en-US" sz="3200" b="1" dirty="0" smtClean="0">
                <a:solidFill>
                  <a:srgbClr val="0000CC"/>
                </a:solidFill>
              </a:rPr>
              <a:t>が頻繁に切り替わるオープンインフラでは</a:t>
            </a:r>
            <a:r>
              <a:rPr lang="ja-JP" altLang="en-US" sz="3200" b="1" dirty="0">
                <a:solidFill>
                  <a:srgbClr val="0000CC"/>
                </a:solidFill>
              </a:rPr>
              <a:t>利用が困難</a:t>
            </a:r>
          </a:p>
        </p:txBody>
      </p:sp>
      <p:pic>
        <p:nvPicPr>
          <p:cNvPr id="8" name="図 7"/>
          <p:cNvPicPr>
            <a:picLocks noChangeAspect="1"/>
          </p:cNvPicPr>
          <p:nvPr/>
        </p:nvPicPr>
        <p:blipFill>
          <a:blip r:embed="rId3"/>
          <a:stretch>
            <a:fillRect/>
          </a:stretch>
        </p:blipFill>
        <p:spPr>
          <a:xfrm>
            <a:off x="258999" y="1027625"/>
            <a:ext cx="1924918" cy="745837"/>
          </a:xfrm>
          <a:prstGeom prst="rect">
            <a:avLst/>
          </a:prstGeom>
        </p:spPr>
      </p:pic>
      <p:pic>
        <p:nvPicPr>
          <p:cNvPr id="9" name="図 8"/>
          <p:cNvPicPr>
            <a:picLocks noChangeAspect="1"/>
          </p:cNvPicPr>
          <p:nvPr/>
        </p:nvPicPr>
        <p:blipFill>
          <a:blip r:embed="rId4"/>
          <a:stretch>
            <a:fillRect/>
          </a:stretch>
        </p:blipFill>
        <p:spPr>
          <a:xfrm>
            <a:off x="258998" y="2958959"/>
            <a:ext cx="1924919" cy="748579"/>
          </a:xfrm>
          <a:prstGeom prst="rect">
            <a:avLst/>
          </a:prstGeom>
        </p:spPr>
      </p:pic>
      <p:sp>
        <p:nvSpPr>
          <p:cNvPr id="13" name="正方形/長方形 12"/>
          <p:cNvSpPr/>
          <p:nvPr/>
        </p:nvSpPr>
        <p:spPr>
          <a:xfrm>
            <a:off x="501905" y="1857424"/>
            <a:ext cx="8411185" cy="954107"/>
          </a:xfrm>
          <a:prstGeom prst="rect">
            <a:avLst/>
          </a:prstGeom>
        </p:spPr>
        <p:txBody>
          <a:bodyPr wrap="square">
            <a:spAutoFit/>
          </a:bodyPr>
          <a:lstStyle/>
          <a:p>
            <a:r>
              <a:rPr lang="ja-JP" altLang="en-US" sz="2800" b="1" dirty="0"/>
              <a:t>秘密鍵を有する端末がその機器そのものである保証にはならない</a:t>
            </a:r>
            <a:endParaRPr lang="en-US" altLang="ja-JP" sz="2800" b="1" dirty="0" smtClean="0"/>
          </a:p>
        </p:txBody>
      </p:sp>
      <p:sp>
        <p:nvSpPr>
          <p:cNvPr id="14" name="正方形/長方形 13"/>
          <p:cNvSpPr/>
          <p:nvPr/>
        </p:nvSpPr>
        <p:spPr>
          <a:xfrm>
            <a:off x="501906" y="3816127"/>
            <a:ext cx="8411184" cy="954107"/>
          </a:xfrm>
          <a:prstGeom prst="rect">
            <a:avLst/>
          </a:prstGeom>
        </p:spPr>
        <p:txBody>
          <a:bodyPr wrap="square">
            <a:spAutoFit/>
          </a:bodyPr>
          <a:lstStyle/>
          <a:p>
            <a:r>
              <a:rPr lang="ja-JP" altLang="en-US" sz="2800" b="1" dirty="0"/>
              <a:t>多様な機器ごとの個別の特徴をデータとして収集する作り込みが必要なため，汎用性が極めて</a:t>
            </a:r>
            <a:r>
              <a:rPr lang="ja-JP" altLang="en-US" sz="2800" b="1" dirty="0" smtClean="0"/>
              <a:t>低い</a:t>
            </a:r>
            <a:endParaRPr lang="en-US" altLang="ja-JP" sz="2800" b="1" dirty="0" smtClean="0"/>
          </a:p>
        </p:txBody>
      </p:sp>
    </p:spTree>
    <p:extLst>
      <p:ext uri="{BB962C8B-B14F-4D97-AF65-F5344CB8AC3E}">
        <p14:creationId xmlns:p14="http://schemas.microsoft.com/office/powerpoint/2010/main" val="3862831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95142" y="1973811"/>
            <a:ext cx="2110007" cy="1217313"/>
          </a:xfrm>
          <a:prstGeom prst="rect">
            <a:avLst/>
          </a:prstGeom>
          <a:solidFill>
            <a:schemeClr val="bg1">
              <a:lumMod val="95000"/>
            </a:schemeClr>
          </a:solidFill>
          <a:ln w="50800" cmpd="dbl">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提案手法</a:t>
            </a:r>
            <a:endParaRPr kumimoji="1" lang="ja-JP" altLang="en-US" dirty="0"/>
          </a:p>
        </p:txBody>
      </p:sp>
      <p:pic>
        <p:nvPicPr>
          <p:cNvPr id="11" name="図 10"/>
          <p:cNvPicPr>
            <a:picLocks noChangeAspect="1"/>
          </p:cNvPicPr>
          <p:nvPr/>
        </p:nvPicPr>
        <p:blipFill>
          <a:blip r:embed="rId3"/>
          <a:stretch>
            <a:fillRect/>
          </a:stretch>
        </p:blipFill>
        <p:spPr>
          <a:xfrm>
            <a:off x="2451908" y="1988813"/>
            <a:ext cx="5606950" cy="3871764"/>
          </a:xfrm>
          <a:prstGeom prst="rect">
            <a:avLst/>
          </a:prstGeom>
        </p:spPr>
      </p:pic>
      <p:sp>
        <p:nvSpPr>
          <p:cNvPr id="7" name="正方形/長方形 6"/>
          <p:cNvSpPr/>
          <p:nvPr/>
        </p:nvSpPr>
        <p:spPr>
          <a:xfrm>
            <a:off x="152902" y="955515"/>
            <a:ext cx="8760311" cy="830997"/>
          </a:xfrm>
          <a:prstGeom prst="rect">
            <a:avLst/>
          </a:prstGeom>
        </p:spPr>
        <p:txBody>
          <a:bodyPr wrap="square">
            <a:spAutoFit/>
          </a:bodyPr>
          <a:lstStyle/>
          <a:p>
            <a:r>
              <a:rPr lang="ja-JP" altLang="en-US" sz="2400" b="1" dirty="0"/>
              <a:t>デジタル機器が必ず有する </a:t>
            </a:r>
            <a:r>
              <a:rPr lang="en-US" altLang="ja-JP" sz="2400" b="1" dirty="0"/>
              <a:t>CPU</a:t>
            </a:r>
            <a:r>
              <a:rPr lang="ja-JP" altLang="en-US" sz="2400" b="1" dirty="0"/>
              <a:t>などの演算器が生成するクロック周波数信号のドリフト特性を活用する個体識別手法</a:t>
            </a:r>
          </a:p>
        </p:txBody>
      </p:sp>
      <p:pic>
        <p:nvPicPr>
          <p:cNvPr id="8" name="図 7"/>
          <p:cNvPicPr>
            <a:picLocks noChangeAspect="1"/>
          </p:cNvPicPr>
          <p:nvPr/>
        </p:nvPicPr>
        <p:blipFill>
          <a:blip r:embed="rId4"/>
          <a:stretch>
            <a:fillRect/>
          </a:stretch>
        </p:blipFill>
        <p:spPr>
          <a:xfrm>
            <a:off x="373324" y="2108944"/>
            <a:ext cx="1924919" cy="748579"/>
          </a:xfrm>
          <a:prstGeom prst="rect">
            <a:avLst/>
          </a:prstGeom>
        </p:spPr>
      </p:pic>
      <p:sp>
        <p:nvSpPr>
          <p:cNvPr id="4" name="テキスト ボックス 3"/>
          <p:cNvSpPr txBox="1"/>
          <p:nvPr/>
        </p:nvSpPr>
        <p:spPr>
          <a:xfrm>
            <a:off x="752133" y="2821792"/>
            <a:ext cx="1445485"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的アプローチ</a:t>
            </a:r>
            <a:endParaRPr kumimoji="1" lang="ja-JP" altLang="en-US" dirty="0">
              <a:latin typeface="Meiryo UI" panose="020B0604030504040204" pitchFamily="50" charset="-128"/>
              <a:ea typeface="Meiryo UI" panose="020B0604030504040204" pitchFamily="50" charset="-128"/>
            </a:endParaRPr>
          </a:p>
        </p:txBody>
      </p:sp>
      <p:sp>
        <p:nvSpPr>
          <p:cNvPr id="9" name="正方形/長方形 8"/>
          <p:cNvSpPr/>
          <p:nvPr/>
        </p:nvSpPr>
        <p:spPr>
          <a:xfrm>
            <a:off x="931077" y="5946375"/>
            <a:ext cx="7394527" cy="830997"/>
          </a:xfrm>
          <a:prstGeom prst="rect">
            <a:avLst/>
          </a:prstGeom>
          <a:solidFill>
            <a:schemeClr val="accent1">
              <a:lumMod val="20000"/>
              <a:lumOff val="80000"/>
            </a:schemeClr>
          </a:solidFill>
          <a:ln w="34925">
            <a:solidFill>
              <a:schemeClr val="accent5">
                <a:lumMod val="75000"/>
              </a:schemeClr>
            </a:solidFill>
          </a:ln>
        </p:spPr>
        <p:txBody>
          <a:bodyPr wrap="square">
            <a:spAutoFit/>
          </a:bodyPr>
          <a:lstStyle/>
          <a:p>
            <a:r>
              <a:rPr lang="ja-JP" altLang="en-US" sz="2400" b="1" dirty="0" smtClean="0"/>
              <a:t>本研究ではクロック周波数信号から現れる機器個体の特有の特徴を</a:t>
            </a:r>
            <a:r>
              <a:rPr lang="ja-JP" altLang="en-US" sz="2400" b="1" dirty="0" smtClean="0">
                <a:solidFill>
                  <a:srgbClr val="FF0000"/>
                </a:solidFill>
              </a:rPr>
              <a:t>クロックフィンガープリント</a:t>
            </a:r>
            <a:r>
              <a:rPr lang="ja-JP" altLang="en-US" sz="2400" b="1" dirty="0" smtClean="0"/>
              <a:t>と呼称</a:t>
            </a:r>
            <a:endParaRPr lang="ja-JP" altLang="en-US" sz="2400" b="1" dirty="0"/>
          </a:p>
        </p:txBody>
      </p:sp>
    </p:spTree>
    <p:extLst>
      <p:ext uri="{BB962C8B-B14F-4D97-AF65-F5344CB8AC3E}">
        <p14:creationId xmlns:p14="http://schemas.microsoft.com/office/powerpoint/2010/main" val="1753526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着想ポイント</a:t>
            </a:r>
            <a:endParaRPr kumimoji="1" lang="ja-JP" altLang="en-US" dirty="0"/>
          </a:p>
        </p:txBody>
      </p:sp>
      <p:sp>
        <p:nvSpPr>
          <p:cNvPr id="3" name="正方形/長方形 2"/>
          <p:cNvSpPr/>
          <p:nvPr/>
        </p:nvSpPr>
        <p:spPr>
          <a:xfrm>
            <a:off x="258998" y="906379"/>
            <a:ext cx="8479757" cy="523220"/>
          </a:xfrm>
          <a:prstGeom prst="rect">
            <a:avLst/>
          </a:prstGeom>
        </p:spPr>
        <p:txBody>
          <a:bodyPr wrap="square">
            <a:spAutoFit/>
          </a:bodyPr>
          <a:lstStyle/>
          <a:p>
            <a:r>
              <a:rPr lang="ja-JP" altLang="en-US" sz="2800" dirty="0" smtClean="0"/>
              <a:t>■クロックフィンガープリント抽出手法の原理</a:t>
            </a:r>
            <a:endParaRPr lang="en-US" altLang="ja-JP" sz="2800"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321" y="1548037"/>
            <a:ext cx="888741" cy="85097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537" y="1548037"/>
            <a:ext cx="888741" cy="85097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753" y="1604681"/>
            <a:ext cx="888741" cy="850970"/>
          </a:xfrm>
          <a:prstGeom prst="rect">
            <a:avLst/>
          </a:prstGeom>
        </p:spPr>
      </p:pic>
      <p:sp>
        <p:nvSpPr>
          <p:cNvPr id="8" name="テキスト ボックス 7"/>
          <p:cNvSpPr txBox="1"/>
          <p:nvPr/>
        </p:nvSpPr>
        <p:spPr>
          <a:xfrm flipH="1">
            <a:off x="334158" y="2574089"/>
            <a:ext cx="2789367" cy="1015663"/>
          </a:xfrm>
          <a:prstGeom prst="rect">
            <a:avLst/>
          </a:prstGeom>
          <a:noFill/>
        </p:spPr>
        <p:txBody>
          <a:bodyPr wrap="square" rtlCol="0">
            <a:spAutoFit/>
          </a:bodyPr>
          <a:lstStyle/>
          <a:p>
            <a:pPr marL="266700" indent="-266700"/>
            <a:r>
              <a:rPr lang="ja-JP" altLang="en-US" sz="2000" b="1" dirty="0" smtClean="0"/>
              <a:t>◆個々の半導体デバイス</a:t>
            </a:r>
            <a:r>
              <a:rPr lang="ja-JP" altLang="en-US" sz="2000" b="1" dirty="0"/>
              <a:t>は</a:t>
            </a:r>
            <a:r>
              <a:rPr lang="ja-JP" altLang="en-US" sz="2000" b="1" dirty="0" smtClean="0"/>
              <a:t>，厳密に同じ性能ではない</a:t>
            </a:r>
            <a:endParaRPr lang="ja-JP" altLang="en-US" sz="2000" b="1" dirty="0"/>
          </a:p>
        </p:txBody>
      </p:sp>
      <p:sp>
        <p:nvSpPr>
          <p:cNvPr id="9" name="正方形/長方形 8"/>
          <p:cNvSpPr/>
          <p:nvPr/>
        </p:nvSpPr>
        <p:spPr>
          <a:xfrm>
            <a:off x="6528839" y="1778785"/>
            <a:ext cx="2615161" cy="738664"/>
          </a:xfrm>
          <a:prstGeom prst="rect">
            <a:avLst/>
          </a:prstGeom>
        </p:spPr>
        <p:txBody>
          <a:bodyPr wrap="square">
            <a:spAutoFit/>
          </a:bodyPr>
          <a:lstStyle/>
          <a:p>
            <a:r>
              <a:rPr lang="ja-JP" altLang="en-US" sz="1400" dirty="0" smtClean="0"/>
              <a:t>自作大図鑑　</a:t>
            </a:r>
            <a:r>
              <a:rPr lang="en-US" altLang="ja-JP" sz="1400" dirty="0"/>
              <a:t>CPU</a:t>
            </a:r>
            <a:r>
              <a:rPr lang="ja-JP" altLang="en-US" sz="1400" dirty="0"/>
              <a:t>の選び方</a:t>
            </a:r>
            <a:endParaRPr lang="en-US" altLang="ja-JP" sz="1400" dirty="0" smtClean="0"/>
          </a:p>
          <a:p>
            <a:r>
              <a:rPr lang="ja-JP" altLang="en-US" sz="1400" dirty="0" smtClean="0"/>
              <a:t>https</a:t>
            </a:r>
            <a:r>
              <a:rPr lang="ja-JP" altLang="en-US" sz="1400" dirty="0"/>
              <a:t>://jisaku-pc.net/build/cpu_select.html</a:t>
            </a: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470" y="1370013"/>
            <a:ext cx="2010700" cy="1578080"/>
          </a:xfrm>
          <a:prstGeom prst="rect">
            <a:avLst/>
          </a:prstGeom>
        </p:spPr>
      </p:pic>
      <p:sp>
        <p:nvSpPr>
          <p:cNvPr id="11" name="テキスト ボックス 10"/>
          <p:cNvSpPr txBox="1"/>
          <p:nvPr/>
        </p:nvSpPr>
        <p:spPr>
          <a:xfrm flipH="1">
            <a:off x="3868152" y="2897172"/>
            <a:ext cx="5202535" cy="707886"/>
          </a:xfrm>
          <a:prstGeom prst="rect">
            <a:avLst/>
          </a:prstGeom>
          <a:noFill/>
        </p:spPr>
        <p:txBody>
          <a:bodyPr wrap="square" rtlCol="0">
            <a:spAutoFit/>
          </a:bodyPr>
          <a:lstStyle/>
          <a:p>
            <a:pPr marL="266700" indent="-266700"/>
            <a:r>
              <a:rPr lang="ja-JP" altLang="en-US" sz="2000" b="1" dirty="0" smtClean="0"/>
              <a:t>◆デジタル機器の時計機能は</a:t>
            </a:r>
            <a:r>
              <a:rPr lang="en-US" altLang="ja-JP" sz="2000" b="1" dirty="0" smtClean="0"/>
              <a:t>CPU</a:t>
            </a:r>
            <a:r>
              <a:rPr lang="ja-JP" altLang="en-US" sz="2000" b="1" dirty="0" smtClean="0"/>
              <a:t>などのクロックソースを元に刻まれる</a:t>
            </a:r>
            <a:endParaRPr lang="ja-JP" altLang="en-US" sz="2000" b="1" dirty="0"/>
          </a:p>
        </p:txBody>
      </p:sp>
      <p:sp>
        <p:nvSpPr>
          <p:cNvPr id="12" name="テキスト ボックス 11"/>
          <p:cNvSpPr txBox="1"/>
          <p:nvPr/>
        </p:nvSpPr>
        <p:spPr>
          <a:xfrm flipH="1">
            <a:off x="1298062" y="4539265"/>
            <a:ext cx="6895143" cy="1569660"/>
          </a:xfrm>
          <a:prstGeom prst="rect">
            <a:avLst/>
          </a:prstGeom>
          <a:solidFill>
            <a:schemeClr val="accent4">
              <a:lumMod val="20000"/>
              <a:lumOff val="80000"/>
            </a:schemeClr>
          </a:solidFill>
          <a:ln w="76200">
            <a:solidFill>
              <a:schemeClr val="accent2"/>
            </a:solidFill>
          </a:ln>
        </p:spPr>
        <p:txBody>
          <a:bodyPr wrap="square" rtlCol="0">
            <a:spAutoFit/>
          </a:bodyPr>
          <a:lstStyle/>
          <a:p>
            <a:r>
              <a:rPr lang="en-US" altLang="ja-JP" sz="2400" b="1" dirty="0" smtClean="0"/>
              <a:t>【</a:t>
            </a:r>
            <a:r>
              <a:rPr lang="ja-JP" altLang="en-US" sz="2400" b="1" dirty="0" smtClean="0"/>
              <a:t>仮説</a:t>
            </a:r>
            <a:r>
              <a:rPr lang="en-US" altLang="ja-JP" sz="2400" b="1" dirty="0" smtClean="0"/>
              <a:t>】</a:t>
            </a:r>
          </a:p>
          <a:p>
            <a:r>
              <a:rPr lang="ja-JP" altLang="en-US" sz="2400" b="1" dirty="0"/>
              <a:t>クロック周波数信号のずれ（クロックドリフト</a:t>
            </a:r>
            <a:r>
              <a:rPr lang="ja-JP" altLang="en-US" sz="2400" b="1" dirty="0" smtClean="0"/>
              <a:t>）は半導体デバイスのチップ特性に起因したものであり，この特徴はデバイス固有である</a:t>
            </a:r>
            <a:endParaRPr lang="en-US" altLang="ja-JP" sz="2400" b="1" dirty="0" smtClean="0"/>
          </a:p>
        </p:txBody>
      </p:sp>
      <p:cxnSp>
        <p:nvCxnSpPr>
          <p:cNvPr id="14" name="カギ線コネクタ 13"/>
          <p:cNvCxnSpPr>
            <a:stCxn id="8" idx="2"/>
            <a:endCxn id="12" idx="0"/>
          </p:cNvCxnSpPr>
          <p:nvPr/>
        </p:nvCxnSpPr>
        <p:spPr>
          <a:xfrm rot="16200000" flipH="1">
            <a:off x="2762481" y="2556112"/>
            <a:ext cx="949513" cy="3016792"/>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flipH="1">
            <a:off x="1173345" y="6237752"/>
            <a:ext cx="7791282" cy="461665"/>
          </a:xfrm>
          <a:prstGeom prst="rect">
            <a:avLst/>
          </a:prstGeom>
          <a:noFill/>
        </p:spPr>
        <p:txBody>
          <a:bodyPr wrap="square" rtlCol="0">
            <a:spAutoFit/>
          </a:bodyPr>
          <a:lstStyle/>
          <a:p>
            <a:r>
              <a:rPr lang="ja-JP" altLang="en-US" sz="2400" b="1" dirty="0" smtClean="0"/>
              <a:t>⇒ドリフト特性：</a:t>
            </a:r>
            <a:r>
              <a:rPr lang="ja-JP" altLang="en-US" sz="2400" b="1" dirty="0" smtClean="0">
                <a:solidFill>
                  <a:srgbClr val="FF0000"/>
                </a:solidFill>
              </a:rPr>
              <a:t>デジタル機器の特徴量</a:t>
            </a:r>
            <a:endParaRPr lang="ja-JP" altLang="en-US" sz="2400" b="1" dirty="0">
              <a:solidFill>
                <a:srgbClr val="FF0000"/>
              </a:solidFill>
            </a:endParaRPr>
          </a:p>
        </p:txBody>
      </p:sp>
      <p:cxnSp>
        <p:nvCxnSpPr>
          <p:cNvPr id="24" name="カギ線コネクタ 23"/>
          <p:cNvCxnSpPr>
            <a:stCxn id="11" idx="2"/>
            <a:endCxn id="12" idx="0"/>
          </p:cNvCxnSpPr>
          <p:nvPr/>
        </p:nvCxnSpPr>
        <p:spPr>
          <a:xfrm rot="5400000">
            <a:off x="5140423" y="3210268"/>
            <a:ext cx="934207" cy="1723786"/>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89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参考：</a:t>
            </a:r>
            <a:r>
              <a:rPr kumimoji="1" lang="en-US" altLang="ja-JP" dirty="0" smtClean="0"/>
              <a:t>CPU</a:t>
            </a:r>
            <a:r>
              <a:rPr kumimoji="1" lang="ja-JP" altLang="en-US" dirty="0" smtClean="0"/>
              <a:t>製造と歩留まり</a:t>
            </a:r>
            <a:endParaRPr kumimoji="1" lang="ja-JP" altLang="en-US" dirty="0"/>
          </a:p>
        </p:txBody>
      </p:sp>
      <p:sp>
        <p:nvSpPr>
          <p:cNvPr id="3" name="正方形/長方形 2"/>
          <p:cNvSpPr/>
          <p:nvPr/>
        </p:nvSpPr>
        <p:spPr>
          <a:xfrm>
            <a:off x="258998" y="906379"/>
            <a:ext cx="8479757" cy="523220"/>
          </a:xfrm>
          <a:prstGeom prst="rect">
            <a:avLst/>
          </a:prstGeom>
        </p:spPr>
        <p:txBody>
          <a:bodyPr wrap="square">
            <a:spAutoFit/>
          </a:bodyPr>
          <a:lstStyle/>
          <a:p>
            <a:r>
              <a:rPr lang="ja-JP" altLang="en-US" sz="2800" dirty="0" smtClean="0"/>
              <a:t>半導体ウェハーから製造されるダイ（チップ）の例</a:t>
            </a:r>
            <a:endParaRPr lang="en-US" altLang="ja-JP" sz="2800" dirty="0"/>
          </a:p>
        </p:txBody>
      </p:sp>
      <p:pic>
        <p:nvPicPr>
          <p:cNvPr id="4" name="図 3"/>
          <p:cNvPicPr>
            <a:picLocks noChangeAspect="1"/>
          </p:cNvPicPr>
          <p:nvPr/>
        </p:nvPicPr>
        <p:blipFill>
          <a:blip r:embed="rId3"/>
          <a:stretch>
            <a:fillRect/>
          </a:stretch>
        </p:blipFill>
        <p:spPr>
          <a:xfrm>
            <a:off x="329357" y="1495819"/>
            <a:ext cx="5124676" cy="4096397"/>
          </a:xfrm>
          <a:prstGeom prst="rect">
            <a:avLst/>
          </a:prstGeom>
        </p:spPr>
      </p:pic>
      <p:sp>
        <p:nvSpPr>
          <p:cNvPr id="5" name="正方形/長方形 4"/>
          <p:cNvSpPr/>
          <p:nvPr/>
        </p:nvSpPr>
        <p:spPr>
          <a:xfrm>
            <a:off x="329357" y="5710654"/>
            <a:ext cx="6369627" cy="646331"/>
          </a:xfrm>
          <a:prstGeom prst="rect">
            <a:avLst/>
          </a:prstGeom>
        </p:spPr>
        <p:txBody>
          <a:bodyPr wrap="square">
            <a:spAutoFit/>
          </a:bodyPr>
          <a:lstStyle/>
          <a:p>
            <a:r>
              <a:rPr lang="en-US" altLang="ja-JP" dirty="0" smtClean="0"/>
              <a:t>PC Watch</a:t>
            </a:r>
            <a:r>
              <a:rPr lang="ja-JP" altLang="en-US" dirty="0"/>
              <a:t>後藤弘茂の</a:t>
            </a:r>
            <a:r>
              <a:rPr lang="en-US" altLang="ja-JP" dirty="0"/>
              <a:t>Weekly</a:t>
            </a:r>
            <a:r>
              <a:rPr lang="ja-JP" altLang="en-US" dirty="0"/>
              <a:t>海外ニュース</a:t>
            </a:r>
            <a:endParaRPr lang="en-US" altLang="ja-JP" dirty="0" smtClean="0"/>
          </a:p>
          <a:p>
            <a:r>
              <a:rPr lang="ja-JP" altLang="en-US" dirty="0" smtClean="0"/>
              <a:t>https://pc.watch.impress.co.jp/docs/2007/1109/kaigai399.htm</a:t>
            </a:r>
            <a:endParaRPr lang="ja-JP" altLang="en-US"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684" y="2429063"/>
            <a:ext cx="2644073" cy="1483619"/>
          </a:xfrm>
          <a:prstGeom prst="rect">
            <a:avLst/>
          </a:prstGeom>
        </p:spPr>
      </p:pic>
      <p:sp>
        <p:nvSpPr>
          <p:cNvPr id="8" name="屈折矢印 7"/>
          <p:cNvSpPr/>
          <p:nvPr/>
        </p:nvSpPr>
        <p:spPr>
          <a:xfrm flipV="1">
            <a:off x="5589550" y="1548037"/>
            <a:ext cx="2162619" cy="928126"/>
          </a:xfrm>
          <a:prstGeom prst="bentUpArrow">
            <a:avLst>
              <a:gd name="adj1" fmla="val 25000"/>
              <a:gd name="adj2" fmla="val 25000"/>
              <a:gd name="adj3" fmla="val 29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64425" y="3888406"/>
            <a:ext cx="3350102" cy="1323439"/>
          </a:xfrm>
          <a:prstGeom prst="rect">
            <a:avLst/>
          </a:prstGeom>
        </p:spPr>
        <p:txBody>
          <a:bodyPr wrap="square">
            <a:spAutoFit/>
          </a:bodyPr>
          <a:lstStyle/>
          <a:p>
            <a:r>
              <a:rPr lang="ja-JP" altLang="en-US" sz="2000" dirty="0" smtClean="0"/>
              <a:t>同じ半導体から作られたダイであっても，ダイごとに選別され，異なる製品として販売される</a:t>
            </a:r>
            <a:endParaRPr lang="en-US" altLang="ja-JP" sz="2000" dirty="0"/>
          </a:p>
        </p:txBody>
      </p:sp>
    </p:spTree>
    <p:extLst>
      <p:ext uri="{BB962C8B-B14F-4D97-AF65-F5344CB8AC3E}">
        <p14:creationId xmlns:p14="http://schemas.microsoft.com/office/powerpoint/2010/main" val="2044976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提案手法の特徴</a:t>
            </a:r>
            <a:endParaRPr kumimoji="1" lang="ja-JP" altLang="en-US" dirty="0"/>
          </a:p>
        </p:txBody>
      </p:sp>
      <p:sp>
        <p:nvSpPr>
          <p:cNvPr id="7" name="テキスト ボックス 6"/>
          <p:cNvSpPr txBox="1"/>
          <p:nvPr/>
        </p:nvSpPr>
        <p:spPr>
          <a:xfrm>
            <a:off x="266586" y="976087"/>
            <a:ext cx="8512074" cy="2616101"/>
          </a:xfrm>
          <a:prstGeom prst="rect">
            <a:avLst/>
          </a:prstGeom>
          <a:solidFill>
            <a:schemeClr val="bg1"/>
          </a:solidFill>
        </p:spPr>
        <p:txBody>
          <a:bodyPr wrap="square" rtlCol="0">
            <a:spAutoFit/>
          </a:bodyPr>
          <a:lstStyle/>
          <a:p>
            <a:r>
              <a:rPr kumimoji="1" lang="ja-JP" altLang="en-US" sz="2000" b="1" dirty="0" smtClean="0"/>
              <a:t>■提案手法の特徴</a:t>
            </a:r>
            <a:endParaRPr kumimoji="1" lang="en-US" altLang="ja-JP" sz="2000" b="1" dirty="0" smtClean="0"/>
          </a:p>
          <a:p>
            <a:pPr marL="342900" lvl="0" indent="-342900" algn="just">
              <a:spcAft>
                <a:spcPts val="0"/>
              </a:spcAft>
              <a:buFont typeface="Wingdings" panose="05000000000000000000" pitchFamily="2" charset="2"/>
              <a:buChar char=""/>
              <a:tabLst>
                <a:tab pos="266700" algn="l"/>
                <a:tab pos="325755" algn="l"/>
              </a:tabLst>
            </a:pPr>
            <a:r>
              <a:rPr lang="ja-JP" altLang="ja-JP" sz="2400" b="1" kern="100" dirty="0">
                <a:latin typeface="+mn-ea"/>
              </a:rPr>
              <a:t>デジタル機器が必ず有するクロック信号を利用するため，技術適用範囲が極めて</a:t>
            </a:r>
            <a:r>
              <a:rPr lang="ja-JP" altLang="ja-JP" sz="2400" b="1" kern="100" dirty="0" smtClean="0">
                <a:latin typeface="+mn-ea"/>
              </a:rPr>
              <a:t>広い</a:t>
            </a:r>
            <a:r>
              <a:rPr lang="ja-JP" altLang="en-US" sz="2400" b="1" kern="100" dirty="0" smtClean="0">
                <a:latin typeface="+mn-ea"/>
              </a:rPr>
              <a:t>（汎用）</a:t>
            </a:r>
            <a:endParaRPr lang="ja-JP" altLang="ja-JP" sz="2400" b="1" kern="100" dirty="0">
              <a:latin typeface="+mn-ea"/>
            </a:endParaRPr>
          </a:p>
          <a:p>
            <a:pPr marL="342900" lvl="0" indent="-342900" algn="just">
              <a:spcAft>
                <a:spcPts val="0"/>
              </a:spcAft>
              <a:buFont typeface="Wingdings" panose="05000000000000000000" pitchFamily="2" charset="2"/>
              <a:buChar char=""/>
              <a:tabLst>
                <a:tab pos="266700" algn="l"/>
                <a:tab pos="325755" algn="l"/>
              </a:tabLst>
            </a:pPr>
            <a:r>
              <a:rPr lang="ja-JP" altLang="ja-JP" sz="2400" b="1" kern="100" dirty="0">
                <a:latin typeface="+mn-ea"/>
              </a:rPr>
              <a:t>ハードウェア固有の特性を利用するため，ソフト的手法による詐称が困難（セキュア）</a:t>
            </a:r>
          </a:p>
          <a:p>
            <a:pPr marL="342900" lvl="0" indent="-342900" algn="just">
              <a:spcAft>
                <a:spcPts val="0"/>
              </a:spcAft>
              <a:buFont typeface="Wingdings" panose="05000000000000000000" pitchFamily="2" charset="2"/>
              <a:buChar char=""/>
              <a:tabLst>
                <a:tab pos="266700" algn="l"/>
                <a:tab pos="325755" algn="l"/>
              </a:tabLst>
            </a:pPr>
            <a:r>
              <a:rPr lang="ja-JP" altLang="ja-JP" sz="2400" b="1" kern="100" dirty="0">
                <a:latin typeface="+mn-ea"/>
              </a:rPr>
              <a:t>同一ネットワーク内にある機器だけで実行可能な機能なので複雑な設定は不要（低コスト）</a:t>
            </a:r>
            <a:endParaRPr lang="ja-JP" altLang="ja-JP" sz="2400" b="1" kern="100" dirty="0">
              <a:effectLst/>
              <a:latin typeface="+mn-ea"/>
            </a:endParaRPr>
          </a:p>
        </p:txBody>
      </p:sp>
      <p:sp>
        <p:nvSpPr>
          <p:cNvPr id="8" name="テキスト ボックス 7"/>
          <p:cNvSpPr txBox="1"/>
          <p:nvPr/>
        </p:nvSpPr>
        <p:spPr>
          <a:xfrm>
            <a:off x="266586" y="3876998"/>
            <a:ext cx="8512074" cy="1877437"/>
          </a:xfrm>
          <a:prstGeom prst="rect">
            <a:avLst/>
          </a:prstGeom>
          <a:noFill/>
        </p:spPr>
        <p:txBody>
          <a:bodyPr wrap="square" rtlCol="0">
            <a:spAutoFit/>
          </a:bodyPr>
          <a:lstStyle/>
          <a:p>
            <a:r>
              <a:rPr kumimoji="1" lang="ja-JP" altLang="en-US" sz="2000" b="1" dirty="0" smtClean="0"/>
              <a:t>■技術の適用分野</a:t>
            </a:r>
            <a:endParaRPr kumimoji="1" lang="en-US" altLang="ja-JP" sz="2000" b="1" dirty="0" smtClean="0"/>
          </a:p>
          <a:p>
            <a:pPr marL="177800" indent="-177800"/>
            <a:r>
              <a:rPr lang="ja-JP" altLang="en-US" sz="2400" dirty="0" smtClean="0"/>
              <a:t>・</a:t>
            </a:r>
            <a:r>
              <a:rPr lang="ja-JP" altLang="ja-JP" sz="2400" dirty="0" smtClean="0"/>
              <a:t>デジタル機器の真正性</a:t>
            </a:r>
            <a:r>
              <a:rPr lang="ja-JP" altLang="ja-JP" sz="2400" dirty="0"/>
              <a:t>を担保するための</a:t>
            </a:r>
            <a:r>
              <a:rPr lang="ja-JP" altLang="ja-JP" sz="2400" dirty="0" smtClean="0"/>
              <a:t>セキュリティ基盤技術</a:t>
            </a:r>
            <a:r>
              <a:rPr lang="ja-JP" altLang="en-US" sz="2400" b="1" dirty="0" smtClean="0">
                <a:solidFill>
                  <a:srgbClr val="0000CC"/>
                </a:solidFill>
              </a:rPr>
              <a:t>⇒特にオープンな</a:t>
            </a:r>
            <a:r>
              <a:rPr lang="en-US" altLang="ja-JP" sz="2400" b="1" dirty="0" err="1" smtClean="0">
                <a:solidFill>
                  <a:srgbClr val="0000CC"/>
                </a:solidFill>
              </a:rPr>
              <a:t>IoT</a:t>
            </a:r>
            <a:r>
              <a:rPr lang="ja-JP" altLang="en-US" sz="2400" b="1" dirty="0" smtClean="0">
                <a:solidFill>
                  <a:srgbClr val="0000CC"/>
                </a:solidFill>
              </a:rPr>
              <a:t>インフラへの適用</a:t>
            </a:r>
            <a:endParaRPr lang="en-US" altLang="ja-JP" sz="2400" b="1" dirty="0" smtClean="0">
              <a:solidFill>
                <a:srgbClr val="0000CC"/>
              </a:solidFill>
            </a:endParaRPr>
          </a:p>
          <a:p>
            <a:pPr marL="177800" indent="-177800"/>
            <a:r>
              <a:rPr lang="ja-JP" altLang="en-US" sz="2400" dirty="0" smtClean="0"/>
              <a:t>・</a:t>
            </a:r>
            <a:r>
              <a:rPr lang="ja-JP" altLang="ja-JP" sz="2400" dirty="0" smtClean="0"/>
              <a:t>ソフトウェア上</a:t>
            </a:r>
            <a:r>
              <a:rPr lang="ja-JP" altLang="ja-JP" sz="2400" dirty="0"/>
              <a:t>の設定値や物理的なネームラベルなどに依らず個体を</a:t>
            </a:r>
            <a:r>
              <a:rPr lang="ja-JP" altLang="ja-JP" sz="2400" dirty="0" smtClean="0"/>
              <a:t>特定</a:t>
            </a:r>
            <a:r>
              <a:rPr lang="ja-JP" altLang="en-US" sz="2400" b="1" dirty="0" smtClean="0">
                <a:solidFill>
                  <a:srgbClr val="0000CC"/>
                </a:solidFill>
              </a:rPr>
              <a:t>⇒</a:t>
            </a:r>
            <a:r>
              <a:rPr lang="ja-JP" altLang="ja-JP" sz="2400" b="1" dirty="0" smtClean="0">
                <a:solidFill>
                  <a:srgbClr val="0000CC"/>
                </a:solidFill>
              </a:rPr>
              <a:t>物品</a:t>
            </a:r>
            <a:r>
              <a:rPr lang="ja-JP" altLang="ja-JP" sz="2400" b="1" dirty="0">
                <a:solidFill>
                  <a:srgbClr val="0000CC"/>
                </a:solidFill>
              </a:rPr>
              <a:t>管理技術としても応用可能</a:t>
            </a:r>
            <a:endParaRPr kumimoji="1" lang="en-US" altLang="ja-JP" sz="2400" b="1" dirty="0" smtClean="0">
              <a:solidFill>
                <a:srgbClr val="0000CC"/>
              </a:solidFill>
            </a:endParaRPr>
          </a:p>
        </p:txBody>
      </p:sp>
    </p:spTree>
    <p:extLst>
      <p:ext uri="{BB962C8B-B14F-4D97-AF65-F5344CB8AC3E}">
        <p14:creationId xmlns:p14="http://schemas.microsoft.com/office/powerpoint/2010/main" val="106710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4" name="角丸四角形 3"/>
          <p:cNvSpPr/>
          <p:nvPr/>
        </p:nvSpPr>
        <p:spPr>
          <a:xfrm>
            <a:off x="4924358" y="1919309"/>
            <a:ext cx="4048174" cy="3616911"/>
          </a:xfrm>
          <a:prstGeom prst="roundRect">
            <a:avLst/>
          </a:prstGeom>
          <a:solidFill>
            <a:schemeClr val="bg1"/>
          </a:solidFill>
          <a:ln w="38100">
            <a:solidFill>
              <a:srgbClr val="3333C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127" y="2066386"/>
            <a:ext cx="1296317" cy="98863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316" y="2878217"/>
            <a:ext cx="1796494" cy="913646"/>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0197" y="3113597"/>
            <a:ext cx="1396437" cy="1403455"/>
          </a:xfrm>
          <a:prstGeom prst="rect">
            <a:avLst/>
          </a:prstGeom>
        </p:spPr>
      </p:pic>
      <p:pic>
        <p:nvPicPr>
          <p:cNvPr id="8" name="図 7"/>
          <p:cNvPicPr>
            <a:picLocks noChangeAspect="1"/>
          </p:cNvPicPr>
          <p:nvPr/>
        </p:nvPicPr>
        <p:blipFill>
          <a:blip r:embed="rId5"/>
          <a:stretch>
            <a:fillRect/>
          </a:stretch>
        </p:blipFill>
        <p:spPr>
          <a:xfrm>
            <a:off x="5199214" y="3012012"/>
            <a:ext cx="1936648" cy="1781929"/>
          </a:xfrm>
          <a:prstGeom prst="rect">
            <a:avLst/>
          </a:prstGeom>
        </p:spPr>
      </p:pic>
      <p:pic>
        <p:nvPicPr>
          <p:cNvPr id="9" name="図 8"/>
          <p:cNvPicPr>
            <a:picLocks noChangeAspect="1"/>
          </p:cNvPicPr>
          <p:nvPr/>
        </p:nvPicPr>
        <p:blipFill>
          <a:blip r:embed="rId6"/>
          <a:stretch>
            <a:fillRect/>
          </a:stretch>
        </p:blipFill>
        <p:spPr>
          <a:xfrm>
            <a:off x="1060340" y="1996911"/>
            <a:ext cx="1201717" cy="719174"/>
          </a:xfrm>
          <a:prstGeom prst="rect">
            <a:avLst/>
          </a:prstGeom>
        </p:spPr>
      </p:pic>
      <p:pic>
        <p:nvPicPr>
          <p:cNvPr id="10" name="Picture 35" descr="C:\Users\y.ogata\AppData\Local\Microsoft\Windows\Temporary Internet Files\Content.IE5\1DIQ3G2R\MC900431570[1].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405126" y="3465179"/>
            <a:ext cx="874357" cy="98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グループ化 10"/>
          <p:cNvGrpSpPr/>
          <p:nvPr/>
        </p:nvGrpSpPr>
        <p:grpSpPr>
          <a:xfrm>
            <a:off x="5081948" y="2022961"/>
            <a:ext cx="2275045" cy="1089620"/>
            <a:chOff x="5444601" y="2704791"/>
            <a:chExt cx="2947337" cy="1411611"/>
          </a:xfrm>
        </p:grpSpPr>
        <p:sp>
          <p:nvSpPr>
            <p:cNvPr id="12" name="雲 11"/>
            <p:cNvSpPr/>
            <p:nvPr/>
          </p:nvSpPr>
          <p:spPr>
            <a:xfrm>
              <a:off x="5607472" y="2956191"/>
              <a:ext cx="2688151" cy="986601"/>
            </a:xfrm>
            <a:prstGeom prst="cloud">
              <a:avLst/>
            </a:prstGeom>
            <a:solidFill>
              <a:srgbClr val="CCFFFF"/>
            </a:solidFill>
            <a:ln w="34925">
              <a:solidFill>
                <a:srgbClr val="3333CC">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36000" tIns="36000" rIns="36000" bIns="36000" numCol="1" spcCol="0" rtlCol="0" fromWordArt="0" anchor="b"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ltLang="ja-JP" sz="20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76031" y="2882952"/>
              <a:ext cx="356323" cy="356323"/>
            </a:xfrm>
            <a:prstGeom prst="rect">
              <a:avLst/>
            </a:prstGeom>
          </p:spPr>
        </p:pic>
        <p:pic>
          <p:nvPicPr>
            <p:cNvPr id="14" name="図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26637" y="3634157"/>
              <a:ext cx="356323" cy="356323"/>
            </a:xfrm>
            <a:prstGeom prst="rect">
              <a:avLst/>
            </a:prstGeom>
          </p:spPr>
        </p:pic>
        <p:pic>
          <p:nvPicPr>
            <p:cNvPr id="15" name="図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238" y="2704791"/>
              <a:ext cx="356323" cy="356323"/>
            </a:xfrm>
            <a:prstGeom prst="rect">
              <a:avLst/>
            </a:prstGeom>
          </p:spPr>
        </p:pic>
        <p:pic>
          <p:nvPicPr>
            <p:cNvPr id="16" name="図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70891" y="3760079"/>
              <a:ext cx="356323" cy="356323"/>
            </a:xfrm>
            <a:prstGeom prst="rect">
              <a:avLst/>
            </a:prstGeom>
          </p:spPr>
        </p:pic>
        <p:pic>
          <p:nvPicPr>
            <p:cNvPr id="17" name="図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2328" y="2822642"/>
              <a:ext cx="356323" cy="356323"/>
            </a:xfrm>
            <a:prstGeom prst="rect">
              <a:avLst/>
            </a:prstGeom>
          </p:spPr>
        </p:pic>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5615" y="3138903"/>
              <a:ext cx="356323" cy="356323"/>
            </a:xfrm>
            <a:prstGeom prst="rect">
              <a:avLst/>
            </a:prstGeom>
          </p:spPr>
        </p:pic>
        <p:pic>
          <p:nvPicPr>
            <p:cNvPr id="19" name="図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44601" y="3293085"/>
              <a:ext cx="356323" cy="356323"/>
            </a:xfrm>
            <a:prstGeom prst="rect">
              <a:avLst/>
            </a:prstGeom>
          </p:spPr>
        </p:pic>
        <p:pic>
          <p:nvPicPr>
            <p:cNvPr id="20" name="図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28643" y="3610313"/>
              <a:ext cx="356323" cy="3563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43497" y="3647322"/>
              <a:ext cx="356323" cy="356323"/>
            </a:xfrm>
            <a:prstGeom prst="rect">
              <a:avLst/>
            </a:prstGeom>
          </p:spPr>
        </p:pic>
      </p:grpSp>
      <p:sp>
        <p:nvSpPr>
          <p:cNvPr id="22" name="テキスト ボックス 21"/>
          <p:cNvSpPr txBox="1"/>
          <p:nvPr/>
        </p:nvSpPr>
        <p:spPr>
          <a:xfrm>
            <a:off x="5108510" y="3811996"/>
            <a:ext cx="2360765" cy="461665"/>
          </a:xfrm>
          <a:prstGeom prst="rect">
            <a:avLst/>
          </a:prstGeom>
          <a:noFill/>
        </p:spPr>
        <p:txBody>
          <a:bodyPr wrap="square" rtlCol="0">
            <a:spAutoFit/>
          </a:bodyPr>
          <a:lstStyle/>
          <a:p>
            <a:pPr algn="ctr"/>
            <a:r>
              <a:rPr kumimoji="1" lang="en-US" altLang="ja-JP" sz="2400" b="1" dirty="0" err="1" smtClean="0">
                <a:ln w="22225">
                  <a:solidFill>
                    <a:srgbClr val="FF0000">
                      <a:alpha val="50000"/>
                    </a:srgbClr>
                  </a:solidFill>
                  <a:prstDash val="solid"/>
                </a:ln>
                <a:solidFill>
                  <a:srgbClr val="FFFFFF"/>
                </a:solidFill>
                <a:effectLst>
                  <a:outerShdw dist="38100" dir="2700000" algn="tl" rotWithShape="0">
                    <a:schemeClr val="accent2"/>
                  </a:outerShdw>
                </a:effectLst>
              </a:rPr>
              <a:t>IoT</a:t>
            </a:r>
            <a:r>
              <a:rPr kumimoji="1" lang="ja-JP" altLang="en-US" sz="2400" b="1" dirty="0" smtClean="0">
                <a:ln w="22225">
                  <a:solidFill>
                    <a:srgbClr val="FF0000">
                      <a:alpha val="50000"/>
                    </a:srgbClr>
                  </a:solidFill>
                  <a:prstDash val="solid"/>
                </a:ln>
                <a:solidFill>
                  <a:srgbClr val="FFFFFF"/>
                </a:solidFill>
                <a:effectLst>
                  <a:outerShdw dist="38100" dir="2700000" algn="tl" rotWithShape="0">
                    <a:schemeClr val="accent2"/>
                  </a:outerShdw>
                </a:effectLst>
              </a:rPr>
              <a:t>デバイス</a:t>
            </a:r>
            <a:endParaRPr kumimoji="1" lang="ja-JP" altLang="en-US" sz="2400" b="1" dirty="0">
              <a:ln w="22225">
                <a:solidFill>
                  <a:srgbClr val="FF0000">
                    <a:alpha val="50000"/>
                  </a:srgbClr>
                </a:solidFill>
                <a:prstDash val="solid"/>
              </a:ln>
              <a:solidFill>
                <a:srgbClr val="FFFFFF"/>
              </a:solidFill>
              <a:effectLst>
                <a:outerShdw dist="38100" dir="2700000" algn="tl" rotWithShape="0">
                  <a:schemeClr val="accent2"/>
                </a:outerShdw>
              </a:effectLst>
            </a:endParaRPr>
          </a:p>
        </p:txBody>
      </p:sp>
      <p:sp>
        <p:nvSpPr>
          <p:cNvPr id="23" name="テキスト ボックス 22"/>
          <p:cNvSpPr txBox="1"/>
          <p:nvPr/>
        </p:nvSpPr>
        <p:spPr>
          <a:xfrm>
            <a:off x="5154097" y="2360836"/>
            <a:ext cx="2360765" cy="461665"/>
          </a:xfrm>
          <a:prstGeom prst="rect">
            <a:avLst/>
          </a:prstGeom>
          <a:noFill/>
        </p:spPr>
        <p:txBody>
          <a:bodyPr wrap="square" rtlCol="0">
            <a:spAutoFit/>
          </a:bodyPr>
          <a:lstStyle/>
          <a:p>
            <a:pPr algn="ctr"/>
            <a:r>
              <a:rPr kumimoji="1" lang="en-US" altLang="ja-JP" sz="2400" b="1" dirty="0" smtClean="0">
                <a:ln w="22225">
                  <a:solidFill>
                    <a:schemeClr val="tx1">
                      <a:alpha val="50000"/>
                    </a:schemeClr>
                  </a:solidFill>
                  <a:prstDash val="solid"/>
                </a:ln>
                <a:solidFill>
                  <a:srgbClr val="FFFFFF"/>
                </a:solidFill>
                <a:effectLst>
                  <a:outerShdw dist="38100" dir="2700000" algn="tl" rotWithShape="0">
                    <a:schemeClr val="accent2"/>
                  </a:outerShdw>
                </a:effectLst>
              </a:rPr>
              <a:t>Web</a:t>
            </a:r>
            <a:r>
              <a:rPr kumimoji="1" lang="ja-JP" altLang="en-US" sz="2400" b="1" dirty="0" smtClean="0">
                <a:ln w="22225">
                  <a:solidFill>
                    <a:schemeClr val="tx1">
                      <a:alpha val="50000"/>
                    </a:schemeClr>
                  </a:solidFill>
                  <a:prstDash val="solid"/>
                </a:ln>
                <a:solidFill>
                  <a:srgbClr val="FFFFFF"/>
                </a:solidFill>
                <a:effectLst>
                  <a:outerShdw dist="38100" dir="2700000" algn="tl" rotWithShape="0">
                    <a:schemeClr val="accent2"/>
                  </a:outerShdw>
                </a:effectLst>
              </a:rPr>
              <a:t>サイト</a:t>
            </a:r>
            <a:endParaRPr kumimoji="1" lang="ja-JP" altLang="en-US" sz="2400" b="1" dirty="0">
              <a:ln w="22225">
                <a:solidFill>
                  <a:schemeClr val="tx1">
                    <a:alpha val="50000"/>
                  </a:schemeClr>
                </a:solidFill>
                <a:prstDash val="solid"/>
              </a:ln>
              <a:solidFill>
                <a:srgbClr val="FFFFFF"/>
              </a:solidFill>
              <a:effectLst>
                <a:outerShdw dist="38100" dir="2700000" algn="tl" rotWithShape="0">
                  <a:schemeClr val="accent2"/>
                </a:outerShdw>
              </a:effectLst>
            </a:endParaRPr>
          </a:p>
        </p:txBody>
      </p:sp>
      <p:sp>
        <p:nvSpPr>
          <p:cNvPr id="24" name="角丸四角形 23"/>
          <p:cNvSpPr/>
          <p:nvPr/>
        </p:nvSpPr>
        <p:spPr>
          <a:xfrm>
            <a:off x="191992" y="1939511"/>
            <a:ext cx="4483092" cy="3596709"/>
          </a:xfrm>
          <a:prstGeom prst="roundRect">
            <a:avLst/>
          </a:prstGeom>
          <a:noFill/>
          <a:ln w="38100">
            <a:solidFill>
              <a:srgbClr val="3333C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431287" y="4671414"/>
            <a:ext cx="4004501" cy="830997"/>
          </a:xfrm>
          <a:prstGeom prst="rect">
            <a:avLst/>
          </a:prstGeom>
          <a:noFill/>
        </p:spPr>
        <p:txBody>
          <a:bodyPr wrap="square" rtlCol="0">
            <a:spAutoFit/>
          </a:bodyPr>
          <a:lstStyle/>
          <a:p>
            <a:pPr algn="ctr"/>
            <a:r>
              <a:rPr kumimoji="1" lang="ja-JP" altLang="en-US" sz="2400" b="1" dirty="0" smtClean="0"/>
              <a:t>身の回りのモノ</a:t>
            </a:r>
            <a:endParaRPr kumimoji="1" lang="en-US" altLang="ja-JP" sz="2400" b="1" dirty="0" smtClean="0"/>
          </a:p>
          <a:p>
            <a:pPr algn="ctr"/>
            <a:r>
              <a:rPr kumimoji="1" lang="ja-JP" altLang="en-US" sz="2400" b="1" dirty="0" smtClean="0"/>
              <a:t>すべてがつながる</a:t>
            </a:r>
            <a:endParaRPr kumimoji="1" lang="ja-JP" altLang="en-US" sz="2400" b="1" dirty="0"/>
          </a:p>
        </p:txBody>
      </p:sp>
      <p:sp>
        <p:nvSpPr>
          <p:cNvPr id="26" name="テキスト ボックス 25"/>
          <p:cNvSpPr txBox="1"/>
          <p:nvPr/>
        </p:nvSpPr>
        <p:spPr>
          <a:xfrm>
            <a:off x="7210743" y="3812502"/>
            <a:ext cx="1604586" cy="461665"/>
          </a:xfrm>
          <a:prstGeom prst="rect">
            <a:avLst/>
          </a:prstGeom>
          <a:noFill/>
        </p:spPr>
        <p:txBody>
          <a:bodyPr wrap="square" rtlCol="0">
            <a:spAutoFit/>
          </a:bodyPr>
          <a:lstStyle/>
          <a:p>
            <a:pPr algn="ctr"/>
            <a:r>
              <a:rPr kumimoji="1" lang="en-US" altLang="ja-JP" sz="2400" b="1" dirty="0" smtClean="0">
                <a:ln w="22225">
                  <a:solidFill>
                    <a:srgbClr val="FF0000">
                      <a:alpha val="50000"/>
                    </a:srgbClr>
                  </a:solidFill>
                  <a:prstDash val="solid"/>
                </a:ln>
                <a:solidFill>
                  <a:srgbClr val="FFFFFF"/>
                </a:solidFill>
                <a:effectLst>
                  <a:outerShdw dist="38100" dir="2700000" algn="tl" rotWithShape="0">
                    <a:schemeClr val="accent2"/>
                  </a:outerShdw>
                </a:effectLst>
              </a:rPr>
              <a:t>500</a:t>
            </a:r>
            <a:r>
              <a:rPr kumimoji="1" lang="ja-JP" altLang="en-US" sz="2400" b="1" dirty="0" smtClean="0">
                <a:ln w="22225">
                  <a:solidFill>
                    <a:srgbClr val="FF0000">
                      <a:alpha val="50000"/>
                    </a:srgbClr>
                  </a:solidFill>
                  <a:prstDash val="solid"/>
                </a:ln>
                <a:solidFill>
                  <a:srgbClr val="FFFFFF"/>
                </a:solidFill>
                <a:effectLst>
                  <a:outerShdw dist="38100" dir="2700000" algn="tl" rotWithShape="0">
                    <a:schemeClr val="accent2"/>
                  </a:outerShdw>
                </a:effectLst>
              </a:rPr>
              <a:t>億台</a:t>
            </a:r>
            <a:endParaRPr kumimoji="1" lang="ja-JP" altLang="en-US" sz="2400" b="1" dirty="0">
              <a:ln w="22225">
                <a:solidFill>
                  <a:srgbClr val="FF0000">
                    <a:alpha val="50000"/>
                  </a:srgbClr>
                </a:solidFill>
                <a:prstDash val="solid"/>
              </a:ln>
              <a:solidFill>
                <a:srgbClr val="FFFFFF"/>
              </a:solidFill>
              <a:effectLst>
                <a:outerShdw dist="38100" dir="2700000" algn="tl" rotWithShape="0">
                  <a:schemeClr val="accent2"/>
                </a:outerShdw>
              </a:effectLst>
            </a:endParaRPr>
          </a:p>
        </p:txBody>
      </p:sp>
      <p:sp>
        <p:nvSpPr>
          <p:cNvPr id="27" name="テキスト ボックス 26"/>
          <p:cNvSpPr txBox="1"/>
          <p:nvPr/>
        </p:nvSpPr>
        <p:spPr>
          <a:xfrm>
            <a:off x="7312593" y="2312990"/>
            <a:ext cx="1502736" cy="461665"/>
          </a:xfrm>
          <a:prstGeom prst="rect">
            <a:avLst/>
          </a:prstGeom>
          <a:noFill/>
        </p:spPr>
        <p:txBody>
          <a:bodyPr wrap="square" rtlCol="0">
            <a:spAutoFit/>
          </a:bodyPr>
          <a:lstStyle/>
          <a:p>
            <a:pPr algn="ctr"/>
            <a:r>
              <a:rPr kumimoji="1" lang="en-US" altLang="ja-JP" sz="2400" b="1" dirty="0" smtClean="0">
                <a:ln w="22225">
                  <a:solidFill>
                    <a:schemeClr val="tx1">
                      <a:alpha val="50000"/>
                    </a:schemeClr>
                  </a:solidFill>
                  <a:prstDash val="solid"/>
                </a:ln>
                <a:solidFill>
                  <a:srgbClr val="FFFFFF"/>
                </a:solidFill>
                <a:effectLst>
                  <a:outerShdw dist="38100" dir="2700000" algn="tl" rotWithShape="0">
                    <a:schemeClr val="accent2"/>
                  </a:outerShdw>
                </a:effectLst>
              </a:rPr>
              <a:t>10</a:t>
            </a:r>
            <a:r>
              <a:rPr kumimoji="1" lang="ja-JP" altLang="en-US" sz="2400" b="1" dirty="0" smtClean="0">
                <a:ln w="22225">
                  <a:solidFill>
                    <a:schemeClr val="tx1">
                      <a:alpha val="50000"/>
                    </a:schemeClr>
                  </a:solidFill>
                  <a:prstDash val="solid"/>
                </a:ln>
                <a:solidFill>
                  <a:srgbClr val="FFFFFF"/>
                </a:solidFill>
                <a:effectLst>
                  <a:outerShdw dist="38100" dir="2700000" algn="tl" rotWithShape="0">
                    <a:schemeClr val="accent2"/>
                  </a:outerShdw>
                </a:effectLst>
              </a:rPr>
              <a:t>億個</a:t>
            </a:r>
            <a:endParaRPr kumimoji="1" lang="ja-JP" altLang="en-US" sz="2400" b="1" dirty="0">
              <a:ln w="22225">
                <a:solidFill>
                  <a:schemeClr val="tx1">
                    <a:alpha val="50000"/>
                  </a:schemeClr>
                </a:solidFill>
                <a:prstDash val="solid"/>
              </a:ln>
              <a:solidFill>
                <a:srgbClr val="FFFFFF"/>
              </a:solidFill>
              <a:effectLst>
                <a:outerShdw dist="38100" dir="2700000" algn="tl" rotWithShape="0">
                  <a:schemeClr val="accent2"/>
                </a:outerShdw>
              </a:effectLst>
            </a:endParaRPr>
          </a:p>
        </p:txBody>
      </p:sp>
      <p:sp>
        <p:nvSpPr>
          <p:cNvPr id="28" name="テキスト ボックス 27"/>
          <p:cNvSpPr txBox="1"/>
          <p:nvPr/>
        </p:nvSpPr>
        <p:spPr>
          <a:xfrm>
            <a:off x="2588066" y="2609389"/>
            <a:ext cx="1382452" cy="369332"/>
          </a:xfrm>
          <a:prstGeom prst="rect">
            <a:avLst/>
          </a:prstGeom>
          <a:noFill/>
        </p:spPr>
        <p:txBody>
          <a:bodyPr wrap="square" rtlCol="0">
            <a:spAutoFit/>
          </a:bodyPr>
          <a:lstStyle/>
          <a:p>
            <a:pPr algn="ctr"/>
            <a:r>
              <a:rPr kumimoji="1" lang="ja-JP" altLang="en-US" b="1" dirty="0" smtClean="0">
                <a:solidFill>
                  <a:schemeClr val="accent1">
                    <a:lumMod val="75000"/>
                  </a:schemeClr>
                </a:solidFill>
              </a:rPr>
              <a:t>スピーカー</a:t>
            </a:r>
            <a:endParaRPr kumimoji="1" lang="ja-JP" altLang="en-US" b="1" dirty="0">
              <a:solidFill>
                <a:schemeClr val="accent1">
                  <a:lumMod val="75000"/>
                </a:schemeClr>
              </a:solidFill>
            </a:endParaRPr>
          </a:p>
        </p:txBody>
      </p:sp>
      <p:sp>
        <p:nvSpPr>
          <p:cNvPr id="29" name="テキスト ボックス 28"/>
          <p:cNvSpPr txBox="1"/>
          <p:nvPr/>
        </p:nvSpPr>
        <p:spPr>
          <a:xfrm>
            <a:off x="284209" y="2372795"/>
            <a:ext cx="1026657" cy="369332"/>
          </a:xfrm>
          <a:prstGeom prst="rect">
            <a:avLst/>
          </a:prstGeom>
          <a:noFill/>
        </p:spPr>
        <p:txBody>
          <a:bodyPr wrap="square" rtlCol="0">
            <a:spAutoFit/>
          </a:bodyPr>
          <a:lstStyle/>
          <a:p>
            <a:pPr algn="ctr"/>
            <a:r>
              <a:rPr kumimoji="1" lang="ja-JP" altLang="en-US" b="1" dirty="0" smtClean="0">
                <a:solidFill>
                  <a:schemeClr val="accent1">
                    <a:lumMod val="75000"/>
                  </a:schemeClr>
                </a:solidFill>
              </a:rPr>
              <a:t>電球</a:t>
            </a:r>
            <a:endParaRPr kumimoji="1" lang="ja-JP" altLang="en-US" b="1" dirty="0">
              <a:solidFill>
                <a:schemeClr val="accent1">
                  <a:lumMod val="75000"/>
                </a:schemeClr>
              </a:solidFill>
            </a:endParaRPr>
          </a:p>
        </p:txBody>
      </p:sp>
      <p:sp>
        <p:nvSpPr>
          <p:cNvPr id="30" name="テキスト ボックス 29"/>
          <p:cNvSpPr txBox="1"/>
          <p:nvPr/>
        </p:nvSpPr>
        <p:spPr>
          <a:xfrm>
            <a:off x="741364" y="2877003"/>
            <a:ext cx="1980767" cy="369332"/>
          </a:xfrm>
          <a:prstGeom prst="rect">
            <a:avLst/>
          </a:prstGeom>
          <a:noFill/>
        </p:spPr>
        <p:txBody>
          <a:bodyPr wrap="square" rtlCol="0">
            <a:spAutoFit/>
          </a:bodyPr>
          <a:lstStyle/>
          <a:p>
            <a:pPr algn="ctr"/>
            <a:r>
              <a:rPr kumimoji="1" lang="ja-JP" altLang="en-US" b="1" dirty="0" smtClean="0">
                <a:solidFill>
                  <a:schemeClr val="accent1">
                    <a:lumMod val="75000"/>
                  </a:schemeClr>
                </a:solidFill>
              </a:rPr>
              <a:t>スマートフォン</a:t>
            </a:r>
            <a:endParaRPr kumimoji="1" lang="ja-JP" altLang="en-US" b="1" dirty="0">
              <a:solidFill>
                <a:schemeClr val="accent1">
                  <a:lumMod val="75000"/>
                </a:schemeClr>
              </a:solidFill>
            </a:endParaRPr>
          </a:p>
        </p:txBody>
      </p:sp>
      <p:sp>
        <p:nvSpPr>
          <p:cNvPr id="31" name="テキスト ボックス 30"/>
          <p:cNvSpPr txBox="1"/>
          <p:nvPr/>
        </p:nvSpPr>
        <p:spPr>
          <a:xfrm>
            <a:off x="323400" y="4243607"/>
            <a:ext cx="967852" cy="369332"/>
          </a:xfrm>
          <a:prstGeom prst="rect">
            <a:avLst/>
          </a:prstGeom>
          <a:noFill/>
        </p:spPr>
        <p:txBody>
          <a:bodyPr wrap="square" rtlCol="0">
            <a:spAutoFit/>
          </a:bodyPr>
          <a:lstStyle/>
          <a:p>
            <a:pPr algn="ctr"/>
            <a:r>
              <a:rPr kumimoji="1" lang="ja-JP" altLang="en-US" b="1" dirty="0" smtClean="0">
                <a:solidFill>
                  <a:schemeClr val="accent1">
                    <a:lumMod val="75000"/>
                  </a:schemeClr>
                </a:solidFill>
              </a:rPr>
              <a:t>カメラ</a:t>
            </a:r>
            <a:endParaRPr kumimoji="1" lang="ja-JP" altLang="en-US" b="1" dirty="0">
              <a:solidFill>
                <a:schemeClr val="accent1">
                  <a:lumMod val="75000"/>
                </a:schemeClr>
              </a:solidFill>
            </a:endParaRPr>
          </a:p>
        </p:txBody>
      </p:sp>
      <p:sp>
        <p:nvSpPr>
          <p:cNvPr id="32" name="テキスト ボックス 31"/>
          <p:cNvSpPr txBox="1"/>
          <p:nvPr/>
        </p:nvSpPr>
        <p:spPr>
          <a:xfrm>
            <a:off x="3245482" y="3935931"/>
            <a:ext cx="1262002" cy="369332"/>
          </a:xfrm>
          <a:prstGeom prst="rect">
            <a:avLst/>
          </a:prstGeom>
          <a:noFill/>
        </p:spPr>
        <p:txBody>
          <a:bodyPr wrap="square" rtlCol="0">
            <a:spAutoFit/>
          </a:bodyPr>
          <a:lstStyle/>
          <a:p>
            <a:pPr algn="ctr"/>
            <a:r>
              <a:rPr kumimoji="1" lang="ja-JP" altLang="en-US" b="1" dirty="0" smtClean="0">
                <a:solidFill>
                  <a:schemeClr val="accent1">
                    <a:lumMod val="75000"/>
                  </a:schemeClr>
                </a:solidFill>
              </a:rPr>
              <a:t>メガネ</a:t>
            </a:r>
            <a:endParaRPr kumimoji="1" lang="ja-JP" altLang="en-US" b="1" dirty="0">
              <a:solidFill>
                <a:schemeClr val="accent1">
                  <a:lumMod val="75000"/>
                </a:schemeClr>
              </a:solidFill>
            </a:endParaRPr>
          </a:p>
        </p:txBody>
      </p:sp>
      <p:pic>
        <p:nvPicPr>
          <p:cNvPr id="33" name="図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1717" y="3323572"/>
            <a:ext cx="1324473" cy="556278"/>
          </a:xfrm>
          <a:prstGeom prst="rect">
            <a:avLst/>
          </a:prstGeom>
        </p:spPr>
      </p:pic>
      <p:sp>
        <p:nvSpPr>
          <p:cNvPr id="34" name="テキスト ボックス 33"/>
          <p:cNvSpPr txBox="1"/>
          <p:nvPr/>
        </p:nvSpPr>
        <p:spPr>
          <a:xfrm rot="5400000">
            <a:off x="7488737" y="3015622"/>
            <a:ext cx="1131590" cy="461665"/>
          </a:xfrm>
          <a:prstGeom prst="rect">
            <a:avLst/>
          </a:prstGeom>
          <a:noFill/>
        </p:spPr>
        <p:txBody>
          <a:bodyPr wrap="square" rtlCol="0">
            <a:spAutoFit/>
          </a:bodyPr>
          <a:lstStyle/>
          <a:p>
            <a:pPr algn="ctr"/>
            <a:r>
              <a:rPr kumimoji="1" lang="ja-JP" altLang="en-US" sz="2400" b="1" dirty="0" smtClean="0">
                <a:ln w="22225">
                  <a:solidFill>
                    <a:srgbClr val="FF0000">
                      <a:alpha val="50000"/>
                    </a:srgbClr>
                  </a:solidFill>
                  <a:prstDash val="solid"/>
                </a:ln>
                <a:solidFill>
                  <a:srgbClr val="FFFFFF"/>
                </a:solidFill>
                <a:effectLst>
                  <a:outerShdw dist="38100" dir="2700000" algn="tl" rotWithShape="0">
                    <a:schemeClr val="accent2"/>
                  </a:outerShdw>
                </a:effectLst>
              </a:rPr>
              <a:t>＜＜</a:t>
            </a:r>
            <a:endParaRPr kumimoji="1" lang="ja-JP" altLang="en-US" sz="2400" b="1" dirty="0">
              <a:ln w="22225">
                <a:solidFill>
                  <a:srgbClr val="FF0000">
                    <a:alpha val="50000"/>
                  </a:srgbClr>
                </a:solidFill>
                <a:prstDash val="solid"/>
              </a:ln>
              <a:solidFill>
                <a:srgbClr val="FFFFFF"/>
              </a:solidFill>
              <a:effectLst>
                <a:outerShdw dist="38100" dir="2700000" algn="tl" rotWithShape="0">
                  <a:schemeClr val="accent2"/>
                </a:outerShdw>
              </a:effectLst>
            </a:endParaRPr>
          </a:p>
        </p:txBody>
      </p:sp>
      <p:sp>
        <p:nvSpPr>
          <p:cNvPr id="35" name="テキスト ボックス 34"/>
          <p:cNvSpPr txBox="1"/>
          <p:nvPr/>
        </p:nvSpPr>
        <p:spPr>
          <a:xfrm>
            <a:off x="7356992" y="4219051"/>
            <a:ext cx="1607547" cy="307777"/>
          </a:xfrm>
          <a:prstGeom prst="rect">
            <a:avLst/>
          </a:prstGeom>
          <a:noFill/>
        </p:spPr>
        <p:txBody>
          <a:bodyPr wrap="square" rtlCol="0">
            <a:spAutoFit/>
          </a:bodyPr>
          <a:lstStyle/>
          <a:p>
            <a:pPr algn="ctr"/>
            <a:r>
              <a:rPr kumimoji="1" lang="en-US" altLang="ja-JP" sz="1400" b="1" dirty="0" smtClean="0">
                <a:solidFill>
                  <a:srgbClr val="FF0000"/>
                </a:solidFill>
              </a:rPr>
              <a:t>※2020</a:t>
            </a:r>
            <a:r>
              <a:rPr kumimoji="1" lang="ja-JP" altLang="en-US" sz="1400" b="1" dirty="0" smtClean="0">
                <a:solidFill>
                  <a:srgbClr val="FF0000"/>
                </a:solidFill>
              </a:rPr>
              <a:t>年の予測</a:t>
            </a:r>
            <a:endParaRPr kumimoji="1" lang="ja-JP" altLang="en-US" sz="1400" b="1" dirty="0">
              <a:solidFill>
                <a:srgbClr val="FF0000"/>
              </a:solidFill>
            </a:endParaRPr>
          </a:p>
        </p:txBody>
      </p:sp>
      <p:sp>
        <p:nvSpPr>
          <p:cNvPr id="36" name="テキスト ボックス 35"/>
          <p:cNvSpPr txBox="1"/>
          <p:nvPr/>
        </p:nvSpPr>
        <p:spPr>
          <a:xfrm>
            <a:off x="5386885" y="4679848"/>
            <a:ext cx="3308885" cy="830997"/>
          </a:xfrm>
          <a:prstGeom prst="rect">
            <a:avLst/>
          </a:prstGeom>
          <a:noFill/>
        </p:spPr>
        <p:txBody>
          <a:bodyPr wrap="square" rtlCol="0">
            <a:spAutoFit/>
          </a:bodyPr>
          <a:lstStyle/>
          <a:p>
            <a:pPr algn="ctr"/>
            <a:r>
              <a:rPr lang="ja-JP" altLang="en-US" sz="2400" b="1" dirty="0"/>
              <a:t>膨大</a:t>
            </a:r>
            <a:r>
              <a:rPr lang="ja-JP" altLang="en-US" sz="2400" b="1" dirty="0" smtClean="0"/>
              <a:t>な数</a:t>
            </a:r>
            <a:r>
              <a:rPr kumimoji="1" lang="ja-JP" altLang="en-US" sz="2400" b="1" dirty="0" smtClean="0"/>
              <a:t>のモノが自由につながる</a:t>
            </a:r>
            <a:endParaRPr kumimoji="1" lang="ja-JP" altLang="en-US" sz="2400" b="1" dirty="0"/>
          </a:p>
        </p:txBody>
      </p:sp>
      <p:sp>
        <p:nvSpPr>
          <p:cNvPr id="37" name="テキスト ボックス 36"/>
          <p:cNvSpPr txBox="1"/>
          <p:nvPr/>
        </p:nvSpPr>
        <p:spPr>
          <a:xfrm>
            <a:off x="144674" y="913756"/>
            <a:ext cx="8827857" cy="954107"/>
          </a:xfrm>
          <a:prstGeom prst="rect">
            <a:avLst/>
          </a:prstGeom>
          <a:noFill/>
        </p:spPr>
        <p:txBody>
          <a:bodyPr wrap="square" rtlCol="0">
            <a:spAutoFit/>
          </a:bodyPr>
          <a:lstStyle/>
          <a:p>
            <a:r>
              <a:rPr lang="en-US" altLang="ja-JP" sz="2800" b="1" dirty="0" err="1" smtClean="0"/>
              <a:t>IoT</a:t>
            </a:r>
            <a:r>
              <a:rPr lang="ja-JP" altLang="en-US" sz="2800" b="1" dirty="0" smtClean="0"/>
              <a:t>技術の進展により，</a:t>
            </a:r>
            <a:r>
              <a:rPr lang="ja-JP" altLang="ja-JP" sz="2800" b="1" dirty="0" smtClean="0"/>
              <a:t>膨大</a:t>
            </a:r>
            <a:r>
              <a:rPr lang="ja-JP" altLang="ja-JP" sz="2800" b="1" dirty="0"/>
              <a:t>で多様なモノがネットワーク</a:t>
            </a:r>
            <a:r>
              <a:rPr lang="ja-JP" altLang="ja-JP" sz="2800" b="1" dirty="0" smtClean="0"/>
              <a:t>に</a:t>
            </a:r>
            <a:r>
              <a:rPr lang="ja-JP" altLang="en-US" sz="2800" b="1" dirty="0" smtClean="0"/>
              <a:t>つながっていく</a:t>
            </a:r>
            <a:endParaRPr lang="en-US" altLang="ja-JP" sz="4000" b="1" dirty="0">
              <a:solidFill>
                <a:schemeClr val="tx2">
                  <a:lumMod val="60000"/>
                  <a:lumOff val="40000"/>
                </a:schemeClr>
              </a:solidFill>
            </a:endParaRPr>
          </a:p>
        </p:txBody>
      </p:sp>
    </p:spTree>
    <p:extLst>
      <p:ext uri="{BB962C8B-B14F-4D97-AF65-F5344CB8AC3E}">
        <p14:creationId xmlns:p14="http://schemas.microsoft.com/office/powerpoint/2010/main" val="333896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88418" y="3146197"/>
            <a:ext cx="4596276" cy="32168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実験の目的と設定</a:t>
            </a:r>
            <a:endParaRPr kumimoji="1" lang="ja-JP" altLang="en-US" dirty="0"/>
          </a:p>
        </p:txBody>
      </p:sp>
      <p:sp>
        <p:nvSpPr>
          <p:cNvPr id="7" name="テキスト ボックス 6"/>
          <p:cNvSpPr txBox="1"/>
          <p:nvPr/>
        </p:nvSpPr>
        <p:spPr>
          <a:xfrm>
            <a:off x="266586" y="838523"/>
            <a:ext cx="8521364" cy="2154436"/>
          </a:xfrm>
          <a:prstGeom prst="rect">
            <a:avLst/>
          </a:prstGeom>
          <a:solidFill>
            <a:schemeClr val="bg1"/>
          </a:solidFill>
        </p:spPr>
        <p:txBody>
          <a:bodyPr wrap="square" rtlCol="0">
            <a:spAutoFit/>
          </a:bodyPr>
          <a:lstStyle/>
          <a:p>
            <a:r>
              <a:rPr kumimoji="1" lang="ja-JP" altLang="en-US" sz="2000" b="1" dirty="0" smtClean="0"/>
              <a:t>■実験の目的</a:t>
            </a:r>
            <a:endParaRPr kumimoji="1" lang="en-US" altLang="ja-JP" sz="2000" b="1" dirty="0" smtClean="0"/>
          </a:p>
          <a:p>
            <a:r>
              <a:rPr lang="en-US" altLang="ja-JP" sz="2000" b="1" dirty="0" smtClean="0"/>
              <a:t>2</a:t>
            </a:r>
            <a:r>
              <a:rPr lang="ja-JP" altLang="en-US" sz="2000" b="1" dirty="0" smtClean="0"/>
              <a:t>台の</a:t>
            </a:r>
            <a:r>
              <a:rPr lang="en-US" altLang="ja-JP" sz="2000" b="1" dirty="0" smtClean="0"/>
              <a:t>x86</a:t>
            </a:r>
            <a:r>
              <a:rPr lang="ja-JP" altLang="en-US" sz="2000" b="1" dirty="0" smtClean="0"/>
              <a:t>アーキテクチャパソコンから</a:t>
            </a:r>
            <a:r>
              <a:rPr lang="ja-JP" altLang="en-US" sz="2000" b="1" dirty="0"/>
              <a:t>クロックフィンガープリントを</a:t>
            </a:r>
            <a:r>
              <a:rPr lang="ja-JP" altLang="en-US" sz="2000" b="1" dirty="0" smtClean="0"/>
              <a:t>抽出し，その特性の違いを示す</a:t>
            </a:r>
            <a:endParaRPr lang="en-US" altLang="ja-JP" sz="2000" b="1" dirty="0"/>
          </a:p>
          <a:p>
            <a:endParaRPr kumimoji="1" lang="en-US" altLang="ja-JP" sz="1000" b="1" dirty="0" smtClean="0"/>
          </a:p>
          <a:p>
            <a:r>
              <a:rPr kumimoji="1" lang="ja-JP" altLang="en-US" sz="2000" b="1" dirty="0" smtClean="0"/>
              <a:t>■抽出するクロックソース</a:t>
            </a:r>
            <a:endParaRPr kumimoji="1" lang="en-US" altLang="ja-JP" sz="2000" b="1" dirty="0" smtClean="0"/>
          </a:p>
          <a:p>
            <a:r>
              <a:rPr kumimoji="1" lang="ja-JP" altLang="en-US" sz="2000" b="1" dirty="0" smtClean="0"/>
              <a:t>　①</a:t>
            </a:r>
            <a:r>
              <a:rPr kumimoji="1" lang="en-US" altLang="ja-JP" sz="2000" b="1" dirty="0" smtClean="0"/>
              <a:t>CPU</a:t>
            </a:r>
            <a:r>
              <a:rPr kumimoji="1" lang="ja-JP" altLang="en-US" sz="2000" b="1" dirty="0" smtClean="0"/>
              <a:t>のコアクロック周波数：</a:t>
            </a:r>
            <a:r>
              <a:rPr kumimoji="1" lang="en-US" altLang="ja-JP" sz="2000" b="1" dirty="0" smtClean="0"/>
              <a:t>OS</a:t>
            </a:r>
            <a:r>
              <a:rPr kumimoji="1" lang="ja-JP" altLang="en-US" sz="2000" b="1" dirty="0" smtClean="0"/>
              <a:t>のシステム時刻として抽出</a:t>
            </a:r>
            <a:endParaRPr kumimoji="1" lang="en-US" altLang="ja-JP" sz="2000" b="1" dirty="0" smtClean="0"/>
          </a:p>
          <a:p>
            <a:r>
              <a:rPr kumimoji="1" lang="ja-JP" altLang="en-US" sz="2000" b="1" dirty="0" smtClean="0"/>
              <a:t>　②内蔵時計の水晶発振器周波数：ハード時刻として抽出</a:t>
            </a:r>
            <a:endParaRPr kumimoji="1" lang="en-US" altLang="ja-JP" sz="2000" b="1" dirty="0" smtClean="0"/>
          </a:p>
        </p:txBody>
      </p:sp>
      <p:pic>
        <p:nvPicPr>
          <p:cNvPr id="4" name="図 3"/>
          <p:cNvPicPr>
            <a:picLocks noChangeAspect="1"/>
          </p:cNvPicPr>
          <p:nvPr/>
        </p:nvPicPr>
        <p:blipFill>
          <a:blip r:embed="rId3"/>
          <a:stretch>
            <a:fillRect/>
          </a:stretch>
        </p:blipFill>
        <p:spPr>
          <a:xfrm>
            <a:off x="841572" y="3251392"/>
            <a:ext cx="3924636" cy="2957824"/>
          </a:xfrm>
          <a:prstGeom prst="rect">
            <a:avLst/>
          </a:prstGeom>
        </p:spPr>
      </p:pic>
      <p:sp>
        <p:nvSpPr>
          <p:cNvPr id="5" name="テキスト ボックス 4"/>
          <p:cNvSpPr txBox="1"/>
          <p:nvPr/>
        </p:nvSpPr>
        <p:spPr>
          <a:xfrm>
            <a:off x="388418" y="6363034"/>
            <a:ext cx="4596275" cy="400110"/>
          </a:xfrm>
          <a:prstGeom prst="rect">
            <a:avLst/>
          </a:prstGeom>
          <a:noFill/>
        </p:spPr>
        <p:txBody>
          <a:bodyPr wrap="square" rtlCol="0">
            <a:spAutoFit/>
          </a:bodyPr>
          <a:lstStyle/>
          <a:p>
            <a:pPr algn="ctr"/>
            <a:r>
              <a:rPr kumimoji="1" lang="ja-JP" altLang="en-US" sz="2000" b="1" dirty="0" smtClean="0"/>
              <a:t>実験システム概要図</a:t>
            </a:r>
            <a:endParaRPr kumimoji="1" lang="en-US" altLang="ja-JP" sz="2000" b="1" dirty="0" smtClean="0"/>
          </a:p>
        </p:txBody>
      </p:sp>
      <p:sp>
        <p:nvSpPr>
          <p:cNvPr id="8" name="テキスト ボックス 7"/>
          <p:cNvSpPr txBox="1"/>
          <p:nvPr/>
        </p:nvSpPr>
        <p:spPr>
          <a:xfrm>
            <a:off x="4984693" y="3070818"/>
            <a:ext cx="4159307" cy="3170099"/>
          </a:xfrm>
          <a:prstGeom prst="rect">
            <a:avLst/>
          </a:prstGeom>
          <a:noFill/>
        </p:spPr>
        <p:txBody>
          <a:bodyPr wrap="square" rtlCol="0">
            <a:spAutoFit/>
          </a:bodyPr>
          <a:lstStyle/>
          <a:p>
            <a:r>
              <a:rPr kumimoji="1" lang="ja-JP" altLang="en-US" sz="2000" b="1" dirty="0" smtClean="0"/>
              <a:t>■実験システム設定</a:t>
            </a:r>
            <a:endParaRPr kumimoji="1" lang="en-US" altLang="ja-JP" sz="2000" b="1" dirty="0" smtClean="0"/>
          </a:p>
          <a:p>
            <a:r>
              <a:rPr kumimoji="1" lang="ja-JP" altLang="en-US" sz="2000" b="1" dirty="0" smtClean="0"/>
              <a:t>・基準サーバ</a:t>
            </a:r>
            <a:endParaRPr kumimoji="1" lang="en-US" altLang="ja-JP" sz="2000" b="1" dirty="0" smtClean="0"/>
          </a:p>
          <a:p>
            <a:r>
              <a:rPr lang="ja-JP" altLang="en-US" sz="2000" b="1" dirty="0" smtClean="0"/>
              <a:t>　</a:t>
            </a:r>
            <a:r>
              <a:rPr lang="en-US" altLang="ja-JP" sz="2000" b="1" dirty="0" smtClean="0"/>
              <a:t>Raspberry pi3</a:t>
            </a:r>
          </a:p>
          <a:p>
            <a:r>
              <a:rPr lang="ja-JP" altLang="en-US" sz="2000" b="1" dirty="0" smtClean="0"/>
              <a:t>　</a:t>
            </a:r>
            <a:r>
              <a:rPr lang="en-US" altLang="ja-JP" sz="2000" b="1" dirty="0" err="1" smtClean="0"/>
              <a:t>Raspbian</a:t>
            </a:r>
            <a:r>
              <a:rPr lang="ja-JP" altLang="en-US" sz="2000" b="1" dirty="0"/>
              <a:t> </a:t>
            </a:r>
            <a:r>
              <a:rPr lang="en-US" altLang="ja-JP" sz="2000" b="1" dirty="0" smtClean="0"/>
              <a:t>GNU/Linux </a:t>
            </a:r>
            <a:r>
              <a:rPr lang="en-US" altLang="ja-JP" sz="2000" b="1" dirty="0"/>
              <a:t>9.1</a:t>
            </a:r>
            <a:endParaRPr kumimoji="1" lang="en-US" altLang="ja-JP" sz="2000" b="1" dirty="0" smtClean="0"/>
          </a:p>
          <a:p>
            <a:r>
              <a:rPr lang="ja-JP" altLang="en-US" sz="2000" b="1" dirty="0" smtClean="0"/>
              <a:t>・時刻サーバ</a:t>
            </a:r>
            <a:endParaRPr lang="en-US" altLang="ja-JP" sz="2000" b="1" dirty="0" smtClean="0"/>
          </a:p>
          <a:p>
            <a:r>
              <a:rPr lang="ja-JP" altLang="en-US" sz="2000" b="1" dirty="0" smtClean="0"/>
              <a:t>　</a:t>
            </a:r>
            <a:r>
              <a:rPr lang="en-US" altLang="ja-JP" sz="2000" b="1" dirty="0" smtClean="0"/>
              <a:t>NTP</a:t>
            </a:r>
            <a:r>
              <a:rPr lang="ja-JP" altLang="en-US" sz="2000" b="1" dirty="0" smtClean="0"/>
              <a:t>サーバ</a:t>
            </a:r>
            <a:endParaRPr lang="en-US" altLang="ja-JP" sz="2000" b="1" dirty="0" smtClean="0"/>
          </a:p>
          <a:p>
            <a:r>
              <a:rPr lang="ja-JP" altLang="en-US" sz="2000" b="1" dirty="0" smtClean="0"/>
              <a:t>　</a:t>
            </a:r>
            <a:r>
              <a:rPr lang="en-US" altLang="ja-JP" sz="2000" b="1" dirty="0" smtClean="0"/>
              <a:t>ntp.nict.jp</a:t>
            </a:r>
            <a:r>
              <a:rPr lang="ja-JP" altLang="en-US" sz="2000" b="1" dirty="0" smtClean="0"/>
              <a:t>（</a:t>
            </a:r>
            <a:r>
              <a:rPr lang="en-US" altLang="ja-JP" sz="2000" b="1" dirty="0"/>
              <a:t>Stratum1</a:t>
            </a:r>
            <a:r>
              <a:rPr lang="ja-JP" altLang="en-US" sz="2000" b="1" dirty="0" smtClean="0"/>
              <a:t>）</a:t>
            </a:r>
            <a:endParaRPr lang="en-US" altLang="ja-JP" sz="2000" b="1" dirty="0"/>
          </a:p>
          <a:p>
            <a:r>
              <a:rPr kumimoji="1" lang="ja-JP" altLang="en-US" sz="2000" b="1" dirty="0" smtClean="0"/>
              <a:t>・計測対象機器</a:t>
            </a:r>
            <a:endParaRPr kumimoji="1" lang="en-US" altLang="ja-JP" sz="2000" b="1" dirty="0" smtClean="0"/>
          </a:p>
          <a:p>
            <a:r>
              <a:rPr lang="ja-JP" altLang="en-US" sz="2000" b="1" dirty="0" smtClean="0"/>
              <a:t>　</a:t>
            </a:r>
            <a:r>
              <a:rPr lang="en-US" altLang="ja-JP" sz="2000" b="1" dirty="0" smtClean="0"/>
              <a:t>Linux</a:t>
            </a:r>
            <a:r>
              <a:rPr lang="ja-JP" altLang="en-US" sz="2000" b="1" dirty="0"/>
              <a:t>（</a:t>
            </a:r>
            <a:r>
              <a:rPr lang="en-US" altLang="ja-JP" sz="2000" b="1" dirty="0"/>
              <a:t>Ubuntu 16.04LTS</a:t>
            </a:r>
            <a:r>
              <a:rPr lang="ja-JP" altLang="en-US" sz="2000" b="1" dirty="0" smtClean="0"/>
              <a:t>）</a:t>
            </a:r>
            <a:endParaRPr lang="en-US" altLang="ja-JP" sz="2000" b="1" dirty="0" smtClean="0"/>
          </a:p>
          <a:p>
            <a:r>
              <a:rPr kumimoji="1" lang="ja-JP" altLang="en-US" sz="2000" b="1" dirty="0" smtClean="0"/>
              <a:t>　異なる</a:t>
            </a:r>
            <a:r>
              <a:rPr kumimoji="1" lang="en-US" altLang="ja-JP" sz="2000" b="1" dirty="0" smtClean="0"/>
              <a:t>x86</a:t>
            </a:r>
            <a:r>
              <a:rPr kumimoji="1" lang="ja-JP" altLang="en-US" sz="2000" b="1" dirty="0" smtClean="0"/>
              <a:t>系</a:t>
            </a:r>
            <a:r>
              <a:rPr kumimoji="1" lang="en-US" altLang="ja-JP" sz="2000" b="1" dirty="0" smtClean="0"/>
              <a:t>CPU</a:t>
            </a:r>
            <a:r>
              <a:rPr kumimoji="1" lang="ja-JP" altLang="en-US" sz="2000" b="1" dirty="0" smtClean="0"/>
              <a:t>搭載機器</a:t>
            </a:r>
            <a:endParaRPr kumimoji="1" lang="en-US" altLang="ja-JP" sz="2000" b="1" dirty="0" smtClean="0"/>
          </a:p>
        </p:txBody>
      </p:sp>
    </p:spTree>
    <p:extLst>
      <p:ext uri="{BB962C8B-B14F-4D97-AF65-F5344CB8AC3E}">
        <p14:creationId xmlns:p14="http://schemas.microsoft.com/office/powerpoint/2010/main" val="4178021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実験結果</a:t>
            </a:r>
            <a:endParaRPr kumimoji="1" lang="ja-JP" altLang="en-US" dirty="0"/>
          </a:p>
        </p:txBody>
      </p:sp>
      <p:sp>
        <p:nvSpPr>
          <p:cNvPr id="7" name="テキスト ボックス 6"/>
          <p:cNvSpPr txBox="1"/>
          <p:nvPr/>
        </p:nvSpPr>
        <p:spPr>
          <a:xfrm>
            <a:off x="266586" y="838523"/>
            <a:ext cx="8512074" cy="400110"/>
          </a:xfrm>
          <a:prstGeom prst="rect">
            <a:avLst/>
          </a:prstGeom>
          <a:solidFill>
            <a:schemeClr val="bg1"/>
          </a:solidFill>
        </p:spPr>
        <p:txBody>
          <a:bodyPr wrap="square" rtlCol="0">
            <a:spAutoFit/>
          </a:bodyPr>
          <a:lstStyle/>
          <a:p>
            <a:r>
              <a:rPr kumimoji="1" lang="ja-JP" altLang="en-US" sz="2000" b="1" dirty="0" smtClean="0"/>
              <a:t>■コンピュータ</a:t>
            </a:r>
            <a:r>
              <a:rPr kumimoji="1" lang="en-US" altLang="ja-JP" sz="2000" b="1" dirty="0" smtClean="0"/>
              <a:t>A</a:t>
            </a:r>
          </a:p>
        </p:txBody>
      </p:sp>
      <p:graphicFrame>
        <p:nvGraphicFramePr>
          <p:cNvPr id="8" name="グラフ 7"/>
          <p:cNvGraphicFramePr>
            <a:graphicFrameLocks/>
          </p:cNvGraphicFramePr>
          <p:nvPr>
            <p:extLst>
              <p:ext uri="{D42A27DB-BD31-4B8C-83A1-F6EECF244321}">
                <p14:modId xmlns:p14="http://schemas.microsoft.com/office/powerpoint/2010/main" val="3389818540"/>
              </p:ext>
            </p:extLst>
          </p:nvPr>
        </p:nvGraphicFramePr>
        <p:xfrm>
          <a:off x="394855" y="1260686"/>
          <a:ext cx="7782790" cy="4852310"/>
        </p:xfrm>
        <a:graphic>
          <a:graphicData uri="http://schemas.openxmlformats.org/drawingml/2006/chart">
            <c:chart xmlns:c="http://schemas.openxmlformats.org/drawingml/2006/chart" xmlns:r="http://schemas.openxmlformats.org/officeDocument/2006/relationships" r:id="rId4"/>
          </a:graphicData>
        </a:graphic>
      </p:graphicFrame>
      <p:sp>
        <p:nvSpPr>
          <p:cNvPr id="9" name="正方形/長方形 8"/>
          <p:cNvSpPr/>
          <p:nvPr/>
        </p:nvSpPr>
        <p:spPr>
          <a:xfrm>
            <a:off x="2869500" y="6112995"/>
            <a:ext cx="2963798" cy="65157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smtClean="0">
                <a:solidFill>
                  <a:schemeClr val="bg1"/>
                </a:solidFill>
              </a:rPr>
              <a:t>コンピュータ</a:t>
            </a:r>
            <a:r>
              <a:rPr kumimoji="1" lang="en-US" altLang="ja-JP" dirty="0" smtClean="0">
                <a:solidFill>
                  <a:schemeClr val="bg1"/>
                </a:solidFill>
              </a:rPr>
              <a:t>A</a:t>
            </a:r>
          </a:p>
          <a:p>
            <a:pPr algn="ctr"/>
            <a:r>
              <a:rPr kumimoji="1" lang="en-US" altLang="ja-JP" dirty="0" smtClean="0">
                <a:solidFill>
                  <a:schemeClr val="bg1"/>
                </a:solidFill>
              </a:rPr>
              <a:t>Intel Core i5 3570 2.3GHz</a:t>
            </a:r>
            <a:endParaRPr kumimoji="1" lang="ja-JP" altLang="en-US" dirty="0">
              <a:solidFill>
                <a:schemeClr val="bg1"/>
              </a:solidFill>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82443593"/>
              </p:ext>
            </p:extLst>
          </p:nvPr>
        </p:nvGraphicFramePr>
        <p:xfrm>
          <a:off x="4914899" y="911431"/>
          <a:ext cx="3369037" cy="435325"/>
        </p:xfrm>
        <a:graphic>
          <a:graphicData uri="http://schemas.openxmlformats.org/presentationml/2006/ole">
            <mc:AlternateContent xmlns:mc="http://schemas.openxmlformats.org/markup-compatibility/2006">
              <mc:Choice xmlns:v="urn:schemas-microsoft-com:vml" Requires="v">
                <p:oleObj spid="_x0000_s1049" name="数式" r:id="rId5" imgW="1701800" imgH="215900" progId="Equation.3">
                  <p:embed/>
                </p:oleObj>
              </mc:Choice>
              <mc:Fallback>
                <p:oleObj name="数式" r:id="rId5" imgW="1701800" imgH="2159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899" y="911431"/>
                        <a:ext cx="3369037" cy="435325"/>
                      </a:xfrm>
                      <a:prstGeom prst="rect">
                        <a:avLst/>
                      </a:prstGeom>
                      <a:noFill/>
                    </p:spPr>
                  </p:pic>
                </p:oleObj>
              </mc:Fallback>
            </mc:AlternateContent>
          </a:graphicData>
        </a:graphic>
      </p:graphicFrame>
    </p:spTree>
    <p:extLst>
      <p:ext uri="{BB962C8B-B14F-4D97-AF65-F5344CB8AC3E}">
        <p14:creationId xmlns:p14="http://schemas.microsoft.com/office/powerpoint/2010/main" val="1370652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実験結果</a:t>
            </a:r>
            <a:endParaRPr kumimoji="1" lang="ja-JP" altLang="en-US" dirty="0"/>
          </a:p>
        </p:txBody>
      </p:sp>
      <p:sp>
        <p:nvSpPr>
          <p:cNvPr id="7" name="テキスト ボックス 6"/>
          <p:cNvSpPr txBox="1"/>
          <p:nvPr/>
        </p:nvSpPr>
        <p:spPr>
          <a:xfrm>
            <a:off x="266586" y="838523"/>
            <a:ext cx="8512074" cy="400110"/>
          </a:xfrm>
          <a:prstGeom prst="rect">
            <a:avLst/>
          </a:prstGeom>
          <a:solidFill>
            <a:schemeClr val="bg1"/>
          </a:solidFill>
        </p:spPr>
        <p:txBody>
          <a:bodyPr wrap="square" rtlCol="0">
            <a:spAutoFit/>
          </a:bodyPr>
          <a:lstStyle/>
          <a:p>
            <a:r>
              <a:rPr kumimoji="1" lang="ja-JP" altLang="en-US" sz="2000" b="1" dirty="0" smtClean="0"/>
              <a:t>■コンピュータ</a:t>
            </a:r>
            <a:r>
              <a:rPr kumimoji="1" lang="en-US" altLang="ja-JP" sz="2000" b="1" dirty="0" smtClean="0"/>
              <a:t>B</a:t>
            </a:r>
          </a:p>
        </p:txBody>
      </p:sp>
      <p:graphicFrame>
        <p:nvGraphicFramePr>
          <p:cNvPr id="6" name="グラフ 5"/>
          <p:cNvGraphicFramePr>
            <a:graphicFrameLocks/>
          </p:cNvGraphicFramePr>
          <p:nvPr>
            <p:extLst>
              <p:ext uri="{D42A27DB-BD31-4B8C-83A1-F6EECF244321}">
                <p14:modId xmlns:p14="http://schemas.microsoft.com/office/powerpoint/2010/main" val="2930516837"/>
              </p:ext>
            </p:extLst>
          </p:nvPr>
        </p:nvGraphicFramePr>
        <p:xfrm>
          <a:off x="266585" y="1289215"/>
          <a:ext cx="8389041" cy="4685558"/>
        </p:xfrm>
        <a:graphic>
          <a:graphicData uri="http://schemas.openxmlformats.org/drawingml/2006/chart">
            <c:chart xmlns:c="http://schemas.openxmlformats.org/drawingml/2006/chart" xmlns:r="http://schemas.openxmlformats.org/officeDocument/2006/relationships" r:id="rId4"/>
          </a:graphicData>
        </a:graphic>
      </p:graphicFrame>
      <p:sp>
        <p:nvSpPr>
          <p:cNvPr id="10" name="正方形/長方形 9"/>
          <p:cNvSpPr/>
          <p:nvPr/>
        </p:nvSpPr>
        <p:spPr>
          <a:xfrm>
            <a:off x="2527804" y="6121189"/>
            <a:ext cx="3616737" cy="65157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smtClean="0">
                <a:solidFill>
                  <a:schemeClr val="bg1"/>
                </a:solidFill>
              </a:rPr>
              <a:t>コンピュータ</a:t>
            </a:r>
            <a:r>
              <a:rPr kumimoji="1" lang="en-US" altLang="ja-JP" dirty="0" smtClean="0">
                <a:solidFill>
                  <a:schemeClr val="bg1"/>
                </a:solidFill>
              </a:rPr>
              <a:t>B</a:t>
            </a:r>
          </a:p>
          <a:p>
            <a:pPr algn="ctr"/>
            <a:r>
              <a:rPr lang="en-US" altLang="ja-JP" dirty="0">
                <a:solidFill>
                  <a:schemeClr val="bg1"/>
                </a:solidFill>
              </a:rPr>
              <a:t>Intel Core2 Duo E7500 2.93GHz</a:t>
            </a:r>
            <a:endParaRPr lang="ja-JP" altLang="en-US" dirty="0">
              <a:solidFill>
                <a:schemeClr val="bg1"/>
              </a:solidFill>
            </a:endParaRPr>
          </a:p>
          <a:p>
            <a:pPr algn="ctr"/>
            <a:endParaRPr kumimoji="1" lang="en-US" altLang="ja-JP" b="1" dirty="0" smtClean="0">
              <a:solidFill>
                <a:schemeClr val="bg1"/>
              </a:solidFill>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728729181"/>
              </p:ext>
            </p:extLst>
          </p:nvPr>
        </p:nvGraphicFramePr>
        <p:xfrm>
          <a:off x="4956074" y="1063868"/>
          <a:ext cx="3527163" cy="450693"/>
        </p:xfrm>
        <a:graphic>
          <a:graphicData uri="http://schemas.openxmlformats.org/presentationml/2006/ole">
            <mc:AlternateContent xmlns:mc="http://schemas.openxmlformats.org/markup-compatibility/2006">
              <mc:Choice xmlns:v="urn:schemas-microsoft-com:vml" Requires="v">
                <p:oleObj spid="_x0000_s4121" name="数式" r:id="rId5" imgW="1726451" imgH="215806" progId="Equation.3">
                  <p:embed/>
                </p:oleObj>
              </mc:Choice>
              <mc:Fallback>
                <p:oleObj name="数式" r:id="rId5" imgW="1726451" imgH="215806"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6074" y="1063868"/>
                        <a:ext cx="3527163" cy="450693"/>
                      </a:xfrm>
                      <a:prstGeom prst="rect">
                        <a:avLst/>
                      </a:prstGeom>
                      <a:noFill/>
                    </p:spPr>
                  </p:pic>
                </p:oleObj>
              </mc:Fallback>
            </mc:AlternateContent>
          </a:graphicData>
        </a:graphic>
      </p:graphicFrame>
    </p:spTree>
    <p:extLst>
      <p:ext uri="{BB962C8B-B14F-4D97-AF65-F5344CB8AC3E}">
        <p14:creationId xmlns:p14="http://schemas.microsoft.com/office/powerpoint/2010/main" val="562889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考察</a:t>
            </a:r>
            <a:endParaRPr kumimoji="1" lang="ja-JP" altLang="en-US" dirty="0"/>
          </a:p>
        </p:txBody>
      </p:sp>
      <p:sp>
        <p:nvSpPr>
          <p:cNvPr id="4" name="テキスト ボックス 3"/>
          <p:cNvSpPr txBox="1"/>
          <p:nvPr/>
        </p:nvSpPr>
        <p:spPr>
          <a:xfrm>
            <a:off x="266586" y="976087"/>
            <a:ext cx="8512074" cy="3724096"/>
          </a:xfrm>
          <a:prstGeom prst="rect">
            <a:avLst/>
          </a:prstGeom>
          <a:solidFill>
            <a:schemeClr val="bg1"/>
          </a:solidFill>
        </p:spPr>
        <p:txBody>
          <a:bodyPr wrap="square" rtlCol="0">
            <a:spAutoFit/>
          </a:bodyPr>
          <a:lstStyle/>
          <a:p>
            <a:r>
              <a:rPr kumimoji="1" lang="ja-JP" altLang="en-US" sz="2000" b="1" dirty="0" smtClean="0"/>
              <a:t>■考察</a:t>
            </a:r>
            <a:endParaRPr kumimoji="1" lang="en-US" altLang="ja-JP" sz="2000" b="1" dirty="0" smtClean="0"/>
          </a:p>
          <a:p>
            <a:pPr marL="342900" lvl="0" indent="-342900" algn="just">
              <a:spcAft>
                <a:spcPts val="0"/>
              </a:spcAft>
              <a:buFont typeface="Wingdings" panose="05000000000000000000" pitchFamily="2" charset="2"/>
              <a:buChar char=""/>
              <a:tabLst>
                <a:tab pos="266700" algn="l"/>
                <a:tab pos="325755" algn="l"/>
              </a:tabLst>
            </a:pPr>
            <a:r>
              <a:rPr lang="ja-JP" altLang="en-US" sz="2400" kern="100" dirty="0" smtClean="0">
                <a:latin typeface="Times New Roman" panose="02020603050405020304" pitchFamily="18" charset="0"/>
                <a:ea typeface="ＭＳ 明朝" panose="02020609040205080304" pitchFamily="17" charset="-128"/>
              </a:rPr>
              <a:t>ドリフト幅はシステム時刻がハード時刻より小さい（＝高精度）．しかし，コンピュータ</a:t>
            </a:r>
            <a:r>
              <a:rPr lang="en-US" altLang="ja-JP" sz="2400" kern="100" dirty="0" smtClean="0">
                <a:latin typeface="Times New Roman" panose="02020603050405020304" pitchFamily="18" charset="0"/>
                <a:ea typeface="ＭＳ 明朝" panose="02020609040205080304" pitchFamily="17" charset="-128"/>
              </a:rPr>
              <a:t>A,B</a:t>
            </a:r>
            <a:r>
              <a:rPr lang="ja-JP" altLang="en-US" sz="2400" kern="100" dirty="0" smtClean="0">
                <a:latin typeface="Times New Roman" panose="02020603050405020304" pitchFamily="18" charset="0"/>
                <a:ea typeface="ＭＳ 明朝" panose="02020609040205080304" pitchFamily="17" charset="-128"/>
              </a:rPr>
              <a:t>の傾き正負は逆であり，特性は全く異なる．</a:t>
            </a:r>
            <a:endParaRPr lang="ja-JP" altLang="ja-JP" sz="2400" kern="100" dirty="0" smtClean="0">
              <a:latin typeface="Times New Roman" panose="02020603050405020304" pitchFamily="18" charset="0"/>
              <a:ea typeface="ＭＳ 明朝" panose="02020609040205080304" pitchFamily="17" charset="-128"/>
            </a:endParaRPr>
          </a:p>
          <a:p>
            <a:pPr marL="342900" lvl="0" indent="-342900" algn="just">
              <a:spcAft>
                <a:spcPts val="0"/>
              </a:spcAft>
              <a:buFont typeface="Wingdings" panose="05000000000000000000" pitchFamily="2" charset="2"/>
              <a:buChar char=""/>
              <a:tabLst>
                <a:tab pos="266700" algn="l"/>
                <a:tab pos="325755" algn="l"/>
              </a:tabLst>
            </a:pPr>
            <a:r>
              <a:rPr lang="ja-JP" altLang="en-US" sz="2400" kern="100" dirty="0" smtClean="0">
                <a:latin typeface="Times New Roman" panose="02020603050405020304" pitchFamily="18" charset="0"/>
                <a:ea typeface="ＭＳ 明朝" panose="02020609040205080304" pitchFamily="17" charset="-128"/>
              </a:rPr>
              <a:t>短期（</a:t>
            </a:r>
            <a:r>
              <a:rPr lang="en-US" altLang="ja-JP" sz="2400" kern="100" dirty="0" smtClean="0">
                <a:latin typeface="Times New Roman" panose="02020603050405020304" pitchFamily="18" charset="0"/>
                <a:ea typeface="ＭＳ 明朝" panose="02020609040205080304" pitchFamily="17" charset="-128"/>
              </a:rPr>
              <a:t>30</a:t>
            </a:r>
            <a:r>
              <a:rPr lang="ja-JP" altLang="en-US" sz="2400" kern="100" dirty="0" smtClean="0">
                <a:latin typeface="Times New Roman" panose="02020603050405020304" pitchFamily="18" charset="0"/>
                <a:ea typeface="ＭＳ 明朝" panose="02020609040205080304" pitchFamily="17" charset="-128"/>
              </a:rPr>
              <a:t>分単位）でも確認できるレベルのドリフトは発生しており，また，長期（</a:t>
            </a:r>
            <a:r>
              <a:rPr lang="en-US" altLang="ja-JP" sz="2400" kern="100" dirty="0" smtClean="0">
                <a:latin typeface="Times New Roman" panose="02020603050405020304" pitchFamily="18" charset="0"/>
                <a:ea typeface="ＭＳ 明朝" panose="02020609040205080304" pitchFamily="17" charset="-128"/>
              </a:rPr>
              <a:t>120</a:t>
            </a:r>
            <a:r>
              <a:rPr lang="ja-JP" altLang="en-US" sz="2400" kern="100" dirty="0" smtClean="0">
                <a:latin typeface="Times New Roman" panose="02020603050405020304" pitchFamily="18" charset="0"/>
                <a:ea typeface="ＭＳ 明朝" panose="02020609040205080304" pitchFamily="17" charset="-128"/>
              </a:rPr>
              <a:t>時間）でもドリフト変化量は大きく変わらない．</a:t>
            </a:r>
            <a:endParaRPr lang="en-US" altLang="ja-JP" sz="2400" kern="100" dirty="0" smtClean="0">
              <a:latin typeface="Times New Roman" panose="02020603050405020304" pitchFamily="18" charset="0"/>
              <a:ea typeface="ＭＳ 明朝" panose="02020609040205080304" pitchFamily="17" charset="-128"/>
            </a:endParaRPr>
          </a:p>
          <a:p>
            <a:pPr lvl="0" algn="just">
              <a:spcAft>
                <a:spcPts val="0"/>
              </a:spcAft>
              <a:tabLst>
                <a:tab pos="266700" algn="l"/>
                <a:tab pos="325755" algn="l"/>
              </a:tabLst>
            </a:pPr>
            <a:r>
              <a:rPr lang="ja-JP" altLang="en-US" sz="2400" kern="100" dirty="0" smtClean="0">
                <a:latin typeface="Times New Roman" panose="02020603050405020304" pitchFamily="18" charset="0"/>
                <a:ea typeface="ＭＳ 明朝" panose="02020609040205080304" pitchFamily="17" charset="-128"/>
              </a:rPr>
              <a:t>　⇒通信遅延要因などを除外すればより短期・高精度に</a:t>
            </a:r>
            <a:endParaRPr lang="ja-JP" altLang="ja-JP" sz="2400" kern="100" dirty="0" smtClean="0">
              <a:latin typeface="Times New Roman" panose="02020603050405020304" pitchFamily="18" charset="0"/>
              <a:ea typeface="ＭＳ 明朝" panose="02020609040205080304" pitchFamily="17" charset="-128"/>
            </a:endParaRPr>
          </a:p>
          <a:p>
            <a:pPr marL="342900" lvl="0" indent="-342900" algn="just">
              <a:spcAft>
                <a:spcPts val="0"/>
              </a:spcAft>
              <a:buFont typeface="Wingdings" panose="05000000000000000000" pitchFamily="2" charset="2"/>
              <a:buChar char=""/>
              <a:tabLst>
                <a:tab pos="266700" algn="l"/>
                <a:tab pos="325755" algn="l"/>
              </a:tabLst>
            </a:pPr>
            <a:r>
              <a:rPr lang="ja-JP" altLang="en-US" sz="2400" kern="100" dirty="0" smtClean="0">
                <a:effectLst/>
                <a:latin typeface="Times New Roman" panose="02020603050405020304" pitchFamily="18" charset="0"/>
                <a:ea typeface="ＭＳ 明朝" panose="02020609040205080304" pitchFamily="17" charset="-128"/>
              </a:rPr>
              <a:t>異機種，異種</a:t>
            </a:r>
            <a:r>
              <a:rPr lang="en-US" altLang="ja-JP" sz="2400" kern="100" dirty="0" smtClean="0">
                <a:effectLst/>
                <a:latin typeface="Times New Roman" panose="02020603050405020304" pitchFamily="18" charset="0"/>
                <a:ea typeface="ＭＳ 明朝" panose="02020609040205080304" pitchFamily="17" charset="-128"/>
              </a:rPr>
              <a:t>CPU</a:t>
            </a:r>
            <a:r>
              <a:rPr lang="ja-JP" altLang="en-US" sz="2400" kern="100" dirty="0" smtClean="0">
                <a:effectLst/>
                <a:latin typeface="Times New Roman" panose="02020603050405020304" pitchFamily="18" charset="0"/>
                <a:ea typeface="ＭＳ 明朝" panose="02020609040205080304" pitchFamily="17" charset="-128"/>
              </a:rPr>
              <a:t>において確認ができたが，同機種，同性能の機器個体でどの程度の差が出るか調査要</a:t>
            </a:r>
            <a:endParaRPr lang="ja-JP" altLang="ja-JP" sz="2400" kern="100" dirty="0">
              <a:effectLst/>
              <a:latin typeface="Times New Roman" panose="02020603050405020304" pitchFamily="18" charset="0"/>
              <a:ea typeface="ＭＳ 明朝" panose="02020609040205080304" pitchFamily="17" charset="-128"/>
            </a:endParaRPr>
          </a:p>
        </p:txBody>
      </p:sp>
    </p:spTree>
    <p:extLst>
      <p:ext uri="{BB962C8B-B14F-4D97-AF65-F5344CB8AC3E}">
        <p14:creationId xmlns:p14="http://schemas.microsoft.com/office/powerpoint/2010/main" val="1456197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今後の取り組み課題</a:t>
            </a:r>
            <a:endParaRPr kumimoji="1" lang="ja-JP" altLang="en-US" dirty="0"/>
          </a:p>
        </p:txBody>
      </p:sp>
      <p:sp>
        <p:nvSpPr>
          <p:cNvPr id="4" name="正方形/長方形 3"/>
          <p:cNvSpPr/>
          <p:nvPr/>
        </p:nvSpPr>
        <p:spPr>
          <a:xfrm>
            <a:off x="574535" y="1140977"/>
            <a:ext cx="8448084" cy="3970318"/>
          </a:xfrm>
          <a:prstGeom prst="rect">
            <a:avLst/>
          </a:prstGeom>
        </p:spPr>
        <p:txBody>
          <a:bodyPr wrap="square">
            <a:spAutoFit/>
          </a:bodyPr>
          <a:lstStyle/>
          <a:p>
            <a:r>
              <a:rPr lang="ja-JP" altLang="en-US" sz="2800" dirty="0" smtClean="0"/>
              <a:t>■今後の課題</a:t>
            </a:r>
            <a:endParaRPr lang="en-US" altLang="ja-JP" sz="2800" dirty="0" smtClean="0"/>
          </a:p>
          <a:p>
            <a:r>
              <a:rPr lang="ja-JP" altLang="en-US" sz="2800" b="1" dirty="0" smtClean="0"/>
              <a:t>①本手法</a:t>
            </a:r>
            <a:r>
              <a:rPr lang="ja-JP" altLang="en-US" sz="2800" b="1" dirty="0"/>
              <a:t>でどこまで，どの精度で</a:t>
            </a:r>
            <a:r>
              <a:rPr lang="ja-JP" altLang="en-US" sz="2800" b="1" dirty="0" smtClean="0"/>
              <a:t>差異抽出</a:t>
            </a:r>
            <a:r>
              <a:rPr lang="ja-JP" altLang="en-US" sz="2800" b="1" dirty="0"/>
              <a:t>できる</a:t>
            </a:r>
            <a:r>
              <a:rPr lang="ja-JP" altLang="en-US" sz="2800" b="1" dirty="0" smtClean="0"/>
              <a:t>か</a:t>
            </a:r>
            <a:endParaRPr lang="en-US" altLang="ja-JP" sz="2800" b="1" dirty="0" smtClean="0"/>
          </a:p>
          <a:p>
            <a:endParaRPr lang="en-US" altLang="ja-JP" sz="2800" b="1" dirty="0" smtClean="0"/>
          </a:p>
          <a:p>
            <a:pPr marL="355600" indent="-355600"/>
            <a:r>
              <a:rPr lang="ja-JP" altLang="en-US" sz="2800" b="1" dirty="0" smtClean="0"/>
              <a:t>②システム</a:t>
            </a:r>
            <a:r>
              <a:rPr lang="ja-JP" altLang="en-US" sz="2800" b="1" dirty="0"/>
              <a:t>負荷が上昇したケースでどの程度ドリフト傾向に影響が出る</a:t>
            </a:r>
            <a:r>
              <a:rPr lang="ja-JP" altLang="en-US" sz="2800" b="1" dirty="0" smtClean="0"/>
              <a:t>か</a:t>
            </a:r>
            <a:endParaRPr lang="en-US" altLang="ja-JP" sz="2800" b="1" dirty="0" smtClean="0"/>
          </a:p>
          <a:p>
            <a:pPr marL="355600" indent="-355600"/>
            <a:endParaRPr lang="en-US" altLang="ja-JP" sz="2800" b="1" dirty="0" smtClean="0"/>
          </a:p>
          <a:p>
            <a:r>
              <a:rPr lang="ja-JP" altLang="en-US" sz="2800" b="1" dirty="0" smtClean="0"/>
              <a:t>③</a:t>
            </a:r>
            <a:r>
              <a:rPr lang="ja-JP" altLang="en-US" sz="2800" b="1" dirty="0"/>
              <a:t>温度変化との相関</a:t>
            </a:r>
            <a:r>
              <a:rPr lang="ja-JP" altLang="en-US" sz="2800" b="1" dirty="0" smtClean="0"/>
              <a:t>関係</a:t>
            </a:r>
            <a:endParaRPr lang="en-US" altLang="ja-JP" sz="2800" b="1" dirty="0" smtClean="0"/>
          </a:p>
          <a:p>
            <a:pPr marL="444500" indent="-444500"/>
            <a:r>
              <a:rPr lang="ja-JP" altLang="en-US" sz="2800" b="1" dirty="0" smtClean="0"/>
              <a:t>　（半導体</a:t>
            </a:r>
            <a:r>
              <a:rPr lang="ja-JP" altLang="en-US" sz="2800" b="1" dirty="0"/>
              <a:t>チップの動作は温度変化に強く影響を受けるとも言われて</a:t>
            </a:r>
            <a:r>
              <a:rPr lang="ja-JP" altLang="en-US" sz="2800" b="1" dirty="0" smtClean="0"/>
              <a:t>いるため）</a:t>
            </a:r>
            <a:endParaRPr lang="ja-JP" altLang="en-US" sz="2800" b="1" dirty="0"/>
          </a:p>
        </p:txBody>
      </p:sp>
    </p:spTree>
    <p:extLst>
      <p:ext uri="{BB962C8B-B14F-4D97-AF65-F5344CB8AC3E}">
        <p14:creationId xmlns:p14="http://schemas.microsoft.com/office/powerpoint/2010/main" val="2769020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テキスト ボックス 2"/>
          <p:cNvSpPr txBox="1"/>
          <p:nvPr/>
        </p:nvSpPr>
        <p:spPr>
          <a:xfrm>
            <a:off x="266586" y="976087"/>
            <a:ext cx="8804586" cy="4524315"/>
          </a:xfrm>
          <a:prstGeom prst="rect">
            <a:avLst/>
          </a:prstGeom>
          <a:solidFill>
            <a:schemeClr val="bg1"/>
          </a:solidFill>
        </p:spPr>
        <p:txBody>
          <a:bodyPr wrap="square" rtlCol="0">
            <a:spAutoFit/>
          </a:bodyPr>
          <a:lstStyle/>
          <a:p>
            <a:pPr marL="342900" lvl="0" indent="-342900" algn="just">
              <a:spcAft>
                <a:spcPts val="0"/>
              </a:spcAft>
              <a:buFont typeface="Wingdings" panose="05000000000000000000" pitchFamily="2" charset="2"/>
              <a:buChar char=""/>
              <a:tabLst>
                <a:tab pos="266700" algn="l"/>
                <a:tab pos="325755" algn="l"/>
              </a:tabLst>
            </a:pPr>
            <a:r>
              <a:rPr lang="ja-JP" altLang="ja-JP" sz="2400" dirty="0"/>
              <a:t>デジタル</a:t>
            </a:r>
            <a:r>
              <a:rPr lang="ja-JP" altLang="ja-JP" sz="2400" dirty="0" smtClean="0"/>
              <a:t>機器固有</a:t>
            </a:r>
            <a:r>
              <a:rPr lang="ja-JP" altLang="ja-JP" sz="2400" dirty="0"/>
              <a:t>のクロック周波数</a:t>
            </a:r>
            <a:r>
              <a:rPr lang="ja-JP" altLang="ja-JP" sz="2400" dirty="0" smtClean="0"/>
              <a:t>信号</a:t>
            </a:r>
            <a:r>
              <a:rPr lang="ja-JP" altLang="en-US" sz="2400" dirty="0" smtClean="0"/>
              <a:t>から</a:t>
            </a:r>
            <a:r>
              <a:rPr lang="ja-JP" altLang="ja-JP" sz="2400" dirty="0" smtClean="0"/>
              <a:t>特性</a:t>
            </a:r>
            <a:r>
              <a:rPr lang="ja-JP" altLang="ja-JP" sz="2400" dirty="0"/>
              <a:t>を抽出</a:t>
            </a:r>
            <a:r>
              <a:rPr lang="ja-JP" altLang="ja-JP" sz="2400" dirty="0" smtClean="0"/>
              <a:t>し</a:t>
            </a:r>
            <a:r>
              <a:rPr lang="ja-JP" altLang="en-US" sz="2400" dirty="0" smtClean="0"/>
              <a:t>て</a:t>
            </a:r>
            <a:r>
              <a:rPr lang="ja-JP" altLang="ja-JP" sz="2400" dirty="0" smtClean="0"/>
              <a:t>機器</a:t>
            </a:r>
            <a:r>
              <a:rPr lang="ja-JP" altLang="ja-JP" sz="2400" dirty="0"/>
              <a:t>個体を識別</a:t>
            </a:r>
            <a:r>
              <a:rPr lang="ja-JP" altLang="ja-JP" sz="2400" dirty="0" smtClean="0"/>
              <a:t>する</a:t>
            </a:r>
            <a:r>
              <a:rPr lang="ja-JP" altLang="en-US" sz="2400" b="1" dirty="0" smtClean="0">
                <a:solidFill>
                  <a:srgbClr val="FF0000"/>
                </a:solidFill>
              </a:rPr>
              <a:t>クロックフィンガープリント抽出手法</a:t>
            </a:r>
            <a:r>
              <a:rPr lang="ja-JP" altLang="en-US" sz="2400" dirty="0" smtClean="0"/>
              <a:t>を</a:t>
            </a:r>
            <a:r>
              <a:rPr lang="ja-JP" altLang="ja-JP" sz="2400" dirty="0" smtClean="0"/>
              <a:t>提案</a:t>
            </a:r>
            <a:endParaRPr lang="en-US" altLang="ja-JP" sz="2400" dirty="0" smtClean="0"/>
          </a:p>
          <a:p>
            <a:pPr marL="342900" lvl="0" indent="-342900" algn="just">
              <a:spcAft>
                <a:spcPts val="0"/>
              </a:spcAft>
              <a:buFont typeface="Wingdings" panose="05000000000000000000" pitchFamily="2" charset="2"/>
              <a:buChar char=""/>
              <a:tabLst>
                <a:tab pos="266700" algn="l"/>
                <a:tab pos="325755" algn="l"/>
              </a:tabLst>
            </a:pPr>
            <a:r>
              <a:rPr lang="ja-JP" altLang="en-US" sz="2400" dirty="0"/>
              <a:t>全て</a:t>
            </a:r>
            <a:r>
              <a:rPr lang="ja-JP" altLang="en-US" sz="2400" dirty="0" smtClean="0"/>
              <a:t>のデジタル機器</a:t>
            </a:r>
            <a:r>
              <a:rPr lang="ja-JP" altLang="en-US" sz="2400" dirty="0"/>
              <a:t>が</a:t>
            </a:r>
            <a:r>
              <a:rPr lang="ja-JP" altLang="en-US" sz="2400" dirty="0" smtClean="0"/>
              <a:t>持つハード由来の特徴</a:t>
            </a:r>
            <a:r>
              <a:rPr lang="ja-JP" altLang="en-US" sz="2400" dirty="0"/>
              <a:t>情報を活用するため，</a:t>
            </a:r>
            <a:r>
              <a:rPr lang="ja-JP" altLang="en-US" sz="2400" b="1" dirty="0">
                <a:solidFill>
                  <a:srgbClr val="FF0000"/>
                </a:solidFill>
              </a:rPr>
              <a:t>詐称が</a:t>
            </a:r>
            <a:r>
              <a:rPr lang="ja-JP" altLang="en-US" sz="2400" b="1" dirty="0" smtClean="0">
                <a:solidFill>
                  <a:srgbClr val="FF0000"/>
                </a:solidFill>
              </a:rPr>
              <a:t>困難</a:t>
            </a:r>
            <a:r>
              <a:rPr lang="ja-JP" altLang="en-US" sz="2400" dirty="0" smtClean="0"/>
              <a:t>であり，</a:t>
            </a:r>
            <a:r>
              <a:rPr lang="ja-JP" altLang="en-US" sz="2400" b="1" dirty="0" smtClean="0">
                <a:solidFill>
                  <a:srgbClr val="FF0000"/>
                </a:solidFill>
              </a:rPr>
              <a:t>技術</a:t>
            </a:r>
            <a:r>
              <a:rPr lang="ja-JP" altLang="en-US" sz="2400" b="1" dirty="0">
                <a:solidFill>
                  <a:srgbClr val="FF0000"/>
                </a:solidFill>
              </a:rPr>
              <a:t>の適用範囲</a:t>
            </a:r>
            <a:r>
              <a:rPr lang="ja-JP" altLang="en-US" sz="2400" b="1" dirty="0" smtClean="0">
                <a:solidFill>
                  <a:srgbClr val="FF0000"/>
                </a:solidFill>
              </a:rPr>
              <a:t>が広い</a:t>
            </a:r>
            <a:endParaRPr lang="en-US" altLang="ja-JP" sz="2400" b="1" dirty="0" smtClean="0">
              <a:solidFill>
                <a:srgbClr val="FF0000"/>
              </a:solidFill>
            </a:endParaRPr>
          </a:p>
          <a:p>
            <a:pPr marL="342900" lvl="0" indent="-342900" algn="just">
              <a:spcAft>
                <a:spcPts val="0"/>
              </a:spcAft>
              <a:buFont typeface="Wingdings" panose="05000000000000000000" pitchFamily="2" charset="2"/>
              <a:buChar char=""/>
              <a:tabLst>
                <a:tab pos="266700" algn="l"/>
                <a:tab pos="325755" algn="l"/>
              </a:tabLst>
            </a:pPr>
            <a:r>
              <a:rPr lang="en-US" altLang="ja-JP" sz="2400" dirty="0" smtClean="0"/>
              <a:t>Society5.0</a:t>
            </a:r>
            <a:r>
              <a:rPr lang="ja-JP" altLang="en-US" sz="2400" dirty="0" smtClean="0"/>
              <a:t>実現に向けたオープン</a:t>
            </a:r>
            <a:r>
              <a:rPr lang="ja-JP" altLang="en-US" sz="2400" dirty="0"/>
              <a:t>な</a:t>
            </a:r>
            <a:r>
              <a:rPr lang="en-US" altLang="ja-JP" sz="2400" dirty="0" err="1"/>
              <a:t>IoT</a:t>
            </a:r>
            <a:r>
              <a:rPr lang="ja-JP" altLang="en-US" sz="2400" dirty="0"/>
              <a:t>サービスにおけるセキュアな</a:t>
            </a:r>
            <a:r>
              <a:rPr lang="ja-JP" altLang="en-US" sz="2400" b="1" dirty="0">
                <a:solidFill>
                  <a:srgbClr val="FF0000"/>
                </a:solidFill>
              </a:rPr>
              <a:t>真正性保証技術の基盤と</a:t>
            </a:r>
            <a:r>
              <a:rPr lang="ja-JP" altLang="en-US" sz="2400" b="1" dirty="0" smtClean="0">
                <a:solidFill>
                  <a:srgbClr val="FF0000"/>
                </a:solidFill>
              </a:rPr>
              <a:t>して期待</a:t>
            </a:r>
            <a:r>
              <a:rPr lang="ja-JP" altLang="en-US" sz="2400" dirty="0" smtClean="0"/>
              <a:t>できる</a:t>
            </a:r>
            <a:endParaRPr lang="en-US" altLang="ja-JP" sz="2400" dirty="0" smtClean="0"/>
          </a:p>
          <a:p>
            <a:pPr marL="342900" lvl="0" indent="-342900" algn="just">
              <a:spcAft>
                <a:spcPts val="0"/>
              </a:spcAft>
              <a:buFont typeface="Wingdings" panose="05000000000000000000" pitchFamily="2" charset="2"/>
              <a:buChar char=""/>
              <a:tabLst>
                <a:tab pos="266700" algn="l"/>
                <a:tab pos="325755" algn="l"/>
              </a:tabLst>
            </a:pPr>
            <a:r>
              <a:rPr lang="ja-JP" altLang="en-US" sz="2400" dirty="0"/>
              <a:t>実験で</a:t>
            </a:r>
            <a:r>
              <a:rPr lang="ja-JP" altLang="en-US" sz="2400" dirty="0" smtClean="0"/>
              <a:t>は</a:t>
            </a:r>
            <a:r>
              <a:rPr lang="en-US" altLang="ja-JP" sz="2400" dirty="0" smtClean="0"/>
              <a:t>2</a:t>
            </a:r>
            <a:r>
              <a:rPr lang="ja-JP" altLang="en-US" sz="2400" dirty="0"/>
              <a:t>台のコンピュータのシステム時刻およびハードウェア時刻を元に，機器</a:t>
            </a:r>
            <a:r>
              <a:rPr lang="ja-JP" altLang="en-US" sz="2400" dirty="0" smtClean="0"/>
              <a:t>個体を比較して有用性を示した</a:t>
            </a:r>
            <a:endParaRPr lang="en-US" altLang="ja-JP" sz="2400" dirty="0" smtClean="0"/>
          </a:p>
          <a:p>
            <a:pPr marL="342900" lvl="0" indent="-342900" algn="just">
              <a:spcAft>
                <a:spcPts val="0"/>
              </a:spcAft>
              <a:buFont typeface="Wingdings" panose="05000000000000000000" pitchFamily="2" charset="2"/>
              <a:buChar char=""/>
              <a:tabLst>
                <a:tab pos="266700" algn="l"/>
                <a:tab pos="325755" algn="l"/>
              </a:tabLst>
            </a:pPr>
            <a:r>
              <a:rPr lang="ja-JP" altLang="en-US" sz="2400" dirty="0"/>
              <a:t>今後は特徴量の差が</a:t>
            </a:r>
            <a:r>
              <a:rPr lang="ja-JP" altLang="en-US" sz="2400" dirty="0" smtClean="0"/>
              <a:t>出にくい同一</a:t>
            </a:r>
            <a:r>
              <a:rPr lang="ja-JP" altLang="en-US" sz="2400" dirty="0"/>
              <a:t>機種，同設定のコンピュータに</a:t>
            </a:r>
            <a:r>
              <a:rPr lang="ja-JP" altLang="en-US" sz="2400" dirty="0" smtClean="0"/>
              <a:t>対して適用可能範囲を確認</a:t>
            </a:r>
            <a:r>
              <a:rPr lang="ja-JP" altLang="en-US" sz="2400" dirty="0"/>
              <a:t>するとともに，短期間かつ確実に</a:t>
            </a:r>
            <a:r>
              <a:rPr lang="ja-JP" altLang="en-US" sz="2400" dirty="0" smtClean="0"/>
              <a:t>判別するための手法を考案していく</a:t>
            </a:r>
            <a:endParaRPr lang="ja-JP" altLang="ja-JP" sz="2400" dirty="0"/>
          </a:p>
        </p:txBody>
      </p:sp>
    </p:spTree>
    <p:extLst>
      <p:ext uri="{BB962C8B-B14F-4D97-AF65-F5344CB8AC3E}">
        <p14:creationId xmlns:p14="http://schemas.microsoft.com/office/powerpoint/2010/main" val="2444165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50981" y="3242425"/>
            <a:ext cx="8636000" cy="523220"/>
          </a:xfrm>
          <a:prstGeom prst="rect">
            <a:avLst/>
          </a:prstGeom>
          <a:noFill/>
        </p:spPr>
        <p:txBody>
          <a:bodyPr wrap="square" rtlCol="0">
            <a:spAutoFit/>
          </a:bodyPr>
          <a:lstStyle/>
          <a:p>
            <a:pPr algn="ctr"/>
            <a:r>
              <a:rPr kumimoji="1" lang="ja-JP" altLang="en-US" sz="2800" dirty="0" smtClean="0"/>
              <a:t>（スライド終了）</a:t>
            </a:r>
            <a:endParaRPr kumimoji="1" lang="ja-JP" altLang="en-US" sz="2800" dirty="0"/>
          </a:p>
        </p:txBody>
      </p:sp>
    </p:spTree>
    <p:extLst>
      <p:ext uri="{BB962C8B-B14F-4D97-AF65-F5344CB8AC3E}">
        <p14:creationId xmlns:p14="http://schemas.microsoft.com/office/powerpoint/2010/main" val="91153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72" name="正方形/長方形 71"/>
          <p:cNvSpPr/>
          <p:nvPr/>
        </p:nvSpPr>
        <p:spPr>
          <a:xfrm>
            <a:off x="2619195" y="951925"/>
            <a:ext cx="6423204" cy="2554545"/>
          </a:xfrm>
          <a:prstGeom prst="rect">
            <a:avLst/>
          </a:prstGeom>
        </p:spPr>
        <p:txBody>
          <a:bodyPr wrap="square">
            <a:spAutoFit/>
          </a:bodyPr>
          <a:lstStyle/>
          <a:p>
            <a:r>
              <a:rPr lang="en-US" altLang="ja-JP" sz="3200" b="1" dirty="0" err="1" smtClean="0"/>
              <a:t>IoT</a:t>
            </a:r>
            <a:r>
              <a:rPr lang="ja-JP" altLang="en-US" sz="3200" b="1" dirty="0"/>
              <a:t>機器がサービスや</a:t>
            </a:r>
            <a:r>
              <a:rPr lang="ja-JP" altLang="en-US" sz="3200" b="1" dirty="0" smtClean="0"/>
              <a:t>プラットフォーム</a:t>
            </a:r>
            <a:r>
              <a:rPr lang="ja-JP" altLang="en-US" sz="3200" b="1" dirty="0"/>
              <a:t>に依らず自由自在に通信可能になること</a:t>
            </a:r>
            <a:r>
              <a:rPr lang="ja-JP" altLang="en-US" sz="3200" b="1" dirty="0" smtClean="0"/>
              <a:t>で</a:t>
            </a:r>
            <a:endParaRPr lang="en-US" altLang="ja-JP" sz="3200" b="1" dirty="0" smtClean="0"/>
          </a:p>
          <a:p>
            <a:r>
              <a:rPr lang="ja-JP" altLang="en-US" sz="3200" b="1" dirty="0" smtClean="0">
                <a:solidFill>
                  <a:srgbClr val="FF0000"/>
                </a:solidFill>
              </a:rPr>
              <a:t>イノベーションが起こりやすい</a:t>
            </a:r>
            <a:endParaRPr lang="en-US" altLang="ja-JP" sz="3200" b="1" dirty="0" smtClean="0">
              <a:solidFill>
                <a:srgbClr val="FF0000"/>
              </a:solidFill>
            </a:endParaRPr>
          </a:p>
          <a:p>
            <a:r>
              <a:rPr lang="ja-JP" altLang="en-US" sz="3200" b="1" dirty="0" smtClean="0">
                <a:solidFill>
                  <a:srgbClr val="FF0000"/>
                </a:solidFill>
              </a:rPr>
              <a:t>「オープン </a:t>
            </a:r>
            <a:r>
              <a:rPr lang="en-US" altLang="ja-JP" sz="3200" b="1" dirty="0" err="1" smtClean="0">
                <a:solidFill>
                  <a:srgbClr val="FF0000"/>
                </a:solidFill>
              </a:rPr>
              <a:t>IoT</a:t>
            </a:r>
            <a:r>
              <a:rPr lang="en-US" altLang="ja-JP" sz="3200" b="1" dirty="0" smtClean="0">
                <a:solidFill>
                  <a:srgbClr val="FF0000"/>
                </a:solidFill>
              </a:rPr>
              <a:t> </a:t>
            </a:r>
            <a:r>
              <a:rPr lang="ja-JP" altLang="en-US" sz="3200" b="1" dirty="0" smtClean="0">
                <a:solidFill>
                  <a:srgbClr val="FF0000"/>
                </a:solidFill>
              </a:rPr>
              <a:t>社会」が到来</a:t>
            </a:r>
            <a:endParaRPr lang="ja-JP" altLang="en-US" sz="3200" b="1" dirty="0">
              <a:solidFill>
                <a:srgbClr val="FF0000"/>
              </a:solidFill>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229" y="1086938"/>
            <a:ext cx="1612221" cy="228451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663" y="4771757"/>
            <a:ext cx="3681877" cy="870262"/>
          </a:xfrm>
          <a:prstGeom prst="rect">
            <a:avLst/>
          </a:prstGeom>
        </p:spPr>
      </p:pic>
      <p:sp>
        <p:nvSpPr>
          <p:cNvPr id="74" name="正方形/長方形 73"/>
          <p:cNvSpPr/>
          <p:nvPr/>
        </p:nvSpPr>
        <p:spPr>
          <a:xfrm>
            <a:off x="1545894" y="5785742"/>
            <a:ext cx="5900535" cy="584775"/>
          </a:xfrm>
          <a:prstGeom prst="rect">
            <a:avLst/>
          </a:prstGeom>
        </p:spPr>
        <p:txBody>
          <a:bodyPr wrap="square">
            <a:spAutoFit/>
          </a:bodyPr>
          <a:lstStyle/>
          <a:p>
            <a:pPr algn="ctr"/>
            <a:r>
              <a:rPr lang="ja-JP" altLang="en-US" sz="3200" b="1" dirty="0" smtClean="0"/>
              <a:t>の重要なインフラ要素</a:t>
            </a:r>
            <a:endParaRPr lang="ja-JP" altLang="en-US" sz="3200" b="1" dirty="0"/>
          </a:p>
        </p:txBody>
      </p:sp>
      <p:sp>
        <p:nvSpPr>
          <p:cNvPr id="76" name="正方形/長方形 75"/>
          <p:cNvSpPr/>
          <p:nvPr/>
        </p:nvSpPr>
        <p:spPr>
          <a:xfrm>
            <a:off x="665229" y="4043259"/>
            <a:ext cx="7661867" cy="584775"/>
          </a:xfrm>
          <a:prstGeom prst="rect">
            <a:avLst/>
          </a:prstGeom>
        </p:spPr>
        <p:txBody>
          <a:bodyPr wrap="square">
            <a:spAutoFit/>
          </a:bodyPr>
          <a:lstStyle/>
          <a:p>
            <a:pPr algn="ctr"/>
            <a:r>
              <a:rPr lang="ja-JP" altLang="en-US" sz="3200" b="1" dirty="0" smtClean="0"/>
              <a:t>オープン</a:t>
            </a:r>
            <a:r>
              <a:rPr lang="en-US" altLang="ja-JP" sz="3200" b="1" dirty="0" err="1" smtClean="0"/>
              <a:t>IoT</a:t>
            </a:r>
            <a:r>
              <a:rPr lang="ja-JP" altLang="en-US" sz="3200" b="1" dirty="0" smtClean="0"/>
              <a:t>は超スマート社会を実現する</a:t>
            </a:r>
            <a:endParaRPr lang="ja-JP" altLang="en-US" sz="3200" b="1" dirty="0"/>
          </a:p>
        </p:txBody>
      </p:sp>
    </p:spTree>
    <p:extLst>
      <p:ext uri="{BB962C8B-B14F-4D97-AF65-F5344CB8AC3E}">
        <p14:creationId xmlns:p14="http://schemas.microsoft.com/office/powerpoint/2010/main" val="3987968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7" name="テキスト ボックス 36"/>
          <p:cNvSpPr txBox="1"/>
          <p:nvPr/>
        </p:nvSpPr>
        <p:spPr>
          <a:xfrm>
            <a:off x="134709" y="1041856"/>
            <a:ext cx="8625834" cy="1384995"/>
          </a:xfrm>
          <a:prstGeom prst="rect">
            <a:avLst/>
          </a:prstGeom>
          <a:noFill/>
        </p:spPr>
        <p:txBody>
          <a:bodyPr wrap="square" rtlCol="0">
            <a:spAutoFit/>
          </a:bodyPr>
          <a:lstStyle/>
          <a:p>
            <a:r>
              <a:rPr lang="ja-JP" altLang="en-US" sz="2800" b="1" dirty="0" smtClean="0">
                <a:solidFill>
                  <a:prstClr val="black"/>
                </a:solidFill>
                <a:latin typeface="+mn-ea"/>
              </a:rPr>
              <a:t>一方で，膨大な機器のオープン化は</a:t>
            </a:r>
            <a:endParaRPr lang="en-US" altLang="ja-JP" sz="2800" b="1" dirty="0" smtClean="0">
              <a:solidFill>
                <a:prstClr val="black"/>
              </a:solidFill>
              <a:latin typeface="+mn-ea"/>
            </a:endParaRPr>
          </a:p>
          <a:p>
            <a:r>
              <a:rPr lang="ja-JP" altLang="en-US" sz="2800" b="1" dirty="0" smtClean="0">
                <a:solidFill>
                  <a:prstClr val="black"/>
                </a:solidFill>
                <a:latin typeface="+mn-ea"/>
              </a:rPr>
              <a:t>機器の管理コストを増大させ</a:t>
            </a:r>
            <a:endParaRPr lang="en-US" altLang="ja-JP" sz="2800" b="1" dirty="0" smtClean="0">
              <a:solidFill>
                <a:prstClr val="black"/>
              </a:solidFill>
              <a:latin typeface="+mn-ea"/>
            </a:endParaRPr>
          </a:p>
          <a:p>
            <a:r>
              <a:rPr lang="ja-JP" altLang="en-US" sz="2800" b="1" dirty="0" smtClean="0">
                <a:solidFill>
                  <a:prstClr val="black"/>
                </a:solidFill>
                <a:latin typeface="+mn-ea"/>
              </a:rPr>
              <a:t>悪意のある攻撃者によるリスクを高める</a:t>
            </a:r>
            <a:endParaRPr lang="ja-JP" altLang="en-US" sz="2800" b="1" dirty="0">
              <a:solidFill>
                <a:prstClr val="black"/>
              </a:solidFill>
              <a:latin typeface="+mn-ea"/>
            </a:endParaRPr>
          </a:p>
        </p:txBody>
      </p:sp>
      <p:grpSp>
        <p:nvGrpSpPr>
          <p:cNvPr id="39" name="グループ化 38"/>
          <p:cNvGrpSpPr/>
          <p:nvPr/>
        </p:nvGrpSpPr>
        <p:grpSpPr>
          <a:xfrm>
            <a:off x="1973876" y="3112075"/>
            <a:ext cx="4769955" cy="2709851"/>
            <a:chOff x="4684730" y="1700229"/>
            <a:chExt cx="4769955" cy="2709851"/>
          </a:xfrm>
        </p:grpSpPr>
        <p:sp>
          <p:nvSpPr>
            <p:cNvPr id="40" name="楕円 39"/>
            <p:cNvSpPr/>
            <p:nvPr/>
          </p:nvSpPr>
          <p:spPr>
            <a:xfrm>
              <a:off x="4684730" y="1756542"/>
              <a:ext cx="4769955" cy="2653538"/>
            </a:xfrm>
            <a:prstGeom prst="ellipse">
              <a:avLst/>
            </a:prstGeom>
            <a:noFill/>
            <a:ln w="63500" cap="rnd" cmpd="sng" algn="ctr">
              <a:solidFill>
                <a:srgbClr val="3333CC">
                  <a:alpha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Trebuchet MS" panose="020B0603020202020204"/>
                <a:ea typeface="メイリオ" panose="020B0604030504040204" pitchFamily="50" charset="-128"/>
                <a:cs typeface="+mn-cs"/>
              </a:endParaRPr>
            </a:p>
          </p:txBody>
        </p:sp>
        <p:pic>
          <p:nvPicPr>
            <p:cNvPr id="41" name="図 40"/>
            <p:cNvPicPr>
              <a:picLocks noChangeAspect="1"/>
            </p:cNvPicPr>
            <p:nvPr/>
          </p:nvPicPr>
          <p:blipFill>
            <a:blip r:embed="rId2"/>
            <a:stretch>
              <a:fillRect/>
            </a:stretch>
          </p:blipFill>
          <p:spPr>
            <a:xfrm>
              <a:off x="6580527" y="1956016"/>
              <a:ext cx="800233" cy="1175342"/>
            </a:xfrm>
            <a:prstGeom prst="rect">
              <a:avLst/>
            </a:prstGeom>
          </p:spPr>
        </p:pic>
        <p:pic>
          <p:nvPicPr>
            <p:cNvPr id="42" name="図 41" descr="03_j.emf"/>
            <p:cNvPicPr>
              <a:picLocks noChangeAspect="1"/>
            </p:cNvPicPr>
            <p:nvPr/>
          </p:nvPicPr>
          <p:blipFill>
            <a:blip r:embed="rId3"/>
            <a:stretch>
              <a:fillRect/>
            </a:stretch>
          </p:blipFill>
          <p:spPr>
            <a:xfrm>
              <a:off x="6051898" y="3318096"/>
              <a:ext cx="486716" cy="273292"/>
            </a:xfrm>
            <a:prstGeom prst="rect">
              <a:avLst/>
            </a:prstGeom>
          </p:spPr>
        </p:pic>
        <p:pic>
          <p:nvPicPr>
            <p:cNvPr id="43" name="図 42" descr="03_j.emf"/>
            <p:cNvPicPr>
              <a:picLocks noChangeAspect="1"/>
            </p:cNvPicPr>
            <p:nvPr/>
          </p:nvPicPr>
          <p:blipFill>
            <a:blip r:embed="rId3"/>
            <a:stretch>
              <a:fillRect/>
            </a:stretch>
          </p:blipFill>
          <p:spPr>
            <a:xfrm>
              <a:off x="6554432" y="3400534"/>
              <a:ext cx="642635" cy="360841"/>
            </a:xfrm>
            <a:prstGeom prst="rect">
              <a:avLst/>
            </a:prstGeom>
          </p:spPr>
        </p:pic>
        <p:pic>
          <p:nvPicPr>
            <p:cNvPr id="44" name="図 43" descr="03_j.emf"/>
            <p:cNvPicPr>
              <a:picLocks noChangeAspect="1"/>
            </p:cNvPicPr>
            <p:nvPr/>
          </p:nvPicPr>
          <p:blipFill>
            <a:blip r:embed="rId3"/>
            <a:stretch>
              <a:fillRect/>
            </a:stretch>
          </p:blipFill>
          <p:spPr>
            <a:xfrm>
              <a:off x="8338179" y="3719165"/>
              <a:ext cx="539197" cy="302760"/>
            </a:xfrm>
            <a:prstGeom prst="rect">
              <a:avLst/>
            </a:prstGeom>
          </p:spPr>
        </p:pic>
        <p:pic>
          <p:nvPicPr>
            <p:cNvPr id="45" name="図 44" descr="03_j.emf"/>
            <p:cNvPicPr>
              <a:picLocks noChangeAspect="1"/>
            </p:cNvPicPr>
            <p:nvPr/>
          </p:nvPicPr>
          <p:blipFill>
            <a:blip r:embed="rId3"/>
            <a:stretch>
              <a:fillRect/>
            </a:stretch>
          </p:blipFill>
          <p:spPr>
            <a:xfrm>
              <a:off x="7689325" y="3400534"/>
              <a:ext cx="642635" cy="360841"/>
            </a:xfrm>
            <a:prstGeom prst="rect">
              <a:avLst/>
            </a:prstGeom>
          </p:spPr>
        </p:pic>
        <p:pic>
          <p:nvPicPr>
            <p:cNvPr id="46" name="図 45" descr="03_j.emf"/>
            <p:cNvPicPr>
              <a:picLocks noChangeAspect="1"/>
            </p:cNvPicPr>
            <p:nvPr/>
          </p:nvPicPr>
          <p:blipFill>
            <a:blip r:embed="rId3"/>
            <a:stretch>
              <a:fillRect/>
            </a:stretch>
          </p:blipFill>
          <p:spPr>
            <a:xfrm>
              <a:off x="5722878" y="2905105"/>
              <a:ext cx="642635" cy="360841"/>
            </a:xfrm>
            <a:prstGeom prst="rect">
              <a:avLst/>
            </a:prstGeom>
          </p:spPr>
        </p:pic>
        <p:pic>
          <p:nvPicPr>
            <p:cNvPr id="47" name="図 46" descr="03_j.emf"/>
            <p:cNvPicPr>
              <a:picLocks noChangeAspect="1"/>
            </p:cNvPicPr>
            <p:nvPr/>
          </p:nvPicPr>
          <p:blipFill>
            <a:blip r:embed="rId3"/>
            <a:stretch>
              <a:fillRect/>
            </a:stretch>
          </p:blipFill>
          <p:spPr>
            <a:xfrm>
              <a:off x="7674406" y="2905104"/>
              <a:ext cx="642635" cy="360841"/>
            </a:xfrm>
            <a:prstGeom prst="rect">
              <a:avLst/>
            </a:prstGeom>
          </p:spPr>
        </p:pic>
        <p:pic>
          <p:nvPicPr>
            <p:cNvPr id="48" name="図 47" descr="03_j.emf"/>
            <p:cNvPicPr>
              <a:picLocks noChangeAspect="1"/>
            </p:cNvPicPr>
            <p:nvPr/>
          </p:nvPicPr>
          <p:blipFill>
            <a:blip r:embed="rId3"/>
            <a:stretch>
              <a:fillRect/>
            </a:stretch>
          </p:blipFill>
          <p:spPr>
            <a:xfrm>
              <a:off x="7111953" y="3714949"/>
              <a:ext cx="518277" cy="291014"/>
            </a:xfrm>
            <a:prstGeom prst="rect">
              <a:avLst/>
            </a:prstGeom>
          </p:spPr>
        </p:pic>
        <p:pic>
          <p:nvPicPr>
            <p:cNvPr id="49" name="図 48" descr="03_j.emf"/>
            <p:cNvPicPr>
              <a:picLocks noChangeAspect="1"/>
            </p:cNvPicPr>
            <p:nvPr/>
          </p:nvPicPr>
          <p:blipFill>
            <a:blip r:embed="rId3"/>
            <a:stretch>
              <a:fillRect/>
            </a:stretch>
          </p:blipFill>
          <p:spPr>
            <a:xfrm>
              <a:off x="5811297" y="3699131"/>
              <a:ext cx="642635" cy="360841"/>
            </a:xfrm>
            <a:prstGeom prst="rect">
              <a:avLst/>
            </a:prstGeom>
          </p:spPr>
        </p:pic>
        <p:pic>
          <p:nvPicPr>
            <p:cNvPr id="50"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507864" y="3248047"/>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590036" y="3699131"/>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309835" y="2839208"/>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59491" y="2636289"/>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930087" y="3699131"/>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315092" y="3128921"/>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906416" y="2423505"/>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35080" y="2558711"/>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529485" y="2346326"/>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31588" y="2471920"/>
              <a:ext cx="547936" cy="49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図 59" descr="03_j.emf"/>
            <p:cNvPicPr>
              <a:picLocks noChangeAspect="1"/>
            </p:cNvPicPr>
            <p:nvPr/>
          </p:nvPicPr>
          <p:blipFill>
            <a:blip r:embed="rId3"/>
            <a:stretch>
              <a:fillRect/>
            </a:stretch>
          </p:blipFill>
          <p:spPr>
            <a:xfrm>
              <a:off x="6005135" y="2189092"/>
              <a:ext cx="584901" cy="328423"/>
            </a:xfrm>
            <a:prstGeom prst="rect">
              <a:avLst/>
            </a:prstGeom>
          </p:spPr>
        </p:pic>
        <p:pic>
          <p:nvPicPr>
            <p:cNvPr id="61" name="図 60" descr="03_j.emf"/>
            <p:cNvPicPr>
              <a:picLocks noChangeAspect="1"/>
            </p:cNvPicPr>
            <p:nvPr/>
          </p:nvPicPr>
          <p:blipFill>
            <a:blip r:embed="rId3"/>
            <a:stretch>
              <a:fillRect/>
            </a:stretch>
          </p:blipFill>
          <p:spPr>
            <a:xfrm>
              <a:off x="7325874" y="2115565"/>
              <a:ext cx="519975" cy="291967"/>
            </a:xfrm>
            <a:prstGeom prst="rect">
              <a:avLst/>
            </a:prstGeom>
          </p:spPr>
        </p:pic>
        <p:pic>
          <p:nvPicPr>
            <p:cNvPr id="62" name="図 61" descr="03_j.emf"/>
            <p:cNvPicPr>
              <a:picLocks noChangeAspect="1"/>
            </p:cNvPicPr>
            <p:nvPr/>
          </p:nvPicPr>
          <p:blipFill>
            <a:blip r:embed="rId3"/>
            <a:stretch>
              <a:fillRect/>
            </a:stretch>
          </p:blipFill>
          <p:spPr>
            <a:xfrm>
              <a:off x="7968885" y="2232046"/>
              <a:ext cx="443609" cy="249087"/>
            </a:xfrm>
            <a:prstGeom prst="rect">
              <a:avLst/>
            </a:prstGeom>
          </p:spPr>
        </p:pic>
        <p:pic>
          <p:nvPicPr>
            <p:cNvPr id="63"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279399" y="2749556"/>
              <a:ext cx="414860" cy="53404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623622" y="3820274"/>
              <a:ext cx="313073" cy="40301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381244" y="2468314"/>
              <a:ext cx="313073" cy="40301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301347" y="3733799"/>
              <a:ext cx="392970" cy="50586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666451" y="2152747"/>
              <a:ext cx="313073" cy="40301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151417" y="2976251"/>
              <a:ext cx="459223" cy="59115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456559" y="2729129"/>
              <a:ext cx="313073" cy="40301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956152" y="2448259"/>
              <a:ext cx="313073" cy="403014"/>
            </a:xfrm>
            <a:prstGeom prst="rect">
              <a:avLst/>
            </a:prstGeom>
            <a:noFill/>
            <a:extLst>
              <a:ext uri="{909E8E84-426E-40DD-AFC4-6F175D3DCCD1}">
                <a14:hiddenFill xmlns:a14="http://schemas.microsoft.com/office/drawing/2010/main">
                  <a:solidFill>
                    <a:srgbClr val="FFFFFF"/>
                  </a:solidFill>
                </a14:hiddenFill>
              </a:ext>
            </a:extLst>
          </p:spPr>
        </p:pic>
        <p:sp>
          <p:nvSpPr>
            <p:cNvPr id="71" name="テキスト ボックス 70"/>
            <p:cNvSpPr txBox="1"/>
            <p:nvPr/>
          </p:nvSpPr>
          <p:spPr>
            <a:xfrm>
              <a:off x="5521707" y="3181088"/>
              <a:ext cx="3341321" cy="523220"/>
            </a:xfrm>
            <a:prstGeom prst="rect">
              <a:avLst/>
            </a:prstGeom>
            <a:noFill/>
          </p:spPr>
          <p:txBody>
            <a:bodyPr wrap="square" rtlCol="0">
              <a:spAutoFit/>
            </a:bodyPr>
            <a:lstStyle/>
            <a:p>
              <a:pPr algn="ctr"/>
              <a:r>
                <a:rPr lang="ja-JP" altLang="en-US" sz="2800" b="1" dirty="0" smtClean="0">
                  <a:ln w="22225">
                    <a:solidFill>
                      <a:srgbClr val="3333CC"/>
                    </a:solidFill>
                    <a:prstDash val="solid"/>
                  </a:ln>
                  <a:solidFill>
                    <a:prstClr val="white"/>
                  </a:solidFill>
                  <a:effectLst>
                    <a:outerShdw dist="38100" dir="2700000" algn="tl" rotWithShape="0">
                      <a:srgbClr val="009DD9"/>
                    </a:outerShdw>
                  </a:effectLst>
                  <a:latin typeface="Trebuchet MS" panose="020B0603020202020204"/>
                  <a:ea typeface="メイリオ" panose="020B0604030504040204" pitchFamily="50" charset="-128"/>
                </a:rPr>
                <a:t>マネージメント</a:t>
              </a:r>
              <a:endParaRPr lang="ja-JP" altLang="en-US" sz="2800" b="1" dirty="0">
                <a:ln w="22225">
                  <a:solidFill>
                    <a:srgbClr val="3333CC"/>
                  </a:solidFill>
                  <a:prstDash val="solid"/>
                </a:ln>
                <a:solidFill>
                  <a:prstClr val="white"/>
                </a:solidFill>
                <a:effectLst>
                  <a:outerShdw dist="38100" dir="2700000" algn="tl" rotWithShape="0">
                    <a:srgbClr val="009DD9"/>
                  </a:outerShdw>
                </a:effectLst>
                <a:latin typeface="Trebuchet MS" panose="020B0603020202020204"/>
                <a:ea typeface="メイリオ" panose="020B0604030504040204" pitchFamily="50" charset="-128"/>
              </a:endParaRPr>
            </a:p>
          </p:txBody>
        </p:sp>
        <p:sp>
          <p:nvSpPr>
            <p:cNvPr id="73" name="円形吹き出し 72"/>
            <p:cNvSpPr/>
            <p:nvPr/>
          </p:nvSpPr>
          <p:spPr>
            <a:xfrm>
              <a:off x="7545715" y="1700229"/>
              <a:ext cx="1487204" cy="753180"/>
            </a:xfrm>
            <a:prstGeom prst="wedgeEllipseCallout">
              <a:avLst>
                <a:gd name="adj1" fmla="val -63640"/>
                <a:gd name="adj2" fmla="val 63668"/>
              </a:avLst>
            </a:prstGeom>
            <a:solidFill>
              <a:sysClr val="window" lastClr="FFFFFF"/>
            </a:solidFill>
            <a:ln w="38100" cap="rnd" cmpd="sng" algn="ctr">
              <a:solidFill>
                <a:sysClr val="windowText" lastClr="000000">
                  <a:alpha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smtClean="0">
                  <a:ln>
                    <a:noFill/>
                  </a:ln>
                  <a:solidFill>
                    <a:prstClr val="black"/>
                  </a:solidFill>
                  <a:effectLst/>
                  <a:uLnTx/>
                  <a:uFillTx/>
                  <a:latin typeface="Trebuchet MS" panose="020B0603020202020204"/>
                  <a:ea typeface="メイリオ" panose="020B0604030504040204" pitchFamily="50" charset="-128"/>
                  <a:cs typeface="+mn-cs"/>
                </a:rPr>
                <a:t>どれがどれだか</a:t>
              </a:r>
              <a:r>
                <a:rPr kumimoji="0" lang="en-US" altLang="ja-JP" sz="1600" b="0" i="0" u="none" strike="noStrike" kern="0" cap="none" spc="0" normalizeH="0" baseline="0" noProof="0" dirty="0" smtClean="0">
                  <a:ln>
                    <a:noFill/>
                  </a:ln>
                  <a:solidFill>
                    <a:prstClr val="black"/>
                  </a:solidFill>
                  <a:effectLst/>
                  <a:uLnTx/>
                  <a:uFillTx/>
                  <a:latin typeface="Trebuchet MS" panose="020B0603020202020204"/>
                  <a:ea typeface="メイリオ" panose="020B0604030504040204" pitchFamily="50" charset="-128"/>
                  <a:cs typeface="+mn-cs"/>
                </a:rPr>
                <a:t>…</a:t>
              </a:r>
              <a:endParaRPr kumimoji="0" lang="ja-JP" altLang="en-US" sz="1600" b="0" i="0" u="none" strike="noStrike" kern="0" cap="none" spc="0" normalizeH="0" baseline="0" noProof="0" dirty="0" smtClean="0">
                <a:ln>
                  <a:noFill/>
                </a:ln>
                <a:solidFill>
                  <a:prstClr val="black"/>
                </a:solidFill>
                <a:effectLst/>
                <a:uLnTx/>
                <a:uFillTx/>
                <a:latin typeface="Trebuchet MS" panose="020B0603020202020204"/>
                <a:ea typeface="メイリオ" panose="020B0604030504040204" pitchFamily="50" charset="-128"/>
                <a:cs typeface="+mn-cs"/>
              </a:endParaRPr>
            </a:p>
          </p:txBody>
        </p:sp>
      </p:grpSp>
      <p:sp>
        <p:nvSpPr>
          <p:cNvPr id="3" name="正方形/長方形 2"/>
          <p:cNvSpPr/>
          <p:nvPr/>
        </p:nvSpPr>
        <p:spPr>
          <a:xfrm>
            <a:off x="3437103" y="2613643"/>
            <a:ext cx="1980030" cy="523220"/>
          </a:xfrm>
          <a:prstGeom prst="rect">
            <a:avLst/>
          </a:prstGeom>
        </p:spPr>
        <p:txBody>
          <a:bodyPr wrap="none">
            <a:spAutoFit/>
          </a:bodyPr>
          <a:lstStyle/>
          <a:p>
            <a:pPr algn="ctr"/>
            <a:r>
              <a:rPr lang="ja-JP" altLang="en-US" sz="2800" dirty="0">
                <a:solidFill>
                  <a:srgbClr val="FF0000"/>
                </a:solidFill>
                <a:latin typeface="Trebuchet MS" panose="020B0603020202020204"/>
                <a:ea typeface="メイリオ" panose="020B0604030504040204" pitchFamily="50" charset="-128"/>
              </a:rPr>
              <a:t>管理コスト</a:t>
            </a:r>
          </a:p>
        </p:txBody>
      </p:sp>
      <p:sp>
        <p:nvSpPr>
          <p:cNvPr id="75" name="正方形/長方形 74"/>
          <p:cNvSpPr/>
          <p:nvPr/>
        </p:nvSpPr>
        <p:spPr>
          <a:xfrm>
            <a:off x="2905744" y="6014084"/>
            <a:ext cx="3416321" cy="523220"/>
          </a:xfrm>
          <a:prstGeom prst="rect">
            <a:avLst/>
          </a:prstGeom>
        </p:spPr>
        <p:txBody>
          <a:bodyPr wrap="none">
            <a:spAutoFit/>
          </a:bodyPr>
          <a:lstStyle/>
          <a:p>
            <a:pPr algn="ctr"/>
            <a:r>
              <a:rPr lang="ja-JP" altLang="en-US" sz="2800" dirty="0" smtClean="0">
                <a:solidFill>
                  <a:srgbClr val="FF0000"/>
                </a:solidFill>
                <a:latin typeface="Trebuchet MS" panose="020B0603020202020204"/>
                <a:ea typeface="メイリオ" panose="020B0604030504040204" pitchFamily="50" charset="-128"/>
              </a:rPr>
              <a:t>セキュリティリスク</a:t>
            </a:r>
            <a:endParaRPr lang="ja-JP" altLang="en-US" sz="2800" dirty="0">
              <a:solidFill>
                <a:srgbClr val="FF0000"/>
              </a:solidFill>
              <a:latin typeface="Trebuchet MS" panose="020B0603020202020204"/>
              <a:ea typeface="メイリオ" panose="020B0604030504040204" pitchFamily="50" charset="-128"/>
            </a:endParaRPr>
          </a:p>
        </p:txBody>
      </p:sp>
    </p:spTree>
    <p:extLst>
      <p:ext uri="{BB962C8B-B14F-4D97-AF65-F5344CB8AC3E}">
        <p14:creationId xmlns:p14="http://schemas.microsoft.com/office/powerpoint/2010/main" val="2171268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解決したいテーマ</a:t>
            </a:r>
            <a:endParaRPr kumimoji="1" lang="ja-JP" altLang="en-US" dirty="0"/>
          </a:p>
        </p:txBody>
      </p:sp>
      <p:sp>
        <p:nvSpPr>
          <p:cNvPr id="3" name="正方形/長方形 2"/>
          <p:cNvSpPr/>
          <p:nvPr/>
        </p:nvSpPr>
        <p:spPr>
          <a:xfrm>
            <a:off x="152902" y="882687"/>
            <a:ext cx="8760311" cy="1077218"/>
          </a:xfrm>
          <a:prstGeom prst="rect">
            <a:avLst/>
          </a:prstGeom>
        </p:spPr>
        <p:txBody>
          <a:bodyPr wrap="square">
            <a:spAutoFit/>
          </a:bodyPr>
          <a:lstStyle/>
          <a:p>
            <a:r>
              <a:rPr lang="ja-JP" altLang="en-US" sz="3200" b="1" dirty="0"/>
              <a:t>ネットワークで相互につながる膨大なデジタル機器群を安心，安全に利用したい</a:t>
            </a:r>
          </a:p>
        </p:txBody>
      </p:sp>
      <p:sp>
        <p:nvSpPr>
          <p:cNvPr id="75" name="楕円 74"/>
          <p:cNvSpPr/>
          <p:nvPr/>
        </p:nvSpPr>
        <p:spPr>
          <a:xfrm>
            <a:off x="1874122" y="2121597"/>
            <a:ext cx="4221203" cy="2614461"/>
          </a:xfrm>
          <a:prstGeom prst="ellipse">
            <a:avLst/>
          </a:prstGeom>
          <a:noFill/>
          <a:ln w="63500" cap="rnd" cmpd="sng" algn="ctr">
            <a:solidFill>
              <a:srgbClr val="3333CC">
                <a:alpha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Trebuchet MS" panose="020B0603020202020204"/>
              <a:ea typeface="メイリオ" panose="020B0604030504040204" pitchFamily="50" charset="-128"/>
              <a:cs typeface="+mn-cs"/>
            </a:endParaRPr>
          </a:p>
        </p:txBody>
      </p:sp>
      <p:pic>
        <p:nvPicPr>
          <p:cNvPr id="76" name="図 75" descr="03_j.emf"/>
          <p:cNvPicPr>
            <a:picLocks noChangeAspect="1"/>
          </p:cNvPicPr>
          <p:nvPr/>
        </p:nvPicPr>
        <p:blipFill>
          <a:blip r:embed="rId3"/>
          <a:stretch>
            <a:fillRect/>
          </a:stretch>
        </p:blipFill>
        <p:spPr>
          <a:xfrm>
            <a:off x="3084006" y="3503504"/>
            <a:ext cx="430722" cy="241852"/>
          </a:xfrm>
          <a:prstGeom prst="rect">
            <a:avLst/>
          </a:prstGeom>
        </p:spPr>
      </p:pic>
      <p:pic>
        <p:nvPicPr>
          <p:cNvPr id="77" name="図 76" descr="03_j.emf"/>
          <p:cNvPicPr>
            <a:picLocks noChangeAspect="1"/>
          </p:cNvPicPr>
          <p:nvPr/>
        </p:nvPicPr>
        <p:blipFill>
          <a:blip r:embed="rId3"/>
          <a:stretch>
            <a:fillRect/>
          </a:stretch>
        </p:blipFill>
        <p:spPr>
          <a:xfrm>
            <a:off x="3528727" y="3576458"/>
            <a:ext cx="568704" cy="319329"/>
          </a:xfrm>
          <a:prstGeom prst="rect">
            <a:avLst/>
          </a:prstGeom>
        </p:spPr>
      </p:pic>
      <p:pic>
        <p:nvPicPr>
          <p:cNvPr id="78" name="図 77" descr="03_j.emf"/>
          <p:cNvPicPr>
            <a:picLocks noChangeAspect="1"/>
          </p:cNvPicPr>
          <p:nvPr/>
        </p:nvPicPr>
        <p:blipFill>
          <a:blip r:embed="rId3"/>
          <a:stretch>
            <a:fillRect/>
          </a:stretch>
        </p:blipFill>
        <p:spPr>
          <a:xfrm>
            <a:off x="5107266" y="3858433"/>
            <a:ext cx="477166" cy="267930"/>
          </a:xfrm>
          <a:prstGeom prst="rect">
            <a:avLst/>
          </a:prstGeom>
        </p:spPr>
      </p:pic>
      <p:pic>
        <p:nvPicPr>
          <p:cNvPr id="79" name="図 78" descr="03_j.emf"/>
          <p:cNvPicPr>
            <a:picLocks noChangeAspect="1"/>
          </p:cNvPicPr>
          <p:nvPr/>
        </p:nvPicPr>
        <p:blipFill>
          <a:blip r:embed="rId3"/>
          <a:stretch>
            <a:fillRect/>
          </a:stretch>
        </p:blipFill>
        <p:spPr>
          <a:xfrm>
            <a:off x="4533058" y="3576458"/>
            <a:ext cx="568704" cy="319329"/>
          </a:xfrm>
          <a:prstGeom prst="rect">
            <a:avLst/>
          </a:prstGeom>
        </p:spPr>
      </p:pic>
      <p:pic>
        <p:nvPicPr>
          <p:cNvPr id="80" name="図 79" descr="03_j.emf"/>
          <p:cNvPicPr>
            <a:picLocks noChangeAspect="1"/>
          </p:cNvPicPr>
          <p:nvPr/>
        </p:nvPicPr>
        <p:blipFill>
          <a:blip r:embed="rId3"/>
          <a:stretch>
            <a:fillRect/>
          </a:stretch>
        </p:blipFill>
        <p:spPr>
          <a:xfrm>
            <a:off x="2792838" y="3138025"/>
            <a:ext cx="568704" cy="319329"/>
          </a:xfrm>
          <a:prstGeom prst="rect">
            <a:avLst/>
          </a:prstGeom>
        </p:spPr>
      </p:pic>
      <p:pic>
        <p:nvPicPr>
          <p:cNvPr id="81" name="図 80" descr="03_j.emf"/>
          <p:cNvPicPr>
            <a:picLocks noChangeAspect="1"/>
          </p:cNvPicPr>
          <p:nvPr/>
        </p:nvPicPr>
        <p:blipFill>
          <a:blip r:embed="rId3"/>
          <a:stretch>
            <a:fillRect/>
          </a:stretch>
        </p:blipFill>
        <p:spPr>
          <a:xfrm>
            <a:off x="4519855" y="3138024"/>
            <a:ext cx="568704" cy="319329"/>
          </a:xfrm>
          <a:prstGeom prst="rect">
            <a:avLst/>
          </a:prstGeom>
        </p:spPr>
      </p:pic>
      <p:pic>
        <p:nvPicPr>
          <p:cNvPr id="82" name="図 81" descr="03_j.emf"/>
          <p:cNvPicPr>
            <a:picLocks noChangeAspect="1"/>
          </p:cNvPicPr>
          <p:nvPr/>
        </p:nvPicPr>
        <p:blipFill>
          <a:blip r:embed="rId3"/>
          <a:stretch>
            <a:fillRect/>
          </a:stretch>
        </p:blipFill>
        <p:spPr>
          <a:xfrm>
            <a:off x="4022109" y="3854702"/>
            <a:ext cx="458653" cy="257535"/>
          </a:xfrm>
          <a:prstGeom prst="rect">
            <a:avLst/>
          </a:prstGeom>
        </p:spPr>
      </p:pic>
      <p:pic>
        <p:nvPicPr>
          <p:cNvPr id="83" name="図 82" descr="03_j.emf"/>
          <p:cNvPicPr>
            <a:picLocks noChangeAspect="1"/>
          </p:cNvPicPr>
          <p:nvPr/>
        </p:nvPicPr>
        <p:blipFill>
          <a:blip r:embed="rId3"/>
          <a:stretch>
            <a:fillRect/>
          </a:stretch>
        </p:blipFill>
        <p:spPr>
          <a:xfrm>
            <a:off x="2541514" y="3943970"/>
            <a:ext cx="568704" cy="319329"/>
          </a:xfrm>
          <a:prstGeom prst="rect">
            <a:avLst/>
          </a:prstGeom>
        </p:spPr>
      </p:pic>
      <p:pic>
        <p:nvPicPr>
          <p:cNvPr id="84"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602560" y="3441514"/>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60235" y="3840704"/>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12269" y="3079709"/>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152674" y="2900135"/>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46122" y="3840704"/>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086835" y="3336093"/>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712798" y="2287786"/>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27532" y="2831481"/>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391607" y="2643530"/>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35" descr="C:\Users\y.ogata\AppData\Local\Microsoft\Windows\Temporary Internet Files\Content.IE5\1DIQ3G2R\MC90043157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535059" y="2754675"/>
            <a:ext cx="484900" cy="43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図 93" descr="03_j.emf"/>
          <p:cNvPicPr>
            <a:picLocks noChangeAspect="1"/>
          </p:cNvPicPr>
          <p:nvPr/>
        </p:nvPicPr>
        <p:blipFill>
          <a:blip r:embed="rId3"/>
          <a:stretch>
            <a:fillRect/>
          </a:stretch>
        </p:blipFill>
        <p:spPr>
          <a:xfrm>
            <a:off x="3176030" y="2504385"/>
            <a:ext cx="517612" cy="290640"/>
          </a:xfrm>
          <a:prstGeom prst="rect">
            <a:avLst/>
          </a:prstGeom>
        </p:spPr>
      </p:pic>
      <p:pic>
        <p:nvPicPr>
          <p:cNvPr id="95" name="図 94" descr="03_j.emf"/>
          <p:cNvPicPr>
            <a:picLocks noChangeAspect="1"/>
          </p:cNvPicPr>
          <p:nvPr/>
        </p:nvPicPr>
        <p:blipFill>
          <a:blip r:embed="rId3"/>
          <a:stretch>
            <a:fillRect/>
          </a:stretch>
        </p:blipFill>
        <p:spPr>
          <a:xfrm>
            <a:off x="4211420" y="2439316"/>
            <a:ext cx="460155" cy="258378"/>
          </a:xfrm>
          <a:prstGeom prst="rect">
            <a:avLst/>
          </a:prstGeom>
        </p:spPr>
      </p:pic>
      <p:pic>
        <p:nvPicPr>
          <p:cNvPr id="96" name="図 95" descr="03_j.emf"/>
          <p:cNvPicPr>
            <a:picLocks noChangeAspect="1"/>
          </p:cNvPicPr>
          <p:nvPr/>
        </p:nvPicPr>
        <p:blipFill>
          <a:blip r:embed="rId3"/>
          <a:stretch>
            <a:fillRect/>
          </a:stretch>
        </p:blipFill>
        <p:spPr>
          <a:xfrm>
            <a:off x="4780456" y="2542397"/>
            <a:ext cx="392575" cy="220431"/>
          </a:xfrm>
          <a:prstGeom prst="rect">
            <a:avLst/>
          </a:prstGeom>
        </p:spPr>
      </p:pic>
      <p:pic>
        <p:nvPicPr>
          <p:cNvPr id="97"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400378" y="3000371"/>
            <a:ext cx="367133" cy="472605"/>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474914" y="3947910"/>
            <a:ext cx="277056" cy="356650"/>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704618" y="2751484"/>
            <a:ext cx="277056" cy="35665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304758" y="3871384"/>
            <a:ext cx="347761" cy="44766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742903" y="2472221"/>
            <a:ext cx="277056" cy="35665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057033" y="3200986"/>
            <a:ext cx="406392" cy="523143"/>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212027" y="2982294"/>
            <a:ext cx="277056" cy="35665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Robot... by keithgoh99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769188" y="2733736"/>
            <a:ext cx="277056" cy="356650"/>
          </a:xfrm>
          <a:prstGeom prst="rect">
            <a:avLst/>
          </a:prstGeom>
          <a:noFill/>
          <a:extLst>
            <a:ext uri="{909E8E84-426E-40DD-AFC4-6F175D3DCCD1}">
              <a14:hiddenFill xmlns:a14="http://schemas.microsoft.com/office/drawing/2010/main">
                <a:solidFill>
                  <a:srgbClr val="FFFFFF"/>
                </a:solidFill>
              </a14:hiddenFill>
            </a:ext>
          </a:extLst>
        </p:spPr>
      </p:pic>
      <p:sp>
        <p:nvSpPr>
          <p:cNvPr id="105" name="フローチャート: 順次アクセス記憶 104"/>
          <p:cNvSpPr/>
          <p:nvPr/>
        </p:nvSpPr>
        <p:spPr>
          <a:xfrm>
            <a:off x="6251396" y="2258481"/>
            <a:ext cx="2647937" cy="1214495"/>
          </a:xfrm>
          <a:prstGeom prst="flowChartMagneticTap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000" b="1" dirty="0" smtClean="0"/>
              <a:t>ネットワーク</a:t>
            </a:r>
            <a:endParaRPr kumimoji="1" lang="en-US" altLang="ja-JP" sz="2000" b="1" dirty="0" smtClean="0"/>
          </a:p>
          <a:p>
            <a:pPr algn="ctr"/>
            <a:r>
              <a:rPr kumimoji="1" lang="ja-JP" altLang="en-US" sz="2000" b="1" dirty="0" smtClean="0"/>
              <a:t>サービス</a:t>
            </a:r>
            <a:endParaRPr kumimoji="1" lang="en-US" altLang="ja-JP" sz="2000" b="1" dirty="0" smtClean="0"/>
          </a:p>
          <a:p>
            <a:pPr algn="ctr"/>
            <a:r>
              <a:rPr kumimoji="1" lang="ja-JP" altLang="en-US" sz="2000" b="1" dirty="0" smtClean="0"/>
              <a:t>アプリ</a:t>
            </a:r>
            <a:endParaRPr kumimoji="1" lang="ja-JP" altLang="en-US" sz="2000" b="1" dirty="0"/>
          </a:p>
        </p:txBody>
      </p:sp>
      <p:pic>
        <p:nvPicPr>
          <p:cNvPr id="106" name="Picture 6" descr="C:\Local\work\2ndLife_ALL\小山高専\模擬授業\computer_hacker_black1.png"/>
          <p:cNvPicPr>
            <a:picLocks noChangeAspect="1" noChangeArrowheads="1"/>
          </p:cNvPicPr>
          <p:nvPr/>
        </p:nvPicPr>
        <p:blipFill>
          <a:blip r:embed="rId6" cstate="print"/>
          <a:srcRect/>
          <a:stretch>
            <a:fillRect/>
          </a:stretch>
        </p:blipFill>
        <p:spPr bwMode="auto">
          <a:xfrm>
            <a:off x="623045" y="3842487"/>
            <a:ext cx="1037537" cy="1109595"/>
          </a:xfrm>
          <a:prstGeom prst="rect">
            <a:avLst/>
          </a:prstGeom>
          <a:noFill/>
        </p:spPr>
      </p:pic>
      <p:sp>
        <p:nvSpPr>
          <p:cNvPr id="107" name="ストライプ矢印 106"/>
          <p:cNvSpPr/>
          <p:nvPr/>
        </p:nvSpPr>
        <p:spPr>
          <a:xfrm rot="20951313">
            <a:off x="1584343" y="3935409"/>
            <a:ext cx="898427" cy="491954"/>
          </a:xfrm>
          <a:prstGeom prst="stripedRight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8" name="円形吹き出し 107"/>
          <p:cNvSpPr/>
          <p:nvPr/>
        </p:nvSpPr>
        <p:spPr>
          <a:xfrm>
            <a:off x="1805797" y="4520285"/>
            <a:ext cx="2872201" cy="880947"/>
          </a:xfrm>
          <a:prstGeom prst="wedgeEllipseCallout">
            <a:avLst>
              <a:gd name="adj1" fmla="val -59839"/>
              <a:gd name="adj2" fmla="val -5249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不正利用目的で機器をすり替える</a:t>
            </a:r>
          </a:p>
        </p:txBody>
      </p:sp>
      <p:sp>
        <p:nvSpPr>
          <p:cNvPr id="109" name="楕円 108"/>
          <p:cNvSpPr/>
          <p:nvPr/>
        </p:nvSpPr>
        <p:spPr>
          <a:xfrm>
            <a:off x="2477947" y="3799954"/>
            <a:ext cx="639631" cy="539992"/>
          </a:xfrm>
          <a:prstGeom prst="ellipse">
            <a:avLst/>
          </a:prstGeom>
          <a:noFill/>
          <a:ln w="63500" cap="rnd" cmpd="sng" algn="ctr">
            <a:solidFill>
              <a:schemeClr val="accent2">
                <a:alpha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110" name="ストライプ矢印 109"/>
          <p:cNvSpPr/>
          <p:nvPr/>
        </p:nvSpPr>
        <p:spPr>
          <a:xfrm rot="10129743">
            <a:off x="5580847" y="2778239"/>
            <a:ext cx="1014028" cy="684086"/>
          </a:xfrm>
          <a:prstGeom prst="stripedRightArrow">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1" name="テキスト ボックス 110"/>
          <p:cNvSpPr txBox="1"/>
          <p:nvPr/>
        </p:nvSpPr>
        <p:spPr>
          <a:xfrm>
            <a:off x="6125512" y="3708361"/>
            <a:ext cx="2488182" cy="830997"/>
          </a:xfrm>
          <a:prstGeom prst="rect">
            <a:avLst/>
          </a:prstGeom>
          <a:noFill/>
        </p:spPr>
        <p:txBody>
          <a:bodyPr wrap="none" rtlCol="0">
            <a:spAutoFit/>
          </a:bodyPr>
          <a:lstStyle/>
          <a:p>
            <a:r>
              <a:rPr kumimoji="1" lang="ja-JP" altLang="en-US" sz="2400" dirty="0" smtClean="0"/>
              <a:t>オープンな機器を</a:t>
            </a:r>
            <a:endParaRPr kumimoji="1" lang="en-US" altLang="ja-JP" sz="2400" dirty="0" smtClean="0"/>
          </a:p>
          <a:p>
            <a:r>
              <a:rPr kumimoji="1" lang="ja-JP" altLang="en-US" sz="2400" dirty="0" smtClean="0"/>
              <a:t>利用するサービス</a:t>
            </a:r>
            <a:endParaRPr kumimoji="1" lang="ja-JP" altLang="en-US" sz="2400" dirty="0"/>
          </a:p>
        </p:txBody>
      </p:sp>
      <p:sp>
        <p:nvSpPr>
          <p:cNvPr id="113" name="テキスト ボックス 112"/>
          <p:cNvSpPr txBox="1"/>
          <p:nvPr/>
        </p:nvSpPr>
        <p:spPr>
          <a:xfrm>
            <a:off x="1462899" y="5625432"/>
            <a:ext cx="5857415" cy="1077218"/>
          </a:xfrm>
          <a:prstGeom prst="rect">
            <a:avLst/>
          </a:prstGeom>
          <a:noFill/>
        </p:spPr>
        <p:txBody>
          <a:bodyPr wrap="square" rtlCol="0">
            <a:spAutoFit/>
          </a:bodyPr>
          <a:lstStyle/>
          <a:p>
            <a:r>
              <a:rPr kumimoji="1" lang="ja-JP" altLang="en-US" sz="3200" dirty="0" smtClean="0">
                <a:solidFill>
                  <a:srgbClr val="0000CC"/>
                </a:solidFill>
              </a:rPr>
              <a:t>そのオープン機器は安心して利用可能な機器なのか？</a:t>
            </a:r>
            <a:endParaRPr kumimoji="1" lang="ja-JP" altLang="en-US" sz="3200" dirty="0">
              <a:solidFill>
                <a:srgbClr val="0000CC"/>
              </a:solidFill>
            </a:endParaRPr>
          </a:p>
        </p:txBody>
      </p:sp>
      <p:sp>
        <p:nvSpPr>
          <p:cNvPr id="114" name="テキスト ボックス 113"/>
          <p:cNvSpPr txBox="1"/>
          <p:nvPr/>
        </p:nvSpPr>
        <p:spPr>
          <a:xfrm>
            <a:off x="251519" y="3040965"/>
            <a:ext cx="1723550" cy="830997"/>
          </a:xfrm>
          <a:prstGeom prst="rect">
            <a:avLst/>
          </a:prstGeom>
          <a:noFill/>
        </p:spPr>
        <p:txBody>
          <a:bodyPr wrap="none" rtlCol="0">
            <a:spAutoFit/>
          </a:bodyPr>
          <a:lstStyle/>
          <a:p>
            <a:pPr algn="ctr"/>
            <a:r>
              <a:rPr kumimoji="1" lang="ja-JP" altLang="en-US" sz="2400" b="1" dirty="0" smtClean="0">
                <a:solidFill>
                  <a:srgbClr val="7030A0"/>
                </a:solidFill>
              </a:rPr>
              <a:t>悪意のある</a:t>
            </a:r>
            <a:endParaRPr kumimoji="1" lang="en-US" altLang="ja-JP" sz="2400" b="1" dirty="0" smtClean="0">
              <a:solidFill>
                <a:srgbClr val="7030A0"/>
              </a:solidFill>
            </a:endParaRPr>
          </a:p>
          <a:p>
            <a:pPr algn="ctr"/>
            <a:r>
              <a:rPr kumimoji="1" lang="ja-JP" altLang="en-US" sz="2400" b="1" dirty="0" smtClean="0">
                <a:solidFill>
                  <a:srgbClr val="7030A0"/>
                </a:solidFill>
              </a:rPr>
              <a:t>攻撃者</a:t>
            </a:r>
            <a:endParaRPr kumimoji="1" lang="ja-JP" altLang="en-US" sz="2400" b="1" dirty="0">
              <a:solidFill>
                <a:srgbClr val="7030A0"/>
              </a:solidFill>
            </a:endParaRPr>
          </a:p>
        </p:txBody>
      </p:sp>
    </p:spTree>
    <p:extLst>
      <p:ext uri="{BB962C8B-B14F-4D97-AF65-F5344CB8AC3E}">
        <p14:creationId xmlns:p14="http://schemas.microsoft.com/office/powerpoint/2010/main" val="391116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解決したいテーマ</a:t>
            </a:r>
            <a:endParaRPr kumimoji="1" lang="ja-JP" altLang="en-US" dirty="0"/>
          </a:p>
        </p:txBody>
      </p:sp>
      <p:sp>
        <p:nvSpPr>
          <p:cNvPr id="3" name="正方形/長方形 2"/>
          <p:cNvSpPr/>
          <p:nvPr/>
        </p:nvSpPr>
        <p:spPr>
          <a:xfrm>
            <a:off x="152902" y="882687"/>
            <a:ext cx="8760311" cy="1077218"/>
          </a:xfrm>
          <a:prstGeom prst="rect">
            <a:avLst/>
          </a:prstGeom>
        </p:spPr>
        <p:txBody>
          <a:bodyPr wrap="square">
            <a:spAutoFit/>
          </a:bodyPr>
          <a:lstStyle/>
          <a:p>
            <a:r>
              <a:rPr lang="ja-JP" altLang="en-US" sz="3200" b="1" dirty="0"/>
              <a:t>ネットワークで相互につながる膨大なデジタル機器群を安心，安全に利用したい</a:t>
            </a:r>
          </a:p>
        </p:txBody>
      </p:sp>
      <p:sp>
        <p:nvSpPr>
          <p:cNvPr id="44" name="タイトル 1"/>
          <p:cNvSpPr txBox="1">
            <a:spLocks/>
          </p:cNvSpPr>
          <p:nvPr/>
        </p:nvSpPr>
        <p:spPr>
          <a:xfrm>
            <a:off x="416269" y="1992596"/>
            <a:ext cx="8496944" cy="57606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z="3200" dirty="0" smtClean="0">
                <a:solidFill>
                  <a:srgbClr val="0000CC"/>
                </a:solidFill>
                <a:effectLst/>
                <a:latin typeface="Meiryo UI" panose="020B0604030504040204" pitchFamily="50" charset="-128"/>
                <a:ea typeface="Meiryo UI" panose="020B0604030504040204" pitchFamily="50" charset="-128"/>
              </a:rPr>
              <a:t>何が難しいのか？</a:t>
            </a:r>
            <a:endParaRPr lang="en-US" altLang="ja-JP" sz="3200" dirty="0" smtClean="0">
              <a:solidFill>
                <a:srgbClr val="0000CC"/>
              </a:solidFill>
              <a:effectLst/>
              <a:latin typeface="Meiryo UI" panose="020B0604030504040204" pitchFamily="50" charset="-128"/>
              <a:ea typeface="Meiryo UI" panose="020B0604030504040204" pitchFamily="50" charset="-128"/>
            </a:endParaRPr>
          </a:p>
        </p:txBody>
      </p:sp>
      <p:sp>
        <p:nvSpPr>
          <p:cNvPr id="46" name="タイトル 1"/>
          <p:cNvSpPr txBox="1">
            <a:spLocks/>
          </p:cNvSpPr>
          <p:nvPr/>
        </p:nvSpPr>
        <p:spPr>
          <a:xfrm>
            <a:off x="416270" y="2568660"/>
            <a:ext cx="7019004" cy="28208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z="2800" dirty="0" smtClean="0">
                <a:effectLst/>
                <a:latin typeface="Meiryo UI" panose="020B0604030504040204" pitchFamily="50" charset="-128"/>
                <a:ea typeface="Meiryo UI" panose="020B0604030504040204" pitchFamily="50" charset="-128"/>
              </a:rPr>
              <a:t>・人に紐付かない共用のインフラ</a:t>
            </a:r>
            <a:endParaRPr lang="en-US" altLang="ja-JP" sz="2800" dirty="0" smtClean="0">
              <a:effectLst/>
              <a:latin typeface="Meiryo UI" panose="020B0604030504040204" pitchFamily="50" charset="-128"/>
              <a:ea typeface="Meiryo UI" panose="020B0604030504040204" pitchFamily="50" charset="-128"/>
            </a:endParaRPr>
          </a:p>
          <a:p>
            <a:r>
              <a:rPr lang="ja-JP" altLang="en-US" sz="2800" dirty="0" smtClean="0">
                <a:solidFill>
                  <a:srgbClr val="FF0000"/>
                </a:solidFill>
                <a:effectLst/>
                <a:latin typeface="Meiryo UI" panose="020B0604030504040204" pitchFamily="50" charset="-128"/>
                <a:ea typeface="Meiryo UI" panose="020B0604030504040204" pitchFamily="50" charset="-128"/>
              </a:rPr>
              <a:t>　→気づきにくい</a:t>
            </a:r>
            <a:endParaRPr lang="en-US" altLang="ja-JP" sz="2800" dirty="0" smtClean="0">
              <a:solidFill>
                <a:srgbClr val="FF0000"/>
              </a:solidFill>
              <a:effectLst/>
              <a:latin typeface="Meiryo UI" panose="020B0604030504040204" pitchFamily="50" charset="-128"/>
              <a:ea typeface="Meiryo UI" panose="020B0604030504040204" pitchFamily="50" charset="-128"/>
            </a:endParaRPr>
          </a:p>
          <a:p>
            <a:r>
              <a:rPr lang="ja-JP" altLang="en-US" sz="2800" dirty="0" smtClean="0">
                <a:effectLst/>
                <a:latin typeface="Meiryo UI" panose="020B0604030504040204" pitchFamily="50" charset="-128"/>
                <a:ea typeface="Meiryo UI" panose="020B0604030504040204" pitchFamily="50" charset="-128"/>
              </a:rPr>
              <a:t>・同種，大量</a:t>
            </a:r>
            <a:endParaRPr lang="en-US" altLang="ja-JP" sz="2800" dirty="0" smtClean="0">
              <a:effectLst/>
              <a:latin typeface="Meiryo UI" panose="020B0604030504040204" pitchFamily="50" charset="-128"/>
              <a:ea typeface="Meiryo UI" panose="020B0604030504040204" pitchFamily="50" charset="-128"/>
            </a:endParaRPr>
          </a:p>
          <a:p>
            <a:r>
              <a:rPr lang="ja-JP" altLang="en-US" sz="2800" dirty="0" smtClean="0">
                <a:solidFill>
                  <a:srgbClr val="FF0000"/>
                </a:solidFill>
                <a:effectLst/>
                <a:latin typeface="Meiryo UI" panose="020B0604030504040204" pitchFamily="50" charset="-128"/>
                <a:ea typeface="Meiryo UI" panose="020B0604030504040204" pitchFamily="50" charset="-128"/>
              </a:rPr>
              <a:t>　→区別困難，管理煩雑</a:t>
            </a:r>
            <a:endParaRPr lang="en-US" altLang="ja-JP" sz="2800" dirty="0" smtClean="0">
              <a:solidFill>
                <a:srgbClr val="FF0000"/>
              </a:solidFill>
              <a:effectLst/>
              <a:latin typeface="Meiryo UI" panose="020B0604030504040204" pitchFamily="50" charset="-128"/>
              <a:ea typeface="Meiryo UI" panose="020B0604030504040204" pitchFamily="50" charset="-128"/>
            </a:endParaRPr>
          </a:p>
          <a:p>
            <a:r>
              <a:rPr lang="ja-JP" altLang="en-US" sz="2800" dirty="0" smtClean="0">
                <a:effectLst/>
                <a:latin typeface="Meiryo UI" panose="020B0604030504040204" pitchFamily="50" charset="-128"/>
                <a:ea typeface="Meiryo UI" panose="020B0604030504040204" pitchFamily="50" charset="-128"/>
              </a:rPr>
              <a:t>・限定された性能</a:t>
            </a:r>
            <a:endParaRPr lang="en-US" altLang="ja-JP" sz="2800" dirty="0" smtClean="0">
              <a:effectLst/>
              <a:latin typeface="Meiryo UI" panose="020B0604030504040204" pitchFamily="50" charset="-128"/>
              <a:ea typeface="Meiryo UI" panose="020B0604030504040204" pitchFamily="50" charset="-128"/>
            </a:endParaRPr>
          </a:p>
          <a:p>
            <a:r>
              <a:rPr lang="ja-JP" altLang="en-US" sz="2800" dirty="0" smtClean="0">
                <a:solidFill>
                  <a:srgbClr val="FF0000"/>
                </a:solidFill>
                <a:effectLst/>
                <a:latin typeface="Meiryo UI" panose="020B0604030504040204" pitchFamily="50" charset="-128"/>
                <a:ea typeface="Meiryo UI" panose="020B0604030504040204" pitchFamily="50" charset="-128"/>
              </a:rPr>
              <a:t>　→リッチなプログラムは使えない</a:t>
            </a:r>
            <a:endParaRPr lang="en-US" altLang="ja-JP" sz="2800" dirty="0" smtClean="0">
              <a:solidFill>
                <a:srgbClr val="FF0000"/>
              </a:solidFill>
              <a:effectLst/>
              <a:latin typeface="Meiryo UI" panose="020B0604030504040204" pitchFamily="50" charset="-128"/>
              <a:ea typeface="Meiryo UI" panose="020B0604030504040204" pitchFamily="50" charset="-128"/>
            </a:endParaRPr>
          </a:p>
        </p:txBody>
      </p:sp>
      <p:sp>
        <p:nvSpPr>
          <p:cNvPr id="47" name="正方形/長方形 46"/>
          <p:cNvSpPr/>
          <p:nvPr/>
        </p:nvSpPr>
        <p:spPr>
          <a:xfrm>
            <a:off x="554181" y="5581524"/>
            <a:ext cx="7332517" cy="1077218"/>
          </a:xfrm>
          <a:prstGeom prst="rect">
            <a:avLst/>
          </a:prstGeom>
        </p:spPr>
        <p:txBody>
          <a:bodyPr wrap="square">
            <a:spAutoFit/>
          </a:bodyPr>
          <a:lstStyle/>
          <a:p>
            <a:r>
              <a:rPr lang="ja-JP" altLang="en-US" sz="3200" b="1" dirty="0" smtClean="0">
                <a:solidFill>
                  <a:srgbClr val="0000CC"/>
                </a:solidFill>
              </a:rPr>
              <a:t>低性能で大量な機器を如何に識別し，</a:t>
            </a:r>
            <a:endParaRPr lang="en-US" altLang="ja-JP" sz="3200" b="1" dirty="0" smtClean="0">
              <a:solidFill>
                <a:srgbClr val="0000CC"/>
              </a:solidFill>
            </a:endParaRPr>
          </a:p>
          <a:p>
            <a:r>
              <a:rPr lang="ja-JP" altLang="en-US" sz="3200" b="1" dirty="0" smtClean="0">
                <a:solidFill>
                  <a:srgbClr val="0000CC"/>
                </a:solidFill>
              </a:rPr>
              <a:t>その真正性を保証するか？</a:t>
            </a:r>
            <a:endParaRPr lang="ja-JP" altLang="en-US" sz="3200" b="1" dirty="0">
              <a:solidFill>
                <a:srgbClr val="0000CC"/>
              </a:solidFill>
            </a:endParaRPr>
          </a:p>
        </p:txBody>
      </p:sp>
    </p:spTree>
    <p:extLst>
      <p:ext uri="{BB962C8B-B14F-4D97-AF65-F5344CB8AC3E}">
        <p14:creationId xmlns:p14="http://schemas.microsoft.com/office/powerpoint/2010/main" val="363426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8998" y="127508"/>
            <a:ext cx="8543916" cy="660433"/>
          </a:xfrm>
        </p:spPr>
        <p:txBody>
          <a:bodyPr>
            <a:noAutofit/>
          </a:bodyPr>
          <a:lstStyle/>
          <a:p>
            <a:r>
              <a:rPr kumimoji="1" lang="ja-JP" altLang="en-US" sz="2800" dirty="0" smtClean="0"/>
              <a:t>参考：ネットワークサービスでも広がる生体認証</a:t>
            </a:r>
            <a:endParaRPr kumimoji="1" lang="ja-JP" altLang="en-US" sz="2800" dirty="0"/>
          </a:p>
        </p:txBody>
      </p:sp>
      <p:sp>
        <p:nvSpPr>
          <p:cNvPr id="3" name="正方形/長方形 2"/>
          <p:cNvSpPr/>
          <p:nvPr/>
        </p:nvSpPr>
        <p:spPr>
          <a:xfrm>
            <a:off x="152902" y="882687"/>
            <a:ext cx="8760311" cy="2246769"/>
          </a:xfrm>
          <a:prstGeom prst="rect">
            <a:avLst/>
          </a:prstGeom>
        </p:spPr>
        <p:txBody>
          <a:bodyPr wrap="square">
            <a:spAutoFit/>
          </a:bodyPr>
          <a:lstStyle/>
          <a:p>
            <a:r>
              <a:rPr lang="ja-JP" altLang="en-US" sz="2800" b="1" dirty="0"/>
              <a:t>生体</a:t>
            </a:r>
            <a:r>
              <a:rPr lang="ja-JP" altLang="en-US" sz="2800" b="1" dirty="0" smtClean="0"/>
              <a:t>認証</a:t>
            </a:r>
            <a:endParaRPr lang="en-US" altLang="ja-JP" sz="2800" b="1" dirty="0" smtClean="0"/>
          </a:p>
          <a:p>
            <a:r>
              <a:rPr lang="ja-JP" altLang="en-US" sz="2800" dirty="0"/>
              <a:t>指紋・虹彩・顔などの生体情報を利用すれば、毎回パスワードを入力しなくても認証が可能に。</a:t>
            </a:r>
            <a:br>
              <a:rPr lang="ja-JP" altLang="en-US" sz="2800" dirty="0"/>
            </a:br>
            <a:r>
              <a:rPr lang="ja-JP" altLang="en-US" sz="2800" dirty="0"/>
              <a:t>生体情報でロック解除やログイン・決済などができるようになります。</a:t>
            </a:r>
            <a:endParaRPr lang="ja-JP" altLang="en-US" sz="2800" b="1"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56" y="3032548"/>
            <a:ext cx="6400800" cy="2590800"/>
          </a:xfrm>
          <a:prstGeom prst="rect">
            <a:avLst/>
          </a:prstGeom>
        </p:spPr>
      </p:pic>
      <p:sp>
        <p:nvSpPr>
          <p:cNvPr id="8" name="正方形/長方形 7"/>
          <p:cNvSpPr/>
          <p:nvPr/>
        </p:nvSpPr>
        <p:spPr>
          <a:xfrm>
            <a:off x="1330556" y="5822002"/>
            <a:ext cx="6460836" cy="646331"/>
          </a:xfrm>
          <a:prstGeom prst="rect">
            <a:avLst/>
          </a:prstGeom>
        </p:spPr>
        <p:txBody>
          <a:bodyPr wrap="square">
            <a:spAutoFit/>
          </a:bodyPr>
          <a:lstStyle/>
          <a:p>
            <a:r>
              <a:rPr lang="en-US" altLang="ja-JP" dirty="0" smtClean="0"/>
              <a:t>NTT</a:t>
            </a:r>
            <a:r>
              <a:rPr lang="ja-JP" altLang="en-US" dirty="0" smtClean="0"/>
              <a:t>ドコモ</a:t>
            </a:r>
            <a:endParaRPr lang="en-US" altLang="ja-JP" dirty="0" smtClean="0"/>
          </a:p>
          <a:p>
            <a:r>
              <a:rPr lang="ja-JP" altLang="en-US" dirty="0" smtClean="0"/>
              <a:t>https</a:t>
            </a:r>
            <a:r>
              <a:rPr lang="ja-JP" altLang="en-US" dirty="0"/>
              <a:t>://www.nttdocomo.co.jp/service/bio/index.html</a:t>
            </a:r>
          </a:p>
        </p:txBody>
      </p:sp>
    </p:spTree>
    <p:extLst>
      <p:ext uri="{BB962C8B-B14F-4D97-AF65-F5344CB8AC3E}">
        <p14:creationId xmlns:p14="http://schemas.microsoft.com/office/powerpoint/2010/main" val="3915142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8998" y="127508"/>
            <a:ext cx="8543916" cy="660433"/>
          </a:xfrm>
        </p:spPr>
        <p:txBody>
          <a:bodyPr>
            <a:noAutofit/>
          </a:bodyPr>
          <a:lstStyle/>
          <a:p>
            <a:r>
              <a:rPr kumimoji="1" lang="ja-JP" altLang="en-US" sz="2800" dirty="0" smtClean="0"/>
              <a:t>参考：ネットワークサービスでも広がる生体認証</a:t>
            </a:r>
            <a:endParaRPr kumimoji="1" lang="ja-JP" altLang="en-US" sz="2800" dirty="0"/>
          </a:p>
        </p:txBody>
      </p:sp>
      <p:sp>
        <p:nvSpPr>
          <p:cNvPr id="3" name="正方形/長方形 2"/>
          <p:cNvSpPr/>
          <p:nvPr/>
        </p:nvSpPr>
        <p:spPr>
          <a:xfrm>
            <a:off x="152902" y="882687"/>
            <a:ext cx="8760311" cy="954107"/>
          </a:xfrm>
          <a:prstGeom prst="rect">
            <a:avLst/>
          </a:prstGeom>
        </p:spPr>
        <p:txBody>
          <a:bodyPr wrap="square">
            <a:spAutoFit/>
          </a:bodyPr>
          <a:lstStyle/>
          <a:p>
            <a:r>
              <a:rPr lang="ja-JP" altLang="en-US" sz="2800" dirty="0" smtClean="0"/>
              <a:t>指紋や顔認証が</a:t>
            </a:r>
            <a:r>
              <a:rPr lang="en-US" altLang="ja-JP" sz="2800" dirty="0" smtClean="0"/>
              <a:t>Web</a:t>
            </a:r>
            <a:r>
              <a:rPr lang="ja-JP" altLang="en-US" sz="2800" dirty="0" smtClean="0"/>
              <a:t>サイトで使える。</a:t>
            </a:r>
            <a:r>
              <a:rPr lang="en-US" altLang="ja-JP" sz="2800" dirty="0" smtClean="0"/>
              <a:t>W3C</a:t>
            </a:r>
            <a:r>
              <a:rPr lang="ja-JP" altLang="en-US" sz="2800" dirty="0" smtClean="0"/>
              <a:t>が新しい認証仕様</a:t>
            </a:r>
            <a:r>
              <a:rPr lang="en-US" altLang="ja-JP" sz="2800" dirty="0" err="1" smtClean="0"/>
              <a:t>WebAuthn</a:t>
            </a:r>
            <a:r>
              <a:rPr lang="ja-JP" altLang="en-US" sz="2800" dirty="0" smtClean="0"/>
              <a:t>を勧告候補に。（</a:t>
            </a:r>
            <a:r>
              <a:rPr lang="en-US" altLang="ja-JP" sz="2800" dirty="0" smtClean="0"/>
              <a:t>2018/4/12</a:t>
            </a:r>
            <a:r>
              <a:rPr lang="ja-JP" altLang="en-US" sz="2800" dirty="0" smtClean="0"/>
              <a:t>）</a:t>
            </a:r>
            <a:endParaRPr lang="ja-JP" altLang="en-US" sz="2800" b="1" dirty="0"/>
          </a:p>
        </p:txBody>
      </p:sp>
      <p:sp>
        <p:nvSpPr>
          <p:cNvPr id="44" name="正方形/長方形 43"/>
          <p:cNvSpPr/>
          <p:nvPr/>
        </p:nvSpPr>
        <p:spPr>
          <a:xfrm>
            <a:off x="456478" y="2752265"/>
            <a:ext cx="5466887" cy="1323439"/>
          </a:xfrm>
          <a:prstGeom prst="rect">
            <a:avLst/>
          </a:prstGeom>
        </p:spPr>
        <p:txBody>
          <a:bodyPr wrap="square">
            <a:spAutoFit/>
          </a:bodyPr>
          <a:lstStyle/>
          <a:p>
            <a:r>
              <a:rPr lang="en-US" altLang="ja-JP" sz="2000" b="1" dirty="0" smtClean="0"/>
              <a:t>FIDO</a:t>
            </a:r>
            <a:r>
              <a:rPr lang="ja-JP" altLang="en-US" sz="2000" b="1" dirty="0" smtClean="0"/>
              <a:t>アライアンスと</a:t>
            </a:r>
            <a:r>
              <a:rPr lang="en-US" altLang="ja-JP" sz="2000" b="1" dirty="0" smtClean="0"/>
              <a:t>W3C</a:t>
            </a:r>
          </a:p>
          <a:p>
            <a:r>
              <a:rPr lang="en-US" altLang="ja-JP" sz="2000" b="1" dirty="0" smtClean="0"/>
              <a:t>WEB</a:t>
            </a:r>
            <a:r>
              <a:rPr lang="ja-JP" altLang="en-US" sz="2000" b="1" dirty="0" smtClean="0"/>
              <a:t>認証の新しいプロトコルとなる</a:t>
            </a:r>
            <a:endParaRPr lang="en-US" altLang="ja-JP" sz="2000" b="1" dirty="0" smtClean="0"/>
          </a:p>
          <a:p>
            <a:r>
              <a:rPr lang="ja-JP" altLang="en-US" sz="2000" b="1" dirty="0" smtClean="0"/>
              <a:t>「</a:t>
            </a:r>
            <a:r>
              <a:rPr lang="en-US" altLang="ja-JP" sz="2000" b="1" dirty="0" err="1" smtClean="0"/>
              <a:t>WebAuthn</a:t>
            </a:r>
            <a:r>
              <a:rPr lang="en-US" altLang="ja-JP" sz="2000" b="1" dirty="0" smtClean="0"/>
              <a:t>(Web Authentication)</a:t>
            </a:r>
            <a:r>
              <a:rPr lang="ja-JP" altLang="en-US" sz="2000" b="1" dirty="0" smtClean="0"/>
              <a:t>」を策定</a:t>
            </a:r>
            <a:endParaRPr lang="en-US" altLang="ja-JP" sz="2000" b="1" dirty="0" smtClean="0"/>
          </a:p>
          <a:p>
            <a:r>
              <a:rPr lang="en-US" altLang="ja-JP" sz="2000" b="1" dirty="0" smtClean="0"/>
              <a:t>W3C</a:t>
            </a:r>
            <a:r>
              <a:rPr lang="ja-JP" altLang="en-US" sz="2000" b="1" dirty="0" smtClean="0"/>
              <a:t>勧告案の一歩手前，勧告候補（</a:t>
            </a:r>
            <a:r>
              <a:rPr lang="en-US" altLang="ja-JP" sz="2000" b="1" dirty="0" smtClean="0"/>
              <a:t>CR</a:t>
            </a:r>
            <a:r>
              <a:rPr lang="ja-JP" altLang="en-US" sz="2000" b="1" dirty="0" smtClean="0"/>
              <a:t>）へ</a:t>
            </a:r>
            <a:endParaRPr lang="ja-JP" altLang="en-US" sz="2000" b="1"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0214" y="2477576"/>
            <a:ext cx="2890363" cy="1927510"/>
          </a:xfrm>
          <a:prstGeom prst="rect">
            <a:avLst/>
          </a:prstGeom>
        </p:spPr>
      </p:pic>
      <p:sp>
        <p:nvSpPr>
          <p:cNvPr id="4" name="正方形/長方形 3"/>
          <p:cNvSpPr/>
          <p:nvPr/>
        </p:nvSpPr>
        <p:spPr>
          <a:xfrm>
            <a:off x="374071" y="1816079"/>
            <a:ext cx="8539141" cy="461665"/>
          </a:xfrm>
          <a:prstGeom prst="rect">
            <a:avLst/>
          </a:prstGeom>
        </p:spPr>
        <p:txBody>
          <a:bodyPr wrap="square">
            <a:spAutoFit/>
          </a:bodyPr>
          <a:lstStyle/>
          <a:p>
            <a:r>
              <a:rPr lang="en-US" altLang="ja-JP" sz="2400" dirty="0" smtClean="0"/>
              <a:t>https://japanese.engadget.com/2018/04/12/web-w3c-webauthn/</a:t>
            </a:r>
            <a:endParaRPr lang="en-US" altLang="ja-JP" sz="2400" dirty="0"/>
          </a:p>
        </p:txBody>
      </p:sp>
      <p:sp>
        <p:nvSpPr>
          <p:cNvPr id="7" name="正方形/長方形 6"/>
          <p:cNvSpPr/>
          <p:nvPr/>
        </p:nvSpPr>
        <p:spPr>
          <a:xfrm>
            <a:off x="317057" y="4550226"/>
            <a:ext cx="7680314" cy="1938992"/>
          </a:xfrm>
          <a:prstGeom prst="rect">
            <a:avLst/>
          </a:prstGeom>
        </p:spPr>
        <p:txBody>
          <a:bodyPr wrap="square">
            <a:spAutoFit/>
          </a:bodyPr>
          <a:lstStyle/>
          <a:p>
            <a:r>
              <a:rPr lang="en-US" altLang="ja-JP" sz="2000" dirty="0" err="1" smtClean="0"/>
              <a:t>WebAuthn</a:t>
            </a:r>
            <a:r>
              <a:rPr lang="ja-JP" altLang="en-US" sz="2000" dirty="0"/>
              <a:t>は、</a:t>
            </a:r>
            <a:r>
              <a:rPr lang="en-US" altLang="ja-JP" sz="2000" dirty="0"/>
              <a:t>Google</a:t>
            </a:r>
            <a:r>
              <a:rPr lang="ja-JP" altLang="en-US" sz="2000" dirty="0"/>
              <a:t>や</a:t>
            </a:r>
            <a:r>
              <a:rPr lang="en-US" altLang="ja-JP" sz="2000" dirty="0"/>
              <a:t>Facebook</a:t>
            </a:r>
            <a:r>
              <a:rPr lang="ja-JP" altLang="en-US" sz="2000" dirty="0"/>
              <a:t>が</a:t>
            </a:r>
            <a:r>
              <a:rPr lang="en-US" altLang="ja-JP" sz="2000" dirty="0"/>
              <a:t>2</a:t>
            </a:r>
            <a:r>
              <a:rPr lang="ja-JP" altLang="en-US" sz="2000" dirty="0"/>
              <a:t>段階認証で利用しているスマートフォンを使用した認証に似ていますが、パスワードを使用しないのが大きな特徴です。</a:t>
            </a:r>
          </a:p>
          <a:p>
            <a:r>
              <a:rPr lang="ja-JP" altLang="en-US" sz="2000" dirty="0"/>
              <a:t>手順としては</a:t>
            </a:r>
            <a:r>
              <a:rPr lang="en-US" altLang="ja-JP" sz="2000" b="1" dirty="0">
                <a:solidFill>
                  <a:srgbClr val="FF0000"/>
                </a:solidFill>
              </a:rPr>
              <a:t>Web</a:t>
            </a:r>
            <a:r>
              <a:rPr lang="ja-JP" altLang="en-US" sz="2000" b="1" dirty="0">
                <a:solidFill>
                  <a:srgbClr val="FF0000"/>
                </a:solidFill>
              </a:rPr>
              <a:t>サイト上でユーザー</a:t>
            </a:r>
            <a:r>
              <a:rPr lang="en-US" altLang="ja-JP" sz="2000" b="1" dirty="0">
                <a:solidFill>
                  <a:srgbClr val="FF0000"/>
                </a:solidFill>
              </a:rPr>
              <a:t>ID</a:t>
            </a:r>
            <a:r>
              <a:rPr lang="ja-JP" altLang="en-US" sz="2000" b="1" dirty="0">
                <a:solidFill>
                  <a:srgbClr val="FF0000"/>
                </a:solidFill>
              </a:rPr>
              <a:t>を入力し、あとはスマートフォン上に表示されるメッセージに従い指紋認証や顔認証などを行えば認証完了</a:t>
            </a:r>
            <a:r>
              <a:rPr lang="ja-JP" altLang="en-US" sz="2000" dirty="0"/>
              <a:t>となります</a:t>
            </a:r>
            <a:r>
              <a:rPr lang="ja-JP" altLang="en-US" sz="2000" dirty="0" smtClean="0"/>
              <a:t>。</a:t>
            </a:r>
            <a:endParaRPr lang="ja-JP" altLang="en-US" sz="2000" dirty="0"/>
          </a:p>
        </p:txBody>
      </p:sp>
    </p:spTree>
    <p:extLst>
      <p:ext uri="{BB962C8B-B14F-4D97-AF65-F5344CB8AC3E}">
        <p14:creationId xmlns:p14="http://schemas.microsoft.com/office/powerpoint/2010/main" val="2295625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599" y="2499899"/>
            <a:ext cx="2471057" cy="2180708"/>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390" y="2373362"/>
            <a:ext cx="1929039" cy="2085448"/>
          </a:xfrm>
          <a:prstGeom prst="rect">
            <a:avLst/>
          </a:prstGeom>
        </p:spPr>
      </p:pic>
      <p:sp>
        <p:nvSpPr>
          <p:cNvPr id="7" name="正方形/長方形 6"/>
          <p:cNvSpPr/>
          <p:nvPr/>
        </p:nvSpPr>
        <p:spPr>
          <a:xfrm>
            <a:off x="152902" y="882687"/>
            <a:ext cx="8760311" cy="1077218"/>
          </a:xfrm>
          <a:prstGeom prst="rect">
            <a:avLst/>
          </a:prstGeom>
        </p:spPr>
        <p:txBody>
          <a:bodyPr wrap="square">
            <a:spAutoFit/>
          </a:bodyPr>
          <a:lstStyle/>
          <a:p>
            <a:r>
              <a:rPr lang="ja-JP" altLang="en-US" sz="3200" b="1" dirty="0" smtClean="0"/>
              <a:t>デジタル機器の生成するクロック周波数信号から機器個体の特徴量を抽出する手法の研究</a:t>
            </a:r>
            <a:endParaRPr lang="ja-JP" altLang="en-US" sz="3200" b="1" dirty="0"/>
          </a:p>
        </p:txBody>
      </p:sp>
      <p:sp>
        <p:nvSpPr>
          <p:cNvPr id="8" name="正方形/長方形 7"/>
          <p:cNvSpPr/>
          <p:nvPr/>
        </p:nvSpPr>
        <p:spPr>
          <a:xfrm>
            <a:off x="492172" y="5179305"/>
            <a:ext cx="7394527" cy="1384995"/>
          </a:xfrm>
          <a:prstGeom prst="rect">
            <a:avLst/>
          </a:prstGeom>
        </p:spPr>
        <p:txBody>
          <a:bodyPr wrap="square">
            <a:spAutoFit/>
          </a:bodyPr>
          <a:lstStyle/>
          <a:p>
            <a:r>
              <a:rPr lang="ja-JP" altLang="en-US" sz="2800" b="1" dirty="0" smtClean="0"/>
              <a:t>人間の生体認証のように，</a:t>
            </a:r>
            <a:r>
              <a:rPr lang="ja-JP" altLang="en-US" sz="2800" b="1" dirty="0" smtClean="0">
                <a:solidFill>
                  <a:srgbClr val="FF0000"/>
                </a:solidFill>
              </a:rPr>
              <a:t>デジタル機器にとっての「個体固有の特徴」を利用</a:t>
            </a:r>
            <a:r>
              <a:rPr lang="ja-JP" altLang="en-US" sz="2800" b="1" dirty="0" smtClean="0"/>
              <a:t>し，その真正性をより簡易かつ確実に担保する</a:t>
            </a:r>
            <a:endParaRPr lang="ja-JP" altLang="en-US" sz="2800" b="1" dirty="0"/>
          </a:p>
        </p:txBody>
      </p:sp>
      <p:sp>
        <p:nvSpPr>
          <p:cNvPr id="6" name="右矢印 5"/>
          <p:cNvSpPr/>
          <p:nvPr/>
        </p:nvSpPr>
        <p:spPr>
          <a:xfrm>
            <a:off x="3824514" y="3215602"/>
            <a:ext cx="986972" cy="800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1604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TotalTime>
  <Words>1634</Words>
  <Application>Microsoft Office PowerPoint</Application>
  <PresentationFormat>画面に合わせる (4:3)</PresentationFormat>
  <Paragraphs>222</Paragraphs>
  <Slides>26</Slides>
  <Notes>21</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26</vt:i4>
      </vt:variant>
    </vt:vector>
  </HeadingPairs>
  <TitlesOfParts>
    <vt:vector size="40" baseType="lpstr">
      <vt:lpstr>Meiryo UI</vt:lpstr>
      <vt:lpstr>ＭＳ 明朝</vt:lpstr>
      <vt:lpstr>メイリオ</vt:lpstr>
      <vt:lpstr>游ゴシック</vt:lpstr>
      <vt:lpstr>游ゴシック Light</vt:lpstr>
      <vt:lpstr>Arial</vt:lpstr>
      <vt:lpstr>Britannic Bold</vt:lpstr>
      <vt:lpstr>Calibri</vt:lpstr>
      <vt:lpstr>Calibri Light</vt:lpstr>
      <vt:lpstr>Times New Roman</vt:lpstr>
      <vt:lpstr>Trebuchet MS</vt:lpstr>
      <vt:lpstr>Wingdings</vt:lpstr>
      <vt:lpstr>Office テーマ</vt:lpstr>
      <vt:lpstr>数式</vt:lpstr>
      <vt:lpstr>デジタル機器のクロック周波数 信号特性に基づく個体識別技術</vt:lpstr>
      <vt:lpstr>背景</vt:lpstr>
      <vt:lpstr>背景</vt:lpstr>
      <vt:lpstr>背景</vt:lpstr>
      <vt:lpstr>解決したいテーマ</vt:lpstr>
      <vt:lpstr>解決したいテーマ</vt:lpstr>
      <vt:lpstr>参考：ネットワークサービスでも広がる生体認証</vt:lpstr>
      <vt:lpstr>参考：ネットワークサービスでも広がる生体認証</vt:lpstr>
      <vt:lpstr>研究目的</vt:lpstr>
      <vt:lpstr>既存技術：ネットワークサービスの識別子</vt:lpstr>
      <vt:lpstr>識別技術の種別</vt:lpstr>
      <vt:lpstr>既存技術：知識認証</vt:lpstr>
      <vt:lpstr>既存技術：所有物認証</vt:lpstr>
      <vt:lpstr>既存技術：生体認証</vt:lpstr>
      <vt:lpstr>既存技術の問題点</vt:lpstr>
      <vt:lpstr>提案手法</vt:lpstr>
      <vt:lpstr>着想ポイント</vt:lpstr>
      <vt:lpstr>参考：CPU製造と歩留まり</vt:lpstr>
      <vt:lpstr>提案手法の特徴</vt:lpstr>
      <vt:lpstr>実験の目的と設定</vt:lpstr>
      <vt:lpstr>実験結果</vt:lpstr>
      <vt:lpstr>実験結果</vt:lpstr>
      <vt:lpstr>考察</vt:lpstr>
      <vt:lpstr>今後の取り組み課題</vt:lpstr>
      <vt:lpstr>まとめ</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Hoshikawa</dc:creator>
  <cp:lastModifiedBy>Hoshikawa</cp:lastModifiedBy>
  <cp:revision>42</cp:revision>
  <dcterms:created xsi:type="dcterms:W3CDTF">2018-06-05T10:45:52Z</dcterms:created>
  <dcterms:modified xsi:type="dcterms:W3CDTF">2018-06-14T05:29:54Z</dcterms:modified>
</cp:coreProperties>
</file>