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322" r:id="rId2"/>
  </p:sldIdLst>
  <p:sldSz cx="21383625" cy="30275213"/>
  <p:notesSz cx="6858000" cy="9144000"/>
  <p:defaultTextStyle>
    <a:defPPr>
      <a:defRPr lang="ja-JP"/>
    </a:defPPr>
    <a:lvl1pPr marL="0" algn="l" defTabSz="2951921" rtl="0" eaLnBrk="1" latinLnBrk="0" hangingPunct="1">
      <a:defRPr kumimoji="1" sz="5811" kern="1200">
        <a:solidFill>
          <a:schemeClr val="tx1"/>
        </a:solidFill>
        <a:latin typeface="+mn-lt"/>
        <a:ea typeface="+mn-ea"/>
        <a:cs typeface="+mn-cs"/>
      </a:defRPr>
    </a:lvl1pPr>
    <a:lvl2pPr marL="1475960" algn="l" defTabSz="2951921" rtl="0" eaLnBrk="1" latinLnBrk="0" hangingPunct="1">
      <a:defRPr kumimoji="1" sz="5811" kern="1200">
        <a:solidFill>
          <a:schemeClr val="tx1"/>
        </a:solidFill>
        <a:latin typeface="+mn-lt"/>
        <a:ea typeface="+mn-ea"/>
        <a:cs typeface="+mn-cs"/>
      </a:defRPr>
    </a:lvl2pPr>
    <a:lvl3pPr marL="2951921" algn="l" defTabSz="2951921" rtl="0" eaLnBrk="1" latinLnBrk="0" hangingPunct="1">
      <a:defRPr kumimoji="1" sz="5811" kern="1200">
        <a:solidFill>
          <a:schemeClr val="tx1"/>
        </a:solidFill>
        <a:latin typeface="+mn-lt"/>
        <a:ea typeface="+mn-ea"/>
        <a:cs typeface="+mn-cs"/>
      </a:defRPr>
    </a:lvl3pPr>
    <a:lvl4pPr marL="4427881" algn="l" defTabSz="2951921" rtl="0" eaLnBrk="1" latinLnBrk="0" hangingPunct="1">
      <a:defRPr kumimoji="1" sz="5811" kern="1200">
        <a:solidFill>
          <a:schemeClr val="tx1"/>
        </a:solidFill>
        <a:latin typeface="+mn-lt"/>
        <a:ea typeface="+mn-ea"/>
        <a:cs typeface="+mn-cs"/>
      </a:defRPr>
    </a:lvl4pPr>
    <a:lvl5pPr marL="5903842" algn="l" defTabSz="2951921" rtl="0" eaLnBrk="1" latinLnBrk="0" hangingPunct="1">
      <a:defRPr kumimoji="1" sz="5811" kern="1200">
        <a:solidFill>
          <a:schemeClr val="tx1"/>
        </a:solidFill>
        <a:latin typeface="+mn-lt"/>
        <a:ea typeface="+mn-ea"/>
        <a:cs typeface="+mn-cs"/>
      </a:defRPr>
    </a:lvl5pPr>
    <a:lvl6pPr marL="7379802" algn="l" defTabSz="2951921" rtl="0" eaLnBrk="1" latinLnBrk="0" hangingPunct="1">
      <a:defRPr kumimoji="1" sz="5811" kern="1200">
        <a:solidFill>
          <a:schemeClr val="tx1"/>
        </a:solidFill>
        <a:latin typeface="+mn-lt"/>
        <a:ea typeface="+mn-ea"/>
        <a:cs typeface="+mn-cs"/>
      </a:defRPr>
    </a:lvl6pPr>
    <a:lvl7pPr marL="8855763" algn="l" defTabSz="2951921" rtl="0" eaLnBrk="1" latinLnBrk="0" hangingPunct="1">
      <a:defRPr kumimoji="1" sz="5811" kern="1200">
        <a:solidFill>
          <a:schemeClr val="tx1"/>
        </a:solidFill>
        <a:latin typeface="+mn-lt"/>
        <a:ea typeface="+mn-ea"/>
        <a:cs typeface="+mn-cs"/>
      </a:defRPr>
    </a:lvl7pPr>
    <a:lvl8pPr marL="10331723" algn="l" defTabSz="2951921" rtl="0" eaLnBrk="1" latinLnBrk="0" hangingPunct="1">
      <a:defRPr kumimoji="1" sz="5811" kern="1200">
        <a:solidFill>
          <a:schemeClr val="tx1"/>
        </a:solidFill>
        <a:latin typeface="+mn-lt"/>
        <a:ea typeface="+mn-ea"/>
        <a:cs typeface="+mn-cs"/>
      </a:defRPr>
    </a:lvl8pPr>
    <a:lvl9pPr marL="11807684" algn="l" defTabSz="2951921" rtl="0" eaLnBrk="1" latinLnBrk="0" hangingPunct="1">
      <a:defRPr kumimoji="1" sz="581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F1F"/>
    <a:srgbClr val="FF8E4F"/>
    <a:srgbClr val="FF3B3B"/>
    <a:srgbClr val="764300"/>
    <a:srgbClr val="CC0000"/>
    <a:srgbClr val="FFCCCC"/>
    <a:srgbClr val="0000CC"/>
    <a:srgbClr val="CC3399"/>
    <a:srgbClr val="9933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1" autoAdjust="0"/>
    <p:restoredTop sz="91556" autoAdjust="0"/>
  </p:normalViewPr>
  <p:slideViewPr>
    <p:cSldViewPr snapToGrid="0">
      <p:cViewPr>
        <p:scale>
          <a:sx n="50" d="100"/>
          <a:sy n="50" d="100"/>
        </p:scale>
        <p:origin x="330" y="-5928"/>
      </p:cViewPr>
      <p:guideLst/>
    </p:cSldViewPr>
  </p:slideViewPr>
  <p:notesTextViewPr>
    <p:cViewPr>
      <p:scale>
        <a:sx n="1" d="1"/>
        <a:sy n="1" d="1"/>
      </p:scale>
      <p:origin x="0" y="0"/>
    </p:cViewPr>
  </p:notesTextViewPr>
  <p:notesViewPr>
    <p:cSldViewPr snapToGrid="0">
      <p:cViewPr varScale="1">
        <p:scale>
          <a:sx n="85" d="100"/>
          <a:sy n="85" d="100"/>
        </p:scale>
        <p:origin x="2952" y="66"/>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26A99676-B366-4D09-82E7-515095B1A86C}" type="datetimeFigureOut">
              <a:rPr kumimoji="1" lang="ja-JP" altLang="en-US" smtClean="0"/>
              <a:t>2019/1/11</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D547C-AA81-4CD0-B938-13035F93DAEE}" type="slidenum">
              <a:rPr kumimoji="1" lang="ja-JP" altLang="en-US" smtClean="0"/>
              <a:t>‹#›</a:t>
            </a:fld>
            <a:endParaRPr kumimoji="1" lang="ja-JP" altLang="en-US"/>
          </a:p>
        </p:txBody>
      </p:sp>
    </p:spTree>
    <p:extLst>
      <p:ext uri="{BB962C8B-B14F-4D97-AF65-F5344CB8AC3E}">
        <p14:creationId xmlns:p14="http://schemas.microsoft.com/office/powerpoint/2010/main" val="1477279964"/>
      </p:ext>
    </p:extLst>
  </p:cSld>
  <p:clrMap bg1="lt1" tx1="dk1" bg2="lt2" tx2="dk2" accent1="accent1" accent2="accent2" accent3="accent3" accent4="accent4" accent5="accent5" accent6="accent6" hlink="hlink" folHlink="folHlink"/>
  <p:notesStyle>
    <a:lvl1pPr marL="0" algn="l" defTabSz="2951921" rtl="0" eaLnBrk="1" latinLnBrk="0" hangingPunct="1">
      <a:defRPr kumimoji="1" sz="3874" kern="1200">
        <a:solidFill>
          <a:schemeClr val="tx1"/>
        </a:solidFill>
        <a:latin typeface="+mn-lt"/>
        <a:ea typeface="+mn-ea"/>
        <a:cs typeface="+mn-cs"/>
      </a:defRPr>
    </a:lvl1pPr>
    <a:lvl2pPr marL="1475960" algn="l" defTabSz="2951921" rtl="0" eaLnBrk="1" latinLnBrk="0" hangingPunct="1">
      <a:defRPr kumimoji="1" sz="3874" kern="1200">
        <a:solidFill>
          <a:schemeClr val="tx1"/>
        </a:solidFill>
        <a:latin typeface="+mn-lt"/>
        <a:ea typeface="+mn-ea"/>
        <a:cs typeface="+mn-cs"/>
      </a:defRPr>
    </a:lvl2pPr>
    <a:lvl3pPr marL="2951921" algn="l" defTabSz="2951921" rtl="0" eaLnBrk="1" latinLnBrk="0" hangingPunct="1">
      <a:defRPr kumimoji="1" sz="3874" kern="1200">
        <a:solidFill>
          <a:schemeClr val="tx1"/>
        </a:solidFill>
        <a:latin typeface="+mn-lt"/>
        <a:ea typeface="+mn-ea"/>
        <a:cs typeface="+mn-cs"/>
      </a:defRPr>
    </a:lvl3pPr>
    <a:lvl4pPr marL="4427881" algn="l" defTabSz="2951921" rtl="0" eaLnBrk="1" latinLnBrk="0" hangingPunct="1">
      <a:defRPr kumimoji="1" sz="3874" kern="1200">
        <a:solidFill>
          <a:schemeClr val="tx1"/>
        </a:solidFill>
        <a:latin typeface="+mn-lt"/>
        <a:ea typeface="+mn-ea"/>
        <a:cs typeface="+mn-cs"/>
      </a:defRPr>
    </a:lvl4pPr>
    <a:lvl5pPr marL="5903842" algn="l" defTabSz="2951921" rtl="0" eaLnBrk="1" latinLnBrk="0" hangingPunct="1">
      <a:defRPr kumimoji="1" sz="3874" kern="1200">
        <a:solidFill>
          <a:schemeClr val="tx1"/>
        </a:solidFill>
        <a:latin typeface="+mn-lt"/>
        <a:ea typeface="+mn-ea"/>
        <a:cs typeface="+mn-cs"/>
      </a:defRPr>
    </a:lvl5pPr>
    <a:lvl6pPr marL="7379802" algn="l" defTabSz="2951921" rtl="0" eaLnBrk="1" latinLnBrk="0" hangingPunct="1">
      <a:defRPr kumimoji="1" sz="3874" kern="1200">
        <a:solidFill>
          <a:schemeClr val="tx1"/>
        </a:solidFill>
        <a:latin typeface="+mn-lt"/>
        <a:ea typeface="+mn-ea"/>
        <a:cs typeface="+mn-cs"/>
      </a:defRPr>
    </a:lvl6pPr>
    <a:lvl7pPr marL="8855763" algn="l" defTabSz="2951921" rtl="0" eaLnBrk="1" latinLnBrk="0" hangingPunct="1">
      <a:defRPr kumimoji="1" sz="3874" kern="1200">
        <a:solidFill>
          <a:schemeClr val="tx1"/>
        </a:solidFill>
        <a:latin typeface="+mn-lt"/>
        <a:ea typeface="+mn-ea"/>
        <a:cs typeface="+mn-cs"/>
      </a:defRPr>
    </a:lvl7pPr>
    <a:lvl8pPr marL="10331723" algn="l" defTabSz="2951921" rtl="0" eaLnBrk="1" latinLnBrk="0" hangingPunct="1">
      <a:defRPr kumimoji="1" sz="3874" kern="1200">
        <a:solidFill>
          <a:schemeClr val="tx1"/>
        </a:solidFill>
        <a:latin typeface="+mn-lt"/>
        <a:ea typeface="+mn-ea"/>
        <a:cs typeface="+mn-cs"/>
      </a:defRPr>
    </a:lvl8pPr>
    <a:lvl9pPr marL="11807684" algn="l" defTabSz="2951921" rtl="0" eaLnBrk="1" latinLnBrk="0" hangingPunct="1">
      <a:defRPr kumimoji="1" sz="387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pic>
        <p:nvPicPr>
          <p:cNvPr id="7" name="図 4" descr="ロゴマーク＋ロゴタイプ.pdf"/>
          <p:cNvPicPr>
            <a:picLocks noChangeAspect="1"/>
          </p:cNvPicPr>
          <p:nvPr userDrawn="1"/>
        </p:nvPicPr>
        <p:blipFill>
          <a:blip r:embed="rId2">
            <a:extLst>
              <a:ext uri="{28A0092B-C50C-407E-A947-70E740481C1C}">
                <a14:useLocalDpi xmlns:a14="http://schemas.microsoft.com/office/drawing/2010/main" val="0"/>
              </a:ext>
            </a:extLst>
          </a:blip>
          <a:srcRect l="4469" t="34998" r="94910" b="53160"/>
          <a:stretch>
            <a:fillRect/>
          </a:stretch>
        </p:blipFill>
        <p:spPr bwMode="auto">
          <a:xfrm>
            <a:off x="-1" y="28598837"/>
            <a:ext cx="14598941" cy="1676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図 4" descr="ロゴマーク＋ロゴタイプ.pdf"/>
          <p:cNvPicPr>
            <a:picLocks noChangeAspect="1"/>
          </p:cNvPicPr>
          <p:nvPr userDrawn="1"/>
        </p:nvPicPr>
        <p:blipFill>
          <a:blip r:embed="rId2">
            <a:extLst>
              <a:ext uri="{28A0092B-C50C-407E-A947-70E740481C1C}">
                <a14:useLocalDpi xmlns:a14="http://schemas.microsoft.com/office/drawing/2010/main" val="0"/>
              </a:ext>
            </a:extLst>
          </a:blip>
          <a:srcRect l="4469" t="34998" r="94910" b="53160"/>
          <a:stretch>
            <a:fillRect/>
          </a:stretch>
        </p:blipFill>
        <p:spPr bwMode="auto">
          <a:xfrm>
            <a:off x="3573" y="2159929"/>
            <a:ext cx="21383625" cy="201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図 3" descr="ロゴマーク＋ロゴタイプ.pdf"/>
          <p:cNvPicPr>
            <a:picLocks noChangeAspect="1"/>
          </p:cNvPicPr>
          <p:nvPr userDrawn="1"/>
        </p:nvPicPr>
        <p:blipFill>
          <a:blip r:embed="rId3" cstate="print">
            <a:extLst>
              <a:ext uri="{28A0092B-C50C-407E-A947-70E740481C1C}">
                <a14:useLocalDpi xmlns:a14="http://schemas.microsoft.com/office/drawing/2010/main" val="0"/>
              </a:ext>
            </a:extLst>
          </a:blip>
          <a:srcRect l="4469" t="34998" r="50726" b="53160"/>
          <a:stretch>
            <a:fillRect/>
          </a:stretch>
        </p:blipFill>
        <p:spPr bwMode="auto">
          <a:xfrm>
            <a:off x="14598940" y="28598837"/>
            <a:ext cx="6788258" cy="1676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図 7"/>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05208" y="245773"/>
            <a:ext cx="3199150" cy="169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957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30683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353925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99280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259947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417176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472912" y="11058863"/>
            <a:ext cx="9046274" cy="1626592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825461" y="11058863"/>
            <a:ext cx="9090826" cy="1626592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6237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62792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370850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9352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ja-JP" altLang="en-US" smtClean="0"/>
              <a:t>図を追加</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6425-26CA-4FA9-9A49-01310C10763C}" type="datetimeFigureOut">
              <a:rPr kumimoji="1" lang="ja-JP" altLang="en-US" smtClean="0"/>
              <a:t>2019/1/11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15561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D6E6425-26CA-4FA9-9A49-01310C10763C}" type="datetimeFigureOut">
              <a:rPr kumimoji="1" lang="ja-JP" altLang="en-US" smtClean="0"/>
              <a:t>2019/1/11</a:t>
            </a:fld>
            <a:endParaRPr kumimoji="1" lang="ja-JP"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77B001D7-C94F-44E4-9B5B-2E625AC641F2}" type="slidenum">
              <a:rPr kumimoji="1" lang="ja-JP" altLang="en-US" smtClean="0"/>
              <a:t>‹#›</a:t>
            </a:fld>
            <a:endParaRPr kumimoji="1" lang="ja-JP" altLang="en-US"/>
          </a:p>
        </p:txBody>
      </p:sp>
    </p:spTree>
    <p:extLst>
      <p:ext uri="{BB962C8B-B14F-4D97-AF65-F5344CB8AC3E}">
        <p14:creationId xmlns:p14="http://schemas.microsoft.com/office/powerpoint/2010/main" val="175251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138324" rtl="0" eaLnBrk="1" latinLnBrk="0" hangingPunct="1">
        <a:lnSpc>
          <a:spcPct val="90000"/>
        </a:lnSpc>
        <a:spcBef>
          <a:spcPct val="0"/>
        </a:spcBef>
        <a:buNone/>
        <a:defRPr kumimoji="1"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kumimoji="1"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kumimoji="1"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kumimoji="1"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9pPr>
    </p:bodyStyle>
    <p:otherStyle>
      <a:defPPr>
        <a:defRPr lang="en-US"/>
      </a:defPPr>
      <a:lvl1pPr marL="0" algn="l" defTabSz="2138324" rtl="0" eaLnBrk="1" latinLnBrk="0" hangingPunct="1">
        <a:defRPr kumimoji="1" sz="4209" kern="1200">
          <a:solidFill>
            <a:schemeClr val="tx1"/>
          </a:solidFill>
          <a:latin typeface="+mn-lt"/>
          <a:ea typeface="+mn-ea"/>
          <a:cs typeface="+mn-cs"/>
        </a:defRPr>
      </a:lvl1pPr>
      <a:lvl2pPr marL="1069162" algn="l" defTabSz="2138324" rtl="0" eaLnBrk="1" latinLnBrk="0" hangingPunct="1">
        <a:defRPr kumimoji="1" sz="4209" kern="1200">
          <a:solidFill>
            <a:schemeClr val="tx1"/>
          </a:solidFill>
          <a:latin typeface="+mn-lt"/>
          <a:ea typeface="+mn-ea"/>
          <a:cs typeface="+mn-cs"/>
        </a:defRPr>
      </a:lvl2pPr>
      <a:lvl3pPr marL="2138324" algn="l" defTabSz="2138324" rtl="0" eaLnBrk="1" latinLnBrk="0" hangingPunct="1">
        <a:defRPr kumimoji="1" sz="4209" kern="1200">
          <a:solidFill>
            <a:schemeClr val="tx1"/>
          </a:solidFill>
          <a:latin typeface="+mn-lt"/>
          <a:ea typeface="+mn-ea"/>
          <a:cs typeface="+mn-cs"/>
        </a:defRPr>
      </a:lvl3pPr>
      <a:lvl4pPr marL="3207487" algn="l" defTabSz="2138324" rtl="0" eaLnBrk="1" latinLnBrk="0" hangingPunct="1">
        <a:defRPr kumimoji="1" sz="4209" kern="1200">
          <a:solidFill>
            <a:schemeClr val="tx1"/>
          </a:solidFill>
          <a:latin typeface="+mn-lt"/>
          <a:ea typeface="+mn-ea"/>
          <a:cs typeface="+mn-cs"/>
        </a:defRPr>
      </a:lvl4pPr>
      <a:lvl5pPr marL="4276649" algn="l" defTabSz="2138324" rtl="0" eaLnBrk="1" latinLnBrk="0" hangingPunct="1">
        <a:defRPr kumimoji="1" sz="4209" kern="1200">
          <a:solidFill>
            <a:schemeClr val="tx1"/>
          </a:solidFill>
          <a:latin typeface="+mn-lt"/>
          <a:ea typeface="+mn-ea"/>
          <a:cs typeface="+mn-cs"/>
        </a:defRPr>
      </a:lvl5pPr>
      <a:lvl6pPr marL="5345811" algn="l" defTabSz="2138324" rtl="0" eaLnBrk="1" latinLnBrk="0" hangingPunct="1">
        <a:defRPr kumimoji="1" sz="4209" kern="1200">
          <a:solidFill>
            <a:schemeClr val="tx1"/>
          </a:solidFill>
          <a:latin typeface="+mn-lt"/>
          <a:ea typeface="+mn-ea"/>
          <a:cs typeface="+mn-cs"/>
        </a:defRPr>
      </a:lvl6pPr>
      <a:lvl7pPr marL="6414973" algn="l" defTabSz="2138324" rtl="0" eaLnBrk="1" latinLnBrk="0" hangingPunct="1">
        <a:defRPr kumimoji="1" sz="4209" kern="1200">
          <a:solidFill>
            <a:schemeClr val="tx1"/>
          </a:solidFill>
          <a:latin typeface="+mn-lt"/>
          <a:ea typeface="+mn-ea"/>
          <a:cs typeface="+mn-cs"/>
        </a:defRPr>
      </a:lvl7pPr>
      <a:lvl8pPr marL="7484135" algn="l" defTabSz="2138324" rtl="0" eaLnBrk="1" latinLnBrk="0" hangingPunct="1">
        <a:defRPr kumimoji="1" sz="4209" kern="1200">
          <a:solidFill>
            <a:schemeClr val="tx1"/>
          </a:solidFill>
          <a:latin typeface="+mn-lt"/>
          <a:ea typeface="+mn-ea"/>
          <a:cs typeface="+mn-cs"/>
        </a:defRPr>
      </a:lvl8pPr>
      <a:lvl9pPr marL="8553298" algn="l" defTabSz="2138324" rtl="0" eaLnBrk="1" latinLnBrk="0" hangingPunct="1">
        <a:defRPr kumimoji="1"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78210" y="187205"/>
            <a:ext cx="20027205" cy="1938992"/>
          </a:xfrm>
          <a:prstGeom prst="rect">
            <a:avLst/>
          </a:prstGeom>
          <a:noFill/>
        </p:spPr>
        <p:txBody>
          <a:bodyPr wrap="square" rtlCol="0">
            <a:spAutoFit/>
          </a:bodyPr>
          <a:lstStyle/>
          <a:p>
            <a:pPr algn="ctr"/>
            <a:r>
              <a:rPr lang="ja-JP" altLang="en-US" sz="6000" dirty="0" smtClean="0">
                <a:ea typeface="ＭＳ Ｐゴシック" panose="020B0600070205080204" pitchFamily="50" charset="-128"/>
              </a:rPr>
              <a:t>センサネットワーク</a:t>
            </a:r>
            <a:r>
              <a:rPr lang="ja-JP" altLang="en-US" sz="6000" dirty="0">
                <a:ea typeface="ＭＳ Ｐゴシック" panose="020B0600070205080204" pitchFamily="50" charset="-128"/>
              </a:rPr>
              <a:t>を利用したアプリケーションに</a:t>
            </a:r>
            <a:r>
              <a:rPr lang="ja-JP" altLang="en-US" sz="6000" dirty="0" smtClean="0">
                <a:ea typeface="ＭＳ Ｐゴシック" panose="020B0600070205080204" pitchFamily="50" charset="-128"/>
              </a:rPr>
              <a:t>おける</a:t>
            </a:r>
            <a:endParaRPr lang="en-US" altLang="ja-JP" sz="6000" dirty="0" smtClean="0">
              <a:ea typeface="ＭＳ Ｐゴシック" panose="020B0600070205080204" pitchFamily="50" charset="-128"/>
            </a:endParaRPr>
          </a:p>
          <a:p>
            <a:pPr algn="ctr"/>
            <a:r>
              <a:rPr lang="ja-JP" altLang="en-US" sz="6000" dirty="0" smtClean="0">
                <a:ea typeface="ＭＳ Ｐゴシック" panose="020B0600070205080204" pitchFamily="50" charset="-128"/>
              </a:rPr>
              <a:t>不要</a:t>
            </a:r>
            <a:r>
              <a:rPr lang="ja-JP" altLang="en-US" sz="6000" dirty="0">
                <a:ea typeface="ＭＳ Ｐゴシック" panose="020B0600070205080204" pitchFamily="50" charset="-128"/>
              </a:rPr>
              <a:t>な</a:t>
            </a:r>
            <a:r>
              <a:rPr lang="ja-JP" altLang="en-US" sz="6000" dirty="0" smtClean="0">
                <a:ea typeface="ＭＳ Ｐゴシック" panose="020B0600070205080204" pitchFamily="50" charset="-128"/>
              </a:rPr>
              <a:t>プライバシデータ流通量の</a:t>
            </a:r>
            <a:r>
              <a:rPr lang="ja-JP" altLang="en-US" sz="6000" dirty="0">
                <a:ea typeface="ＭＳ Ｐゴシック" panose="020B0600070205080204" pitchFamily="50" charset="-128"/>
              </a:rPr>
              <a:t>定量評価</a:t>
            </a:r>
          </a:p>
        </p:txBody>
      </p:sp>
      <p:sp>
        <p:nvSpPr>
          <p:cNvPr id="5" name="テキスト ボックス 4"/>
          <p:cNvSpPr txBox="1"/>
          <p:nvPr/>
        </p:nvSpPr>
        <p:spPr>
          <a:xfrm>
            <a:off x="13129526" y="2084191"/>
            <a:ext cx="7990164" cy="954107"/>
          </a:xfrm>
          <a:prstGeom prst="rect">
            <a:avLst/>
          </a:prstGeom>
          <a:noFill/>
        </p:spPr>
        <p:txBody>
          <a:bodyPr wrap="square" rtlCol="0">
            <a:spAutoFit/>
          </a:bodyPr>
          <a:lstStyle/>
          <a:p>
            <a:r>
              <a:rPr lang="ja-JP" altLang="en-US" sz="2800" dirty="0">
                <a:ea typeface="ＭＳ Ｐゴシック" panose="020B0600070205080204" pitchFamily="50" charset="-128"/>
              </a:rPr>
              <a:t>国立高専</a:t>
            </a:r>
            <a:r>
              <a:rPr lang="ja-JP" altLang="en-US" sz="2800" dirty="0" smtClean="0">
                <a:ea typeface="ＭＳ Ｐゴシック" panose="020B0600070205080204" pitchFamily="50" charset="-128"/>
              </a:rPr>
              <a:t>機構　小山高専：</a:t>
            </a:r>
            <a:r>
              <a:rPr lang="ja-JP" altLang="en-US" sz="2800" dirty="0">
                <a:ea typeface="ＭＳ Ｐゴシック" panose="020B0600070205080204" pitchFamily="50" charset="-128"/>
              </a:rPr>
              <a:t>◎</a:t>
            </a:r>
            <a:r>
              <a:rPr lang="ja-JP" altLang="en-US" sz="2800" dirty="0" smtClean="0">
                <a:ea typeface="ＭＳ Ｐゴシック" panose="020B0600070205080204" pitchFamily="50" charset="-128"/>
              </a:rPr>
              <a:t>田村崚，</a:t>
            </a:r>
            <a:r>
              <a:rPr lang="ja-JP" altLang="en-US" sz="2800" dirty="0">
                <a:ea typeface="ＭＳ Ｐゴシック" panose="020B0600070205080204" pitchFamily="50" charset="-128"/>
              </a:rPr>
              <a:t>干川</a:t>
            </a:r>
            <a:r>
              <a:rPr lang="ja-JP" altLang="en-US" sz="2800" dirty="0" smtClean="0">
                <a:ea typeface="ＭＳ Ｐゴシック" panose="020B0600070205080204" pitchFamily="50" charset="-128"/>
              </a:rPr>
              <a:t>尚人</a:t>
            </a:r>
            <a:endParaRPr lang="en-US" altLang="ja-JP" sz="2800" dirty="0">
              <a:ea typeface="ＭＳ Ｐゴシック" panose="020B0600070205080204" pitchFamily="50" charset="-128"/>
            </a:endParaRPr>
          </a:p>
          <a:p>
            <a:r>
              <a:rPr lang="ja-JP" altLang="en-US" sz="2800" dirty="0" smtClean="0">
                <a:ea typeface="ＭＳ Ｐゴシック" panose="020B0600070205080204" pitchFamily="50" charset="-128"/>
              </a:rPr>
              <a:t>　　　　　　　　　　千葉大学：　下馬場</a:t>
            </a:r>
            <a:r>
              <a:rPr lang="ja-JP" altLang="en-US" sz="2800" dirty="0">
                <a:ea typeface="ＭＳ Ｐゴシック" panose="020B0600070205080204" pitchFamily="50" charset="-128"/>
              </a:rPr>
              <a:t>朋</a:t>
            </a:r>
            <a:r>
              <a:rPr lang="ja-JP" altLang="en-US" sz="2800" dirty="0" smtClean="0">
                <a:ea typeface="ＭＳ Ｐゴシック" panose="020B0600070205080204" pitchFamily="50" charset="-128"/>
              </a:rPr>
              <a:t>禄，</a:t>
            </a:r>
            <a:r>
              <a:rPr lang="ja-JP" altLang="en-US" sz="2800" dirty="0">
                <a:ea typeface="ＭＳ Ｐゴシック" panose="020B0600070205080204" pitchFamily="50" charset="-128"/>
              </a:rPr>
              <a:t>伊藤智</a:t>
            </a:r>
            <a:r>
              <a:rPr lang="ja-JP" altLang="en-US" sz="2800" dirty="0" smtClean="0">
                <a:ea typeface="ＭＳ Ｐゴシック" panose="020B0600070205080204" pitchFamily="50" charset="-128"/>
              </a:rPr>
              <a:t>義</a:t>
            </a:r>
            <a:endParaRPr lang="en-US" altLang="ja-JP" sz="2800" dirty="0">
              <a:ea typeface="ＭＳ Ｐゴシック" panose="020B0600070205080204" pitchFamily="50" charset="-128"/>
            </a:endParaRPr>
          </a:p>
        </p:txBody>
      </p:sp>
      <p:grpSp>
        <p:nvGrpSpPr>
          <p:cNvPr id="10" name="グループ化 9"/>
          <p:cNvGrpSpPr/>
          <p:nvPr/>
        </p:nvGrpSpPr>
        <p:grpSpPr>
          <a:xfrm>
            <a:off x="749656" y="27120533"/>
            <a:ext cx="10080000" cy="2848186"/>
            <a:chOff x="749656" y="26703548"/>
            <a:chExt cx="10080000" cy="2848186"/>
          </a:xfrm>
        </p:grpSpPr>
        <p:sp>
          <p:nvSpPr>
            <p:cNvPr id="31" name="テキスト ボックス 30"/>
            <p:cNvSpPr txBox="1"/>
            <p:nvPr/>
          </p:nvSpPr>
          <p:spPr>
            <a:xfrm>
              <a:off x="749656" y="26703548"/>
              <a:ext cx="10080000" cy="76944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ja-JP" altLang="en-US" sz="4400" dirty="0" smtClean="0">
                  <a:latin typeface="Times New Roman" panose="02020603050405020304" pitchFamily="18" charset="0"/>
                  <a:ea typeface="ＭＳ Ｐゴシック" panose="020B0600070205080204" pitchFamily="50" charset="-128"/>
                </a:rPr>
                <a:t>おわりに</a:t>
              </a:r>
              <a:endParaRPr kumimoji="1" lang="ja-JP" altLang="en-US" sz="4400" dirty="0">
                <a:latin typeface="Times New Roman" panose="02020603050405020304" pitchFamily="18" charset="0"/>
                <a:ea typeface="ＭＳ Ｐゴシック" panose="020B0600070205080204" pitchFamily="50" charset="-128"/>
              </a:endParaRPr>
            </a:p>
          </p:txBody>
        </p:sp>
        <p:sp>
          <p:nvSpPr>
            <p:cNvPr id="32" name="テキスト ボックス 31"/>
            <p:cNvSpPr txBox="1"/>
            <p:nvPr/>
          </p:nvSpPr>
          <p:spPr>
            <a:xfrm>
              <a:off x="836679" y="27489631"/>
              <a:ext cx="9992977" cy="2062103"/>
            </a:xfrm>
            <a:prstGeom prst="rect">
              <a:avLst/>
            </a:prstGeom>
            <a:noFill/>
          </p:spPr>
          <p:txBody>
            <a:bodyPr wrap="square" rtlCol="0">
              <a:spAutoFit/>
            </a:bodyPr>
            <a:lstStyle/>
            <a:p>
              <a:r>
                <a:rPr lang="ja-JP" altLang="en-US" sz="3200" dirty="0" smtClean="0">
                  <a:latin typeface="Times New Roman" panose="02020603050405020304" pitchFamily="18" charset="0"/>
                  <a:ea typeface="ＭＳ Ｐゴシック" panose="020B0600070205080204" pitchFamily="50" charset="-128"/>
                </a:rPr>
                <a:t>　本発表では不必要なプライバシデータ流通比の数理モデルを提案し，シミュレーションによりその検証を行った．</a:t>
              </a:r>
              <a:endParaRPr lang="en-US" altLang="ja-JP" sz="3200" dirty="0" smtClean="0">
                <a:latin typeface="Times New Roman" panose="02020603050405020304" pitchFamily="18" charset="0"/>
                <a:ea typeface="ＭＳ Ｐゴシック" panose="020B0600070205080204" pitchFamily="50" charset="-128"/>
              </a:endParaRPr>
            </a:p>
            <a:p>
              <a:r>
                <a:rPr lang="ja-JP" altLang="en-US" sz="3200" dirty="0">
                  <a:latin typeface="Times New Roman" panose="02020603050405020304" pitchFamily="18" charset="0"/>
                  <a:ea typeface="ＭＳ Ｐゴシック" panose="020B0600070205080204" pitchFamily="50" charset="-128"/>
                </a:rPr>
                <a:t>　今後</a:t>
              </a:r>
              <a:r>
                <a:rPr lang="ja-JP" altLang="en-US" sz="3200" dirty="0" smtClean="0">
                  <a:latin typeface="Times New Roman" panose="02020603050405020304" pitchFamily="18" charset="0"/>
                  <a:ea typeface="ＭＳ Ｐゴシック" panose="020B0600070205080204" pitchFamily="50" charset="-128"/>
                </a:rPr>
                <a:t>は現実のデータに評価方法を適用し，有意な評価方法である</a:t>
              </a:r>
              <a:r>
                <a:rPr lang="ja-JP" altLang="en-US" sz="3200" dirty="0">
                  <a:latin typeface="Times New Roman" panose="02020603050405020304" pitchFamily="18" charset="0"/>
                  <a:ea typeface="ＭＳ Ｐゴシック" panose="020B0600070205080204" pitchFamily="50" charset="-128"/>
                </a:rPr>
                <a:t>か</a:t>
              </a:r>
              <a:r>
                <a:rPr lang="ja-JP" altLang="en-US" sz="3200" dirty="0" smtClean="0">
                  <a:latin typeface="Times New Roman" panose="02020603050405020304" pitchFamily="18" charset="0"/>
                  <a:ea typeface="ＭＳ Ｐゴシック" panose="020B0600070205080204" pitchFamily="50" charset="-128"/>
                </a:rPr>
                <a:t>検証を進める．</a:t>
              </a:r>
              <a:endParaRPr lang="ja-JP" altLang="en-US" sz="3200" dirty="0">
                <a:latin typeface="Times New Roman" panose="02020603050405020304" pitchFamily="18" charset="0"/>
                <a:ea typeface="ＭＳ Ｐゴシック" panose="020B0600070205080204" pitchFamily="50" charset="-128"/>
              </a:endParaRPr>
            </a:p>
          </p:txBody>
        </p:sp>
      </p:grpSp>
      <p:sp>
        <p:nvSpPr>
          <p:cNvPr id="2" name="テキスト ボックス 1"/>
          <p:cNvSpPr txBox="1"/>
          <p:nvPr/>
        </p:nvSpPr>
        <p:spPr>
          <a:xfrm>
            <a:off x="526290" y="3170326"/>
            <a:ext cx="10080000" cy="76944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ja-JP" altLang="en-US" sz="4400" dirty="0" smtClean="0">
                <a:solidFill>
                  <a:schemeClr val="bg1"/>
                </a:solidFill>
                <a:latin typeface="Times New Roman" panose="02020603050405020304" pitchFamily="18" charset="0"/>
                <a:ea typeface="ＭＳ Ｐゴシック" panose="020B0600070205080204" pitchFamily="50" charset="-128"/>
              </a:rPr>
              <a:t>はじめに</a:t>
            </a:r>
            <a:endParaRPr kumimoji="1" lang="ja-JP" altLang="en-US" sz="4400" dirty="0">
              <a:solidFill>
                <a:schemeClr val="bg1"/>
              </a:solidFill>
              <a:latin typeface="Times New Roman" panose="02020603050405020304" pitchFamily="18" charset="0"/>
              <a:ea typeface="ＭＳ Ｐゴシック" panose="020B0600070205080204" pitchFamily="50" charset="-128"/>
            </a:endParaRPr>
          </a:p>
        </p:txBody>
      </p:sp>
      <p:sp>
        <p:nvSpPr>
          <p:cNvPr id="3" name="テキスト ボックス 2"/>
          <p:cNvSpPr txBox="1"/>
          <p:nvPr/>
        </p:nvSpPr>
        <p:spPr>
          <a:xfrm>
            <a:off x="526290" y="3959049"/>
            <a:ext cx="10084859" cy="6001643"/>
          </a:xfrm>
          <a:prstGeom prst="rect">
            <a:avLst/>
          </a:prstGeom>
          <a:noFill/>
        </p:spPr>
        <p:txBody>
          <a:bodyPr wrap="square" rtlCol="0">
            <a:spAutoFit/>
          </a:bodyPr>
          <a:lstStyle/>
          <a:p>
            <a:r>
              <a:rPr lang="ja-JP" altLang="en-US" sz="3200" dirty="0" smtClean="0">
                <a:latin typeface="Times New Roman" panose="02020603050405020304" pitchFamily="18" charset="0"/>
                <a:ea typeface="ＭＳ Ｐゴシック" panose="020B0600070205080204" pitchFamily="50" charset="-128"/>
              </a:rPr>
              <a:t>　広域に及ぶセンサネットワークを利用したシステムは</a:t>
            </a:r>
            <a:r>
              <a:rPr kumimoji="1" lang="ja-JP" altLang="en-US" sz="3200" dirty="0" smtClean="0">
                <a:latin typeface="Times New Roman" panose="02020603050405020304" pitchFamily="18" charset="0"/>
                <a:ea typeface="ＭＳ Ｐゴシック" panose="020B0600070205080204" pitchFamily="50" charset="-128"/>
              </a:rPr>
              <a:t>，人の目が不可欠である現場へ大きな労働力を提供できると考えられる（例：高齢者見守りアプリ）．</a:t>
            </a:r>
            <a:endParaRPr kumimoji="1" lang="en-US" altLang="ja-JP" sz="3200" dirty="0" smtClean="0">
              <a:latin typeface="Times New Roman" panose="02020603050405020304" pitchFamily="18" charset="0"/>
              <a:ea typeface="ＭＳ Ｐゴシック" panose="020B0600070205080204" pitchFamily="50" charset="-128"/>
            </a:endParaRPr>
          </a:p>
          <a:p>
            <a:r>
              <a:rPr lang="ja-JP" altLang="en-US" sz="3200" dirty="0" smtClean="0">
                <a:latin typeface="Times New Roman" panose="02020603050405020304" pitchFamily="18" charset="0"/>
                <a:ea typeface="ＭＳ Ｐゴシック" panose="020B0600070205080204" pitchFamily="50" charset="-128"/>
              </a:rPr>
              <a:t>　しかし，センサネットワークは不必要なプライバシデータも収集し</a:t>
            </a:r>
            <a:r>
              <a:rPr lang="ja-JP" altLang="en-US" sz="3200" dirty="0">
                <a:latin typeface="Times New Roman" panose="02020603050405020304" pitchFamily="18" charset="0"/>
                <a:ea typeface="ＭＳ Ｐゴシック" panose="020B0600070205080204" pitchFamily="50" charset="-128"/>
              </a:rPr>
              <a:t>て</a:t>
            </a:r>
            <a:r>
              <a:rPr lang="ja-JP" altLang="en-US" sz="3200" dirty="0" smtClean="0">
                <a:latin typeface="Times New Roman" panose="02020603050405020304" pitchFamily="18" charset="0"/>
                <a:ea typeface="ＭＳ Ｐゴシック" panose="020B0600070205080204" pitchFamily="50" charset="-128"/>
              </a:rPr>
              <a:t>しまう問題がある</a:t>
            </a:r>
            <a:r>
              <a:rPr lang="en-US" altLang="ja-JP" sz="3200" dirty="0" smtClean="0">
                <a:latin typeface="Times New Roman" panose="02020603050405020304" pitchFamily="18" charset="0"/>
                <a:ea typeface="ＭＳ Ｐゴシック" panose="020B0600070205080204" pitchFamily="50" charset="-128"/>
              </a:rPr>
              <a:t>(</a:t>
            </a:r>
            <a:r>
              <a:rPr lang="ja-JP" altLang="en-US" sz="3200" dirty="0" smtClean="0">
                <a:latin typeface="Times New Roman" panose="02020603050405020304" pitchFamily="18" charset="0"/>
                <a:ea typeface="ＭＳ Ｐゴシック" panose="020B0600070205080204" pitchFamily="50" charset="-128"/>
              </a:rPr>
              <a:t>後述</a:t>
            </a:r>
            <a:r>
              <a:rPr lang="en-US" altLang="ja-JP" sz="3200" dirty="0" smtClean="0">
                <a:latin typeface="Times New Roman" panose="02020603050405020304" pitchFamily="18" charset="0"/>
                <a:ea typeface="ＭＳ Ｐゴシック" panose="020B0600070205080204" pitchFamily="50" charset="-128"/>
              </a:rPr>
              <a:t>)</a:t>
            </a:r>
            <a:r>
              <a:rPr lang="ja-JP" altLang="en-US" sz="3200" dirty="0" err="1" smtClean="0">
                <a:latin typeface="Times New Roman" panose="02020603050405020304" pitchFamily="18" charset="0"/>
                <a:ea typeface="ＭＳ Ｐゴシック" panose="020B0600070205080204" pitchFamily="50" charset="-128"/>
              </a:rPr>
              <a:t>．</a:t>
            </a:r>
            <a:r>
              <a:rPr lang="ja-JP" altLang="en-US" sz="3200" dirty="0" smtClean="0">
                <a:latin typeface="Times New Roman" panose="02020603050405020304" pitchFamily="18" charset="0"/>
                <a:ea typeface="ＭＳ Ｐゴシック" panose="020B0600070205080204" pitchFamily="50" charset="-128"/>
              </a:rPr>
              <a:t>もしセンサネットワークを用いた便利なシステムが実装段階まで発展しても，プライバシ問題が解決しなければ社会実装に理解が得られないかもしれない*</a:t>
            </a:r>
            <a:r>
              <a:rPr lang="en-US" altLang="ja-JP" sz="3200" dirty="0" smtClean="0">
                <a:latin typeface="Times New Roman" panose="02020603050405020304" pitchFamily="18" charset="0"/>
                <a:ea typeface="ＭＳ Ｐゴシック" panose="020B0600070205080204" pitchFamily="50" charset="-128"/>
              </a:rPr>
              <a:t>1</a:t>
            </a:r>
            <a:r>
              <a:rPr lang="ja-JP" altLang="en-US" sz="3200" dirty="0" err="1" smtClean="0">
                <a:latin typeface="Times New Roman" panose="02020603050405020304" pitchFamily="18" charset="0"/>
                <a:ea typeface="ＭＳ Ｐゴシック" panose="020B0600070205080204" pitchFamily="50" charset="-128"/>
              </a:rPr>
              <a:t>．</a:t>
            </a:r>
            <a:endParaRPr lang="en-US" altLang="ja-JP" sz="3200" dirty="0" smtClean="0">
              <a:latin typeface="Times New Roman" panose="02020603050405020304" pitchFamily="18" charset="0"/>
              <a:ea typeface="ＭＳ Ｐゴシック" panose="020B0600070205080204" pitchFamily="50" charset="-128"/>
            </a:endParaRPr>
          </a:p>
          <a:p>
            <a:r>
              <a:rPr lang="ja-JP" altLang="en-US" sz="3200" dirty="0">
                <a:latin typeface="Times New Roman" panose="02020603050405020304" pitchFamily="18" charset="0"/>
                <a:ea typeface="ＭＳ Ｐゴシック" panose="020B0600070205080204" pitchFamily="50" charset="-128"/>
              </a:rPr>
              <a:t>　利用者</a:t>
            </a:r>
            <a:r>
              <a:rPr lang="ja-JP" altLang="en-US" sz="3200" dirty="0" smtClean="0">
                <a:latin typeface="Times New Roman" panose="02020603050405020304" pitchFamily="18" charset="0"/>
                <a:ea typeface="ＭＳ Ｐゴシック" panose="020B0600070205080204" pitchFamily="50" charset="-128"/>
              </a:rPr>
              <a:t>の理解を進めるためには定量評価が一つの指標になる．様々</a:t>
            </a:r>
            <a:r>
              <a:rPr lang="ja-JP" altLang="en-US" sz="3200" dirty="0">
                <a:latin typeface="Times New Roman" panose="02020603050405020304" pitchFamily="18" charset="0"/>
                <a:ea typeface="ＭＳ Ｐゴシック" panose="020B0600070205080204" pitchFamily="50" charset="-128"/>
              </a:rPr>
              <a:t>な</a:t>
            </a:r>
            <a:r>
              <a:rPr lang="ja-JP" altLang="en-US" sz="3200" dirty="0" smtClean="0">
                <a:latin typeface="Times New Roman" panose="02020603050405020304" pitchFamily="18" charset="0"/>
                <a:ea typeface="ＭＳ Ｐゴシック" panose="020B0600070205080204" pitchFamily="50" charset="-128"/>
              </a:rPr>
              <a:t>モデルで指標が提案されているが*</a:t>
            </a:r>
            <a:r>
              <a:rPr lang="en-US" altLang="ja-JP" sz="3200" dirty="0" smtClean="0">
                <a:latin typeface="Times New Roman" panose="02020603050405020304" pitchFamily="18" charset="0"/>
                <a:ea typeface="ＭＳ Ｐゴシック" panose="020B0600070205080204" pitchFamily="50" charset="-128"/>
              </a:rPr>
              <a:t>2</a:t>
            </a:r>
            <a:r>
              <a:rPr lang="ja-JP" altLang="en-US" sz="3200" dirty="0" err="1" smtClean="0">
                <a:latin typeface="Times New Roman" panose="02020603050405020304" pitchFamily="18" charset="0"/>
                <a:ea typeface="ＭＳ Ｐゴシック" panose="020B0600070205080204" pitchFamily="50" charset="-128"/>
              </a:rPr>
              <a:t>，</a:t>
            </a:r>
            <a:r>
              <a:rPr lang="ja-JP" altLang="en-US" sz="3200" dirty="0" smtClean="0">
                <a:latin typeface="Times New Roman" panose="02020603050405020304" pitchFamily="18" charset="0"/>
                <a:ea typeface="ＭＳ Ｐゴシック" panose="020B0600070205080204" pitchFamily="50" charset="-128"/>
              </a:rPr>
              <a:t>センサネットワークを</a:t>
            </a:r>
            <a:r>
              <a:rPr lang="ja-JP" altLang="en-US" sz="3200" dirty="0">
                <a:latin typeface="Times New Roman" panose="02020603050405020304" pitchFamily="18" charset="0"/>
                <a:ea typeface="ＭＳ Ｐゴシック" panose="020B0600070205080204" pitchFamily="50" charset="-128"/>
              </a:rPr>
              <a:t>利用</a:t>
            </a:r>
            <a:r>
              <a:rPr lang="ja-JP" altLang="en-US" sz="3200" dirty="0" smtClean="0">
                <a:latin typeface="Times New Roman" panose="02020603050405020304" pitchFamily="18" charset="0"/>
                <a:ea typeface="ＭＳ Ｐゴシック" panose="020B0600070205080204" pitchFamily="50" charset="-128"/>
              </a:rPr>
              <a:t>し</a:t>
            </a:r>
            <a:r>
              <a:rPr lang="ja-JP" altLang="en-US" sz="3200" dirty="0">
                <a:latin typeface="Times New Roman" panose="02020603050405020304" pitchFamily="18" charset="0"/>
                <a:ea typeface="ＭＳ Ｐゴシック" panose="020B0600070205080204" pitchFamily="50" charset="-128"/>
              </a:rPr>
              <a:t>た</a:t>
            </a:r>
            <a:r>
              <a:rPr lang="ja-JP" altLang="en-US" sz="3200" dirty="0" smtClean="0">
                <a:latin typeface="Times New Roman" panose="02020603050405020304" pitchFamily="18" charset="0"/>
                <a:ea typeface="ＭＳ Ｐゴシック" panose="020B0600070205080204" pitchFamily="50" charset="-128"/>
              </a:rPr>
              <a:t>アプリケーション</a:t>
            </a:r>
            <a:r>
              <a:rPr lang="en-US" altLang="ja-JP" sz="3200" dirty="0" smtClean="0">
                <a:latin typeface="Times New Roman" panose="02020603050405020304" pitchFamily="18" charset="0"/>
                <a:ea typeface="ＭＳ Ｐゴシック" panose="020B0600070205080204" pitchFamily="50" charset="-128"/>
              </a:rPr>
              <a:t>(</a:t>
            </a:r>
            <a:r>
              <a:rPr lang="ja-JP" altLang="en-US" sz="3200" dirty="0" smtClean="0">
                <a:latin typeface="Times New Roman" panose="02020603050405020304" pitchFamily="18" charset="0"/>
                <a:ea typeface="ＭＳ Ｐゴシック" panose="020B0600070205080204" pitchFamily="50" charset="-128"/>
              </a:rPr>
              <a:t>以下アプリ</a:t>
            </a:r>
            <a:r>
              <a:rPr lang="en-US" altLang="ja-JP" sz="3200" dirty="0" smtClean="0">
                <a:latin typeface="Times New Roman" panose="02020603050405020304" pitchFamily="18" charset="0"/>
                <a:ea typeface="ＭＳ Ｐゴシック" panose="020B0600070205080204" pitchFamily="50" charset="-128"/>
              </a:rPr>
              <a:t>)</a:t>
            </a:r>
            <a:r>
              <a:rPr lang="ja-JP" altLang="en-US" sz="3200" dirty="0" smtClean="0">
                <a:latin typeface="Times New Roman" panose="02020603050405020304" pitchFamily="18" charset="0"/>
                <a:ea typeface="ＭＳ Ｐゴシック" panose="020B0600070205080204" pitchFamily="50" charset="-128"/>
              </a:rPr>
              <a:t>に適したモデルはない．本報告ではこれを提案する．</a:t>
            </a:r>
            <a:endParaRPr lang="ja-JP" altLang="ja-JP" sz="3200" dirty="0">
              <a:latin typeface="Times New Roman" panose="02020603050405020304" pitchFamily="18" charset="0"/>
              <a:ea typeface="ＭＳ Ｐゴシック" panose="020B0600070205080204" pitchFamily="50" charset="-128"/>
            </a:endParaRPr>
          </a:p>
        </p:txBody>
      </p:sp>
      <p:grpSp>
        <p:nvGrpSpPr>
          <p:cNvPr id="42" name="グループ化 41"/>
          <p:cNvGrpSpPr/>
          <p:nvPr/>
        </p:nvGrpSpPr>
        <p:grpSpPr>
          <a:xfrm>
            <a:off x="11032770" y="27336990"/>
            <a:ext cx="9846030" cy="2661226"/>
            <a:chOff x="11044499" y="27494251"/>
            <a:chExt cx="9846030" cy="2661226"/>
          </a:xfrm>
        </p:grpSpPr>
        <p:sp>
          <p:nvSpPr>
            <p:cNvPr id="86" name="テキスト ボックス 85"/>
            <p:cNvSpPr txBox="1"/>
            <p:nvPr/>
          </p:nvSpPr>
          <p:spPr>
            <a:xfrm>
              <a:off x="11044499" y="27494251"/>
              <a:ext cx="2694141" cy="584775"/>
            </a:xfrm>
            <a:prstGeom prst="rect">
              <a:avLst/>
            </a:prstGeom>
            <a:no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ja-JP" altLang="en-US" sz="3200" dirty="0" smtClean="0">
                  <a:solidFill>
                    <a:sysClr val="windowText" lastClr="000000"/>
                  </a:solidFill>
                  <a:latin typeface="Times New Roman" panose="02020603050405020304" pitchFamily="18" charset="0"/>
                  <a:ea typeface="ＭＳ Ｐゴシック" panose="020B0600070205080204" pitchFamily="50" charset="-128"/>
                </a:rPr>
                <a:t>参考</a:t>
              </a:r>
              <a:r>
                <a:rPr lang="ja-JP" altLang="en-US" sz="3200" dirty="0">
                  <a:solidFill>
                    <a:sysClr val="windowText" lastClr="000000"/>
                  </a:solidFill>
                  <a:latin typeface="Times New Roman" panose="02020603050405020304" pitchFamily="18" charset="0"/>
                  <a:ea typeface="ＭＳ Ｐゴシック" panose="020B0600070205080204" pitchFamily="50" charset="-128"/>
                </a:rPr>
                <a:t>文献</a:t>
              </a:r>
              <a:endParaRPr kumimoji="1" lang="ja-JP" altLang="en-US" sz="3200" dirty="0">
                <a:solidFill>
                  <a:sysClr val="windowText" lastClr="000000"/>
                </a:solidFill>
                <a:latin typeface="Times New Roman" panose="02020603050405020304" pitchFamily="18" charset="0"/>
                <a:ea typeface="ＭＳ Ｐゴシック" panose="020B0600070205080204" pitchFamily="50" charset="-128"/>
              </a:endParaRPr>
            </a:p>
          </p:txBody>
        </p:sp>
        <p:sp>
          <p:nvSpPr>
            <p:cNvPr id="89" name="テキスト ボックス 88"/>
            <p:cNvSpPr txBox="1"/>
            <p:nvPr/>
          </p:nvSpPr>
          <p:spPr>
            <a:xfrm>
              <a:off x="11050945" y="28093374"/>
              <a:ext cx="9839584" cy="2062103"/>
            </a:xfrm>
            <a:prstGeom prst="rect">
              <a:avLst/>
            </a:prstGeom>
            <a:noFill/>
          </p:spPr>
          <p:txBody>
            <a:bodyPr wrap="square" rtlCol="0">
              <a:spAutoFit/>
            </a:bodyPr>
            <a:lstStyle/>
            <a:p>
              <a:r>
                <a:rPr lang="ja-JP" altLang="en-US" sz="1600" dirty="0" smtClean="0">
                  <a:ea typeface="ＭＳ Ｐゴシック" panose="020B0600070205080204" pitchFamily="50" charset="-128"/>
                </a:rPr>
                <a:t>*</a:t>
              </a:r>
              <a:r>
                <a:rPr lang="en-US" altLang="ja-JP" sz="1600" dirty="0" smtClean="0">
                  <a:ea typeface="ＭＳ Ｐゴシック" panose="020B0600070205080204" pitchFamily="50" charset="-128"/>
                </a:rPr>
                <a:t>1</a:t>
              </a:r>
            </a:p>
            <a:p>
              <a:r>
                <a:rPr lang="ja-JP" altLang="en-US" sz="1600" dirty="0" smtClean="0">
                  <a:ea typeface="ＭＳ Ｐゴシック" panose="020B0600070205080204" pitchFamily="50" charset="-128"/>
                </a:rPr>
                <a:t>　総務省</a:t>
              </a:r>
              <a:r>
                <a:rPr lang="ja-JP" altLang="en-US" sz="1600" dirty="0">
                  <a:ea typeface="ＭＳ Ｐゴシック" panose="020B0600070205080204" pitchFamily="50" charset="-128"/>
                </a:rPr>
                <a:t>，</a:t>
              </a:r>
              <a:r>
                <a:rPr lang="ja-JP" altLang="en-US" sz="1600" dirty="0" smtClean="0">
                  <a:ea typeface="ＭＳ Ｐゴシック" panose="020B0600070205080204" pitchFamily="50" charset="-128"/>
                </a:rPr>
                <a:t>特集データ主導経済と社会変革</a:t>
              </a:r>
              <a:r>
                <a:rPr lang="en-US" altLang="ja-JP" sz="1600" dirty="0" smtClean="0">
                  <a:ea typeface="ＭＳ Ｐゴシック" panose="020B0600070205080204" pitchFamily="50" charset="-128"/>
                </a:rPr>
                <a:t>.</a:t>
              </a:r>
              <a:r>
                <a:rPr lang="ja-JP" altLang="en-US" sz="1600" dirty="0" smtClean="0">
                  <a:ea typeface="ＭＳ Ｐゴシック" panose="020B0600070205080204" pitchFamily="50" charset="-128"/>
                </a:rPr>
                <a:t>平成</a:t>
              </a:r>
              <a:r>
                <a:rPr lang="en-US" altLang="ja-JP" sz="1600" dirty="0" smtClean="0">
                  <a:ea typeface="ＭＳ Ｐゴシック" panose="020B0600070205080204" pitchFamily="50" charset="-128"/>
                </a:rPr>
                <a:t>29</a:t>
              </a:r>
              <a:r>
                <a:rPr lang="ja-JP" altLang="en-US" sz="1600" dirty="0" smtClean="0">
                  <a:ea typeface="ＭＳ Ｐゴシック" panose="020B0600070205080204" pitchFamily="50" charset="-128"/>
                </a:rPr>
                <a:t>年版情報通信白書</a:t>
              </a:r>
              <a:r>
                <a:rPr lang="en-US" altLang="ja-JP" sz="1600" dirty="0" smtClean="0">
                  <a:ea typeface="ＭＳ Ｐゴシック" panose="020B0600070205080204" pitchFamily="50" charset="-128"/>
                </a:rPr>
                <a:t>ICT</a:t>
              </a:r>
              <a:r>
                <a:rPr lang="ja-JP" altLang="en-US" sz="1600" dirty="0" smtClean="0">
                  <a:ea typeface="ＭＳ Ｐゴシック" panose="020B0600070205080204" pitchFamily="50" charset="-128"/>
                </a:rPr>
                <a:t>白書</a:t>
              </a:r>
              <a:r>
                <a:rPr lang="en-US" altLang="ja-JP" sz="1600" dirty="0" smtClean="0">
                  <a:ea typeface="ＭＳ Ｐゴシック" panose="020B0600070205080204" pitchFamily="50" charset="-128"/>
                </a:rPr>
                <a:t>2017</a:t>
              </a:r>
              <a:r>
                <a:rPr lang="ja-JP" altLang="en-US" sz="1600" dirty="0" err="1" smtClean="0">
                  <a:ea typeface="ＭＳ Ｐゴシック" panose="020B0600070205080204" pitchFamily="50" charset="-128"/>
                </a:rPr>
                <a:t>，</a:t>
              </a:r>
              <a:r>
                <a:rPr lang="en-US" altLang="ja-JP" sz="1600" dirty="0" smtClean="0">
                  <a:ea typeface="ＭＳ Ｐゴシック" panose="020B0600070205080204" pitchFamily="50" charset="-128"/>
                </a:rPr>
                <a:t> </a:t>
              </a:r>
              <a:r>
                <a:rPr lang="ja-JP" altLang="en-US" sz="1600" dirty="0" smtClean="0">
                  <a:ea typeface="ＭＳ Ｐゴシック" panose="020B0600070205080204" pitchFamily="50" charset="-128"/>
                </a:rPr>
                <a:t>第</a:t>
              </a:r>
              <a:r>
                <a:rPr lang="en-US" altLang="ja-JP" sz="1600" dirty="0" smtClean="0">
                  <a:ea typeface="ＭＳ Ｐゴシック" panose="020B0600070205080204" pitchFamily="50" charset="-128"/>
                </a:rPr>
                <a:t>1</a:t>
              </a:r>
              <a:r>
                <a:rPr lang="ja-JP" altLang="en-US" sz="1600" dirty="0" smtClean="0">
                  <a:ea typeface="ＭＳ Ｐゴシック" panose="020B0600070205080204" pitchFamily="50" charset="-128"/>
                </a:rPr>
                <a:t>部</a:t>
              </a:r>
              <a:r>
                <a:rPr lang="en-US" altLang="ja-JP" sz="1600" dirty="0" smtClean="0">
                  <a:ea typeface="ＭＳ Ｐゴシック" panose="020B0600070205080204" pitchFamily="50" charset="-128"/>
                </a:rPr>
                <a:t>, </a:t>
              </a:r>
              <a:r>
                <a:rPr lang="ja-JP" altLang="en-US" sz="1600" dirty="0" smtClean="0">
                  <a:ea typeface="ＭＳ Ｐゴシック" panose="020B0600070205080204" pitchFamily="50" charset="-128"/>
                </a:rPr>
                <a:t>第</a:t>
              </a:r>
              <a:r>
                <a:rPr lang="en-US" altLang="ja-JP" sz="1600" dirty="0" smtClean="0">
                  <a:ea typeface="ＭＳ Ｐゴシック" panose="020B0600070205080204" pitchFamily="50" charset="-128"/>
                </a:rPr>
                <a:t>2</a:t>
              </a:r>
              <a:r>
                <a:rPr lang="ja-JP" altLang="en-US" sz="1600" dirty="0" smtClean="0">
                  <a:ea typeface="ＭＳ Ｐゴシック" panose="020B0600070205080204" pitchFamily="50" charset="-128"/>
                </a:rPr>
                <a:t>章</a:t>
              </a:r>
              <a:r>
                <a:rPr lang="en-US" altLang="ja-JP" sz="1600" dirty="0" smtClean="0">
                  <a:ea typeface="ＭＳ Ｐゴシック" panose="020B0600070205080204" pitchFamily="50" charset="-128"/>
                </a:rPr>
                <a:t>, pp. 79.</a:t>
              </a:r>
            </a:p>
            <a:p>
              <a:r>
                <a:rPr lang="ja-JP" altLang="en-US" sz="1600" dirty="0" smtClean="0">
                  <a:ea typeface="ＭＳ Ｐゴシック" panose="020B0600070205080204" pitchFamily="50" charset="-128"/>
                </a:rPr>
                <a:t>*</a:t>
              </a:r>
              <a:r>
                <a:rPr lang="en-US" altLang="ja-JP" sz="1600" dirty="0" smtClean="0">
                  <a:ea typeface="ＭＳ Ｐゴシック" panose="020B0600070205080204" pitchFamily="50" charset="-128"/>
                </a:rPr>
                <a:t>2</a:t>
              </a:r>
              <a:endParaRPr lang="en-US" altLang="ja-JP" sz="1600" dirty="0">
                <a:ea typeface="ＭＳ Ｐゴシック" panose="020B0600070205080204" pitchFamily="50" charset="-128"/>
              </a:endParaRPr>
            </a:p>
            <a:p>
              <a:r>
                <a:rPr lang="ja-JP" altLang="en-US" sz="1600" dirty="0" smtClean="0">
                  <a:ea typeface="ＭＳ Ｐゴシック" panose="020B0600070205080204" pitchFamily="50" charset="-128"/>
                </a:rPr>
                <a:t>　大橋</a:t>
              </a:r>
              <a:r>
                <a:rPr lang="ja-JP" altLang="en-US" sz="1600" dirty="0">
                  <a:ea typeface="ＭＳ Ｐゴシック" panose="020B0600070205080204" pitchFamily="50" charset="-128"/>
                </a:rPr>
                <a:t>正良</a:t>
              </a:r>
              <a:r>
                <a:rPr lang="ja-JP" altLang="en-US" sz="1600" dirty="0" smtClean="0">
                  <a:ea typeface="ＭＳ Ｐゴシック" panose="020B0600070205080204" pitchFamily="50" charset="-128"/>
                </a:rPr>
                <a:t>ら</a:t>
              </a:r>
              <a:r>
                <a:rPr lang="ja-JP" altLang="en-US" sz="1600" dirty="0">
                  <a:ea typeface="ＭＳ Ｐゴシック" panose="020B0600070205080204" pitchFamily="50" charset="-128"/>
                </a:rPr>
                <a:t>，</a:t>
              </a:r>
              <a:r>
                <a:rPr lang="en-US" altLang="ja-JP" sz="1600" dirty="0" smtClean="0">
                  <a:ea typeface="ＭＳ Ｐゴシック" panose="020B0600070205080204" pitchFamily="50" charset="-128"/>
                </a:rPr>
                <a:t>“</a:t>
              </a:r>
              <a:r>
                <a:rPr lang="ja-JP" altLang="en-US" sz="1600" dirty="0">
                  <a:ea typeface="ＭＳ Ｐゴシック" panose="020B0600070205080204" pitchFamily="50" charset="-128"/>
                </a:rPr>
                <a:t>ユビキタス環境におけるプライバシ保護の一検討</a:t>
              </a:r>
              <a:r>
                <a:rPr lang="ja-JP" altLang="en-US" sz="1600" dirty="0" smtClean="0">
                  <a:ea typeface="ＭＳ Ｐゴシック" panose="020B0600070205080204" pitchFamily="50" charset="-128"/>
                </a:rPr>
                <a:t>”</a:t>
              </a:r>
              <a:r>
                <a:rPr lang="ja-JP" altLang="en-US" sz="1600" dirty="0">
                  <a:ea typeface="ＭＳ Ｐゴシック" panose="020B0600070205080204" pitchFamily="50" charset="-128"/>
                </a:rPr>
                <a:t>，</a:t>
              </a:r>
              <a:r>
                <a:rPr lang="ja-JP" altLang="en-US" sz="1600" dirty="0" smtClean="0">
                  <a:ea typeface="ＭＳ Ｐゴシック" panose="020B0600070205080204" pitchFamily="50" charset="-128"/>
                </a:rPr>
                <a:t>電子</a:t>
              </a:r>
              <a:r>
                <a:rPr lang="ja-JP" altLang="en-US" sz="1600" dirty="0">
                  <a:ea typeface="ＭＳ Ｐゴシック" panose="020B0600070205080204" pitchFamily="50" charset="-128"/>
                </a:rPr>
                <a:t>情報通信学会総合大会</a:t>
              </a:r>
              <a:r>
                <a:rPr lang="en-US" altLang="ja-JP" sz="1600" dirty="0">
                  <a:ea typeface="ＭＳ Ｐゴシック" panose="020B0600070205080204" pitchFamily="50" charset="-128"/>
                </a:rPr>
                <a:t>B-20-53201</a:t>
              </a:r>
              <a:endParaRPr lang="en-US" altLang="ja-JP" sz="1600" dirty="0" smtClean="0">
                <a:latin typeface="Times New Roman" panose="02020603050405020304" pitchFamily="18" charset="0"/>
                <a:ea typeface="ＭＳ Ｐゴシック" panose="020B0600070205080204" pitchFamily="50" charset="-128"/>
              </a:endParaRPr>
            </a:p>
            <a:p>
              <a:r>
                <a:rPr lang="ja-JP" altLang="en-US" sz="1600" dirty="0" smtClean="0">
                  <a:latin typeface="Times New Roman" panose="02020603050405020304" pitchFamily="18" charset="0"/>
                  <a:ea typeface="ＭＳ Ｐゴシック" panose="020B0600070205080204" pitchFamily="50" charset="-128"/>
                </a:rPr>
                <a:t>*</a:t>
              </a:r>
              <a:r>
                <a:rPr lang="en-US" altLang="ja-JP" sz="1600" dirty="0">
                  <a:latin typeface="Times New Roman" panose="02020603050405020304" pitchFamily="18" charset="0"/>
                  <a:ea typeface="ＭＳ Ｐゴシック" panose="020B0600070205080204" pitchFamily="50" charset="-128"/>
                </a:rPr>
                <a:t>3</a:t>
              </a:r>
              <a:endParaRPr lang="en-US" altLang="ja-JP" sz="1600" dirty="0" smtClean="0">
                <a:latin typeface="Times New Roman" panose="02020603050405020304" pitchFamily="18" charset="0"/>
                <a:ea typeface="ＭＳ Ｐゴシック" panose="020B0600070205080204" pitchFamily="50" charset="-128"/>
              </a:endParaRPr>
            </a:p>
            <a:p>
              <a:r>
                <a:rPr lang="ja-JP" altLang="en-US" sz="1600" dirty="0" smtClean="0">
                  <a:latin typeface="Times New Roman" panose="02020603050405020304" pitchFamily="18" charset="0"/>
                  <a:ea typeface="ＭＳ Ｐゴシック" panose="020B0600070205080204" pitchFamily="50" charset="-128"/>
                </a:rPr>
                <a:t>　クラウドモデル</a:t>
              </a:r>
              <a:r>
                <a:rPr lang="ja-JP" altLang="en-US" sz="1600" dirty="0">
                  <a:latin typeface="Times New Roman" panose="02020603050405020304" pitchFamily="18" charset="0"/>
                  <a:ea typeface="ＭＳ Ｐゴシック" panose="020B0600070205080204" pitchFamily="50" charset="-128"/>
                </a:rPr>
                <a:t>による</a:t>
              </a:r>
              <a:r>
                <a:rPr lang="ja-JP" altLang="en-US" sz="1600" dirty="0" smtClean="0">
                  <a:latin typeface="Times New Roman" panose="02020603050405020304" pitchFamily="18" charset="0"/>
                  <a:ea typeface="ＭＳ Ｐゴシック" panose="020B0600070205080204" pitchFamily="50" charset="-128"/>
                </a:rPr>
                <a:t>センサネットワークの一例として，監視カメラに高速な顔認識システムを提供する次のシステムをあげ</a:t>
              </a:r>
              <a:r>
                <a:rPr lang="ja-JP" altLang="en-US" sz="1600" dirty="0">
                  <a:latin typeface="Times New Roman" panose="02020603050405020304" pitchFamily="18" charset="0"/>
                  <a:ea typeface="ＭＳ Ｐゴシック" panose="020B0600070205080204" pitchFamily="50" charset="-128"/>
                </a:rPr>
                <a:t>る</a:t>
              </a:r>
              <a:r>
                <a:rPr lang="ja-JP" altLang="en-US" sz="1600" dirty="0" smtClean="0">
                  <a:latin typeface="Times New Roman" panose="02020603050405020304" pitchFamily="18" charset="0"/>
                  <a:ea typeface="ＭＳ Ｐゴシック" panose="020B0600070205080204" pitchFamily="50" charset="-128"/>
                </a:rPr>
                <a:t>．</a:t>
              </a:r>
              <a:endParaRPr lang="en-US" altLang="ja-JP" sz="1600" dirty="0" smtClean="0">
                <a:latin typeface="Times New Roman" panose="02020603050405020304" pitchFamily="18" charset="0"/>
                <a:ea typeface="ＭＳ Ｐゴシック" panose="020B0600070205080204" pitchFamily="50" charset="-128"/>
              </a:endParaRPr>
            </a:p>
            <a:p>
              <a:r>
                <a:rPr lang="ja-JP" altLang="en-US" sz="1600" dirty="0" smtClean="0">
                  <a:ea typeface="ＭＳ Ｐゴシック" panose="020B0600070205080204" pitchFamily="50" charset="-128"/>
                </a:rPr>
                <a:t>　日本</a:t>
              </a:r>
              <a:r>
                <a:rPr lang="ja-JP" altLang="en-US" sz="1600" dirty="0">
                  <a:ea typeface="ＭＳ Ｐゴシック" panose="020B0600070205080204" pitchFamily="50" charset="-128"/>
                </a:rPr>
                <a:t>電気株式</a:t>
              </a:r>
              <a:r>
                <a:rPr lang="ja-JP" altLang="en-US" sz="1600" dirty="0" smtClean="0">
                  <a:ea typeface="ＭＳ Ｐゴシック" panose="020B0600070205080204" pitchFamily="50" charset="-128"/>
                </a:rPr>
                <a:t>会社</a:t>
              </a:r>
              <a:r>
                <a:rPr lang="ja-JP" altLang="en-US" sz="1600" dirty="0" smtClean="0">
                  <a:latin typeface="Times New Roman" panose="02020603050405020304" pitchFamily="18" charset="0"/>
                  <a:ea typeface="ＭＳ Ｐゴシック" panose="020B0600070205080204" pitchFamily="50" charset="-128"/>
                </a:rPr>
                <a:t>「</a:t>
              </a:r>
              <a:r>
                <a:rPr lang="en-US" altLang="ja-JP" sz="1600" dirty="0" err="1" smtClean="0">
                  <a:latin typeface="Times New Roman" panose="02020603050405020304" pitchFamily="18" charset="0"/>
                  <a:ea typeface="ＭＳ Ｐゴシック" panose="020B0600070205080204" pitchFamily="50" charset="-128"/>
                </a:rPr>
                <a:t>NeoFace</a:t>
              </a:r>
              <a:r>
                <a:rPr lang="en-US" altLang="ja-JP" sz="1600" dirty="0" smtClean="0">
                  <a:latin typeface="Times New Roman" panose="02020603050405020304" pitchFamily="18" charset="0"/>
                  <a:ea typeface="ＭＳ Ｐゴシック" panose="020B0600070205080204" pitchFamily="50" charset="-128"/>
                </a:rPr>
                <a:t> </a:t>
              </a:r>
              <a:r>
                <a:rPr lang="en-US" altLang="ja-JP" sz="1600" dirty="0">
                  <a:latin typeface="Times New Roman" panose="02020603050405020304" pitchFamily="18" charset="0"/>
                  <a:ea typeface="ＭＳ Ｐゴシック" panose="020B0600070205080204" pitchFamily="50" charset="-128"/>
                </a:rPr>
                <a:t>Image data </a:t>
              </a:r>
              <a:r>
                <a:rPr lang="en-US" altLang="ja-JP" sz="1600" dirty="0" smtClean="0">
                  <a:latin typeface="Times New Roman" panose="02020603050405020304" pitchFamily="18" charset="0"/>
                  <a:ea typeface="ＭＳ Ｐゴシック" panose="020B0600070205080204" pitchFamily="50" charset="-128"/>
                </a:rPr>
                <a:t>mining</a:t>
              </a:r>
              <a:r>
                <a:rPr lang="ja-JP" altLang="en-US" sz="1600" dirty="0" smtClean="0">
                  <a:latin typeface="Times New Roman" panose="02020603050405020304" pitchFamily="18" charset="0"/>
                  <a:ea typeface="ＭＳ Ｐゴシック" panose="020B0600070205080204" pitchFamily="50" charset="-128"/>
                </a:rPr>
                <a:t>」</a:t>
              </a:r>
              <a:r>
                <a:rPr lang="ja-JP" altLang="en-US" sz="1600" dirty="0">
                  <a:latin typeface="Times New Roman" panose="02020603050405020304" pitchFamily="18" charset="0"/>
                  <a:ea typeface="ＭＳ Ｐゴシック" panose="020B0600070205080204" pitchFamily="50" charset="-128"/>
                </a:rPr>
                <a:t>，</a:t>
              </a:r>
              <a:r>
                <a:rPr lang="en-US" altLang="ja-JP" sz="1600" dirty="0" smtClean="0">
                  <a:latin typeface="Times New Roman" panose="02020603050405020304" pitchFamily="18" charset="0"/>
                  <a:ea typeface="ＭＳ Ｐゴシック" panose="020B0600070205080204" pitchFamily="50" charset="-128"/>
                </a:rPr>
                <a:t>https://jpn.nec.com/physicalsecurity/solution/datamining.html</a:t>
              </a:r>
            </a:p>
          </p:txBody>
        </p:sp>
      </p:grpSp>
      <p:grpSp>
        <p:nvGrpSpPr>
          <p:cNvPr id="52" name="グループ化 51"/>
          <p:cNvGrpSpPr/>
          <p:nvPr/>
        </p:nvGrpSpPr>
        <p:grpSpPr>
          <a:xfrm>
            <a:off x="10777335" y="3170330"/>
            <a:ext cx="10080000" cy="6648437"/>
            <a:chOff x="10777335" y="3000995"/>
            <a:chExt cx="10080000" cy="6648437"/>
          </a:xfrm>
        </p:grpSpPr>
        <p:sp>
          <p:nvSpPr>
            <p:cNvPr id="21" name="テキスト ボックス 20"/>
            <p:cNvSpPr txBox="1"/>
            <p:nvPr/>
          </p:nvSpPr>
          <p:spPr>
            <a:xfrm>
              <a:off x="10777336" y="7587329"/>
              <a:ext cx="9928080" cy="2062103"/>
            </a:xfrm>
            <a:prstGeom prst="rect">
              <a:avLst/>
            </a:prstGeom>
            <a:noFill/>
            <a:ln>
              <a:noFill/>
            </a:ln>
          </p:spPr>
          <p:txBody>
            <a:bodyPr wrap="square" rtlCol="0">
              <a:spAutoFit/>
            </a:bodyPr>
            <a:lstStyle/>
            <a:p>
              <a:r>
                <a:rPr lang="ja-JP" altLang="en-US" sz="3200" dirty="0" smtClean="0">
                  <a:latin typeface="Times New Roman" panose="02020603050405020304" pitchFamily="18" charset="0"/>
                  <a:ea typeface="ＭＳ Ｐゴシック" panose="020B0600070205080204" pitchFamily="50" charset="-128"/>
                </a:rPr>
                <a:t>　センサネットワークで収集したデータ</a:t>
              </a:r>
              <a:r>
                <a:rPr lang="ja-JP" altLang="en-US" sz="3200" dirty="0">
                  <a:latin typeface="Times New Roman" panose="02020603050405020304" pitchFamily="18" charset="0"/>
                  <a:ea typeface="ＭＳ Ｐゴシック" panose="020B0600070205080204" pitchFamily="50" charset="-128"/>
                </a:rPr>
                <a:t>は</a:t>
              </a:r>
              <a:r>
                <a:rPr lang="ja-JP" altLang="en-US" sz="3200" dirty="0" smtClean="0">
                  <a:latin typeface="Times New Roman" panose="02020603050405020304" pitchFamily="18" charset="0"/>
                  <a:ea typeface="ＭＳ Ｐゴシック" panose="020B0600070205080204" pitchFamily="50" charset="-128"/>
                </a:rPr>
                <a:t>一か所</a:t>
              </a:r>
              <a:r>
                <a:rPr lang="ja-JP" altLang="en-US" sz="3200" dirty="0">
                  <a:latin typeface="Times New Roman" panose="02020603050405020304" pitchFamily="18" charset="0"/>
                  <a:ea typeface="ＭＳ Ｐゴシック" panose="020B0600070205080204" pitchFamily="50" charset="-128"/>
                </a:rPr>
                <a:t>の</a:t>
              </a:r>
              <a:r>
                <a:rPr lang="ja-JP" altLang="en-US" sz="3200" dirty="0" smtClean="0">
                  <a:latin typeface="Times New Roman" panose="02020603050405020304" pitchFamily="18" charset="0"/>
                  <a:ea typeface="ＭＳ Ｐゴシック" panose="020B0600070205080204" pitchFamily="50" charset="-128"/>
                </a:rPr>
                <a:t>サーバでまとめて</a:t>
              </a:r>
              <a:r>
                <a:rPr lang="ja-JP" altLang="en-US" sz="3200" dirty="0">
                  <a:latin typeface="Times New Roman" panose="02020603050405020304" pitchFamily="18" charset="0"/>
                  <a:ea typeface="ＭＳ Ｐゴシック" panose="020B0600070205080204" pitchFamily="50" charset="-128"/>
                </a:rPr>
                <a:t>処理</a:t>
              </a:r>
              <a:r>
                <a:rPr lang="ja-JP" altLang="en-US" sz="3200" dirty="0" smtClean="0">
                  <a:latin typeface="Times New Roman" panose="02020603050405020304" pitchFamily="18" charset="0"/>
                  <a:ea typeface="ＭＳ Ｐゴシック" panose="020B0600070205080204" pitchFamily="50" charset="-128"/>
                </a:rPr>
                <a:t>をされる</a:t>
              </a:r>
              <a:r>
                <a:rPr lang="en-US" altLang="ja-JP" sz="3200" dirty="0" smtClean="0">
                  <a:latin typeface="Times New Roman" panose="02020603050405020304" pitchFamily="18" charset="0"/>
                  <a:ea typeface="ＭＳ Ｐゴシック" panose="020B0600070205080204" pitchFamily="50" charset="-128"/>
                </a:rPr>
                <a:t>*3</a:t>
              </a:r>
              <a:r>
                <a:rPr lang="ja-JP" altLang="en-US" sz="3200" dirty="0" smtClean="0">
                  <a:latin typeface="Times New Roman" panose="02020603050405020304" pitchFamily="18" charset="0"/>
                  <a:ea typeface="ＭＳ Ｐゴシック" panose="020B0600070205080204" pitchFamily="50" charset="-128"/>
                </a:rPr>
                <a:t>と考えられる．</a:t>
              </a:r>
              <a:endParaRPr lang="en-US" altLang="ja-JP" sz="3200" dirty="0">
                <a:latin typeface="Times New Roman" panose="02020603050405020304" pitchFamily="18" charset="0"/>
                <a:ea typeface="ＭＳ Ｐゴシック" panose="020B0600070205080204" pitchFamily="50" charset="-128"/>
              </a:endParaRPr>
            </a:p>
            <a:p>
              <a:r>
                <a:rPr lang="ja-JP" altLang="en-US" sz="3200" dirty="0" smtClean="0">
                  <a:latin typeface="Times New Roman" panose="02020603050405020304" pitchFamily="18" charset="0"/>
                  <a:ea typeface="ＭＳ Ｐゴシック" panose="020B0600070205080204" pitchFamily="50" charset="-128"/>
                </a:rPr>
                <a:t>　この時，日々生成するプライバシデータも同様に集約してしまう問題が発生する．</a:t>
              </a:r>
              <a:endParaRPr lang="en-US" altLang="ja-JP" sz="3200" dirty="0" smtClean="0">
                <a:latin typeface="Times New Roman" panose="02020603050405020304" pitchFamily="18" charset="0"/>
                <a:ea typeface="ＭＳ Ｐゴシック" panose="020B0600070205080204" pitchFamily="50" charset="-128"/>
              </a:endParaRPr>
            </a:p>
          </p:txBody>
        </p:sp>
        <p:sp>
          <p:nvSpPr>
            <p:cNvPr id="22" name="テキスト ボックス 21"/>
            <p:cNvSpPr txBox="1"/>
            <p:nvPr/>
          </p:nvSpPr>
          <p:spPr>
            <a:xfrm>
              <a:off x="13438376" y="7110959"/>
              <a:ext cx="5541486" cy="461665"/>
            </a:xfrm>
            <a:prstGeom prst="rect">
              <a:avLst/>
            </a:prstGeom>
            <a:noFill/>
          </p:spPr>
          <p:txBody>
            <a:bodyPr wrap="square" rtlCol="0">
              <a:spAutoFit/>
            </a:bodyPr>
            <a:lstStyle/>
            <a:p>
              <a:r>
                <a:rPr kumimoji="1" lang="ja-JP" altLang="en-US" sz="2400" dirty="0" smtClean="0">
                  <a:ea typeface="ＭＳ Ｐゴシック" panose="020B0600070205080204" pitchFamily="50" charset="-128"/>
                </a:rPr>
                <a:t>図</a:t>
              </a:r>
              <a:r>
                <a:rPr lang="en-US" altLang="ja-JP" sz="2400" dirty="0">
                  <a:ea typeface="ＭＳ Ｐゴシック" panose="020B0600070205080204" pitchFamily="50" charset="-128"/>
                </a:rPr>
                <a:t>1</a:t>
              </a:r>
              <a:r>
                <a:rPr kumimoji="1" lang="en-US" altLang="ja-JP" sz="2400" dirty="0" smtClean="0">
                  <a:ea typeface="ＭＳ Ｐゴシック" panose="020B0600070205080204" pitchFamily="50" charset="-128"/>
                </a:rPr>
                <a:t>.</a:t>
              </a:r>
              <a:r>
                <a:rPr lang="ja-JP" altLang="en-US" sz="2400" dirty="0" smtClean="0">
                  <a:ea typeface="ＭＳ Ｐゴシック" panose="020B0600070205080204" pitchFamily="50" charset="-128"/>
                </a:rPr>
                <a:t>センサネットワークの実用</a:t>
              </a:r>
              <a:r>
                <a:rPr kumimoji="1" lang="ja-JP" altLang="en-US" sz="2400" dirty="0" smtClean="0">
                  <a:ea typeface="ＭＳ Ｐゴシック" panose="020B0600070205080204" pitchFamily="50" charset="-128"/>
                </a:rPr>
                <a:t>システム</a:t>
              </a:r>
              <a:endParaRPr kumimoji="1" lang="ja-JP" altLang="en-US" sz="2400" dirty="0">
                <a:ea typeface="ＭＳ Ｐゴシック" panose="020B0600070205080204" pitchFamily="50" charset="-128"/>
              </a:endParaRPr>
            </a:p>
          </p:txBody>
        </p:sp>
        <p:sp>
          <p:nvSpPr>
            <p:cNvPr id="20" name="テキスト ボックス 19"/>
            <p:cNvSpPr txBox="1"/>
            <p:nvPr/>
          </p:nvSpPr>
          <p:spPr>
            <a:xfrm>
              <a:off x="10777335" y="3000995"/>
              <a:ext cx="10080000" cy="76944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ja-JP" altLang="en-US" sz="4400" dirty="0" smtClean="0">
                  <a:solidFill>
                    <a:schemeClr val="bg1"/>
                  </a:solidFill>
                  <a:latin typeface="Times New Roman" panose="02020603050405020304" pitchFamily="18" charset="0"/>
                  <a:ea typeface="ＭＳ Ｐゴシック" panose="020B0600070205080204" pitchFamily="50" charset="-128"/>
                </a:rPr>
                <a:t>センサネットワークの</a:t>
              </a:r>
              <a:r>
                <a:rPr lang="ja-JP" altLang="en-US" sz="4400" dirty="0">
                  <a:solidFill>
                    <a:schemeClr val="bg1"/>
                  </a:solidFill>
                  <a:latin typeface="Times New Roman" panose="02020603050405020304" pitchFamily="18" charset="0"/>
                  <a:ea typeface="ＭＳ Ｐゴシック" panose="020B0600070205080204" pitchFamily="50" charset="-128"/>
                </a:rPr>
                <a:t>プライバシ</a:t>
              </a:r>
              <a:r>
                <a:rPr lang="ja-JP" altLang="en-US" sz="4400" dirty="0" smtClean="0">
                  <a:solidFill>
                    <a:schemeClr val="bg1"/>
                  </a:solidFill>
                  <a:latin typeface="Times New Roman" panose="02020603050405020304" pitchFamily="18" charset="0"/>
                  <a:ea typeface="ＭＳ Ｐゴシック" panose="020B0600070205080204" pitchFamily="50" charset="-128"/>
                </a:rPr>
                <a:t>問題</a:t>
              </a:r>
              <a:endParaRPr lang="en-US" altLang="ja-JP" sz="4400" dirty="0" smtClean="0">
                <a:solidFill>
                  <a:schemeClr val="bg1"/>
                </a:solidFill>
                <a:latin typeface="Times New Roman" panose="02020603050405020304" pitchFamily="18" charset="0"/>
                <a:ea typeface="ＭＳ Ｐゴシック" panose="020B0600070205080204" pitchFamily="50" charset="-128"/>
              </a:endParaRPr>
            </a:p>
          </p:txBody>
        </p:sp>
        <p:grpSp>
          <p:nvGrpSpPr>
            <p:cNvPr id="16" name="グループ化 15"/>
            <p:cNvGrpSpPr/>
            <p:nvPr/>
          </p:nvGrpSpPr>
          <p:grpSpPr>
            <a:xfrm>
              <a:off x="11539313" y="3902531"/>
              <a:ext cx="8428782" cy="3199113"/>
              <a:chOff x="11729813" y="3902531"/>
              <a:chExt cx="8428782" cy="3199113"/>
            </a:xfrm>
          </p:grpSpPr>
          <p:grpSp>
            <p:nvGrpSpPr>
              <p:cNvPr id="15" name="グループ化 14"/>
              <p:cNvGrpSpPr/>
              <p:nvPr/>
            </p:nvGrpSpPr>
            <p:grpSpPr>
              <a:xfrm>
                <a:off x="11729813" y="3902531"/>
                <a:ext cx="8428782" cy="3199113"/>
                <a:chOff x="11875722" y="4093762"/>
                <a:chExt cx="8428782" cy="3199113"/>
              </a:xfrm>
            </p:grpSpPr>
            <p:grpSp>
              <p:nvGrpSpPr>
                <p:cNvPr id="14" name="グループ化 13"/>
                <p:cNvGrpSpPr/>
                <p:nvPr/>
              </p:nvGrpSpPr>
              <p:grpSpPr>
                <a:xfrm>
                  <a:off x="11875722" y="4162474"/>
                  <a:ext cx="6365266" cy="3130401"/>
                  <a:chOff x="11386679" y="4290072"/>
                  <a:chExt cx="6365266" cy="3130401"/>
                </a:xfrm>
              </p:grpSpPr>
              <p:grpSp>
                <p:nvGrpSpPr>
                  <p:cNvPr id="72" name="グループ化 71"/>
                  <p:cNvGrpSpPr/>
                  <p:nvPr/>
                </p:nvGrpSpPr>
                <p:grpSpPr>
                  <a:xfrm>
                    <a:off x="11386679" y="4290072"/>
                    <a:ext cx="6365266" cy="3130401"/>
                    <a:chOff x="2095500" y="10222330"/>
                    <a:chExt cx="11655364" cy="5732042"/>
                  </a:xfrm>
                </p:grpSpPr>
                <p:cxnSp>
                  <p:nvCxnSpPr>
                    <p:cNvPr id="73" name="直線矢印コネクタ 72"/>
                    <p:cNvCxnSpPr/>
                    <p:nvPr/>
                  </p:nvCxnSpPr>
                  <p:spPr>
                    <a:xfrm flipV="1">
                      <a:off x="3067051" y="11922957"/>
                      <a:ext cx="2045229" cy="1037845"/>
                    </a:xfrm>
                    <a:prstGeom prst="straightConnector1">
                      <a:avLst/>
                    </a:prstGeom>
                    <a:ln w="76200" cmpd="sng">
                      <a:tailEnd type="triangle" w="lg" len="lg"/>
                    </a:ln>
                  </p:spPr>
                  <p:style>
                    <a:lnRef idx="1">
                      <a:schemeClr val="dk1"/>
                    </a:lnRef>
                    <a:fillRef idx="0">
                      <a:schemeClr val="dk1"/>
                    </a:fillRef>
                    <a:effectRef idx="0">
                      <a:schemeClr val="dk1"/>
                    </a:effectRef>
                    <a:fontRef idx="minor">
                      <a:schemeClr val="tx1"/>
                    </a:fontRef>
                  </p:style>
                </p:cxnSp>
                <p:cxnSp>
                  <p:nvCxnSpPr>
                    <p:cNvPr id="74" name="直線矢印コネクタ 73"/>
                    <p:cNvCxnSpPr/>
                    <p:nvPr/>
                  </p:nvCxnSpPr>
                  <p:spPr>
                    <a:xfrm flipV="1">
                      <a:off x="4457509" y="13030918"/>
                      <a:ext cx="1348978" cy="1674242"/>
                    </a:xfrm>
                    <a:prstGeom prst="straightConnector1">
                      <a:avLst/>
                    </a:prstGeom>
                    <a:ln w="76200" cmpd="sng">
                      <a:tailEnd type="triangle" w="lg" len="lg"/>
                    </a:ln>
                  </p:spPr>
                  <p:style>
                    <a:lnRef idx="1">
                      <a:schemeClr val="dk1"/>
                    </a:lnRef>
                    <a:fillRef idx="0">
                      <a:schemeClr val="dk1"/>
                    </a:fillRef>
                    <a:effectRef idx="0">
                      <a:schemeClr val="dk1"/>
                    </a:effectRef>
                    <a:fontRef idx="minor">
                      <a:schemeClr val="tx1"/>
                    </a:fontRef>
                  </p:style>
                </p:cxnSp>
                <p:cxnSp>
                  <p:nvCxnSpPr>
                    <p:cNvPr id="75" name="直線矢印コネクタ 74"/>
                    <p:cNvCxnSpPr/>
                    <p:nvPr/>
                  </p:nvCxnSpPr>
                  <p:spPr>
                    <a:xfrm flipH="1" flipV="1">
                      <a:off x="6689725" y="12999018"/>
                      <a:ext cx="495072" cy="1918175"/>
                    </a:xfrm>
                    <a:prstGeom prst="straightConnector1">
                      <a:avLst/>
                    </a:prstGeom>
                    <a:ln w="76200" cmpd="sng">
                      <a:tailEnd type="triangle" w="lg" len="lg"/>
                    </a:ln>
                  </p:spPr>
                  <p:style>
                    <a:lnRef idx="1">
                      <a:schemeClr val="dk1"/>
                    </a:lnRef>
                    <a:fillRef idx="0">
                      <a:schemeClr val="dk1"/>
                    </a:fillRef>
                    <a:effectRef idx="0">
                      <a:schemeClr val="dk1"/>
                    </a:effectRef>
                    <a:fontRef idx="minor">
                      <a:schemeClr val="tx1"/>
                    </a:fontRef>
                  </p:style>
                </p:cxnSp>
                <p:cxnSp>
                  <p:nvCxnSpPr>
                    <p:cNvPr id="76" name="直線矢印コネクタ 75"/>
                    <p:cNvCxnSpPr/>
                    <p:nvPr/>
                  </p:nvCxnSpPr>
                  <p:spPr>
                    <a:xfrm flipH="1" flipV="1">
                      <a:off x="7737415" y="12983102"/>
                      <a:ext cx="1848323" cy="1680343"/>
                    </a:xfrm>
                    <a:prstGeom prst="straightConnector1">
                      <a:avLst/>
                    </a:prstGeom>
                    <a:ln w="76200" cmpd="sng">
                      <a:tailEnd type="triangle" w="lg" len="lg"/>
                    </a:ln>
                  </p:spPr>
                  <p:style>
                    <a:lnRef idx="1">
                      <a:schemeClr val="dk1"/>
                    </a:lnRef>
                    <a:fillRef idx="0">
                      <a:schemeClr val="dk1"/>
                    </a:fillRef>
                    <a:effectRef idx="0">
                      <a:schemeClr val="dk1"/>
                    </a:effectRef>
                    <a:fontRef idx="minor">
                      <a:schemeClr val="tx1"/>
                    </a:fontRef>
                  </p:style>
                </p:cxnSp>
                <p:pic>
                  <p:nvPicPr>
                    <p:cNvPr id="77" name="Picture 2" descr="監視カメラ・防犯カメラ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3600" y="13704357"/>
                      <a:ext cx="1978025" cy="197802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ドーム形の防犯カメラ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12261847"/>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監視カメラ・防犯カメラ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4351" y="13976347"/>
                      <a:ext cx="1978025" cy="197802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ドーム形の防犯カメラ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5102" y="13704357"/>
                      <a:ext cx="1714500" cy="1714500"/>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グループ化 80"/>
                    <p:cNvGrpSpPr/>
                    <p:nvPr/>
                  </p:nvGrpSpPr>
                  <p:grpSpPr>
                    <a:xfrm>
                      <a:off x="4793683" y="10222330"/>
                      <a:ext cx="4678059" cy="2808588"/>
                      <a:chOff x="5712354" y="2150072"/>
                      <a:chExt cx="4050771" cy="2431980"/>
                    </a:xfrm>
                  </p:grpSpPr>
                  <p:pic>
                    <p:nvPicPr>
                      <p:cNvPr id="84" name="Picture 8" descr="サーバのイラスト（1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7042" y="2150072"/>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雲のイラスト"/>
                      <p:cNvPicPr>
                        <a:picLocks noChangeAspect="1" noChangeArrowheads="1"/>
                      </p:cNvPicPr>
                      <p:nvPr/>
                    </p:nvPicPr>
                    <p:blipFill rotWithShape="1">
                      <a:blip r:embed="rId5">
                        <a:extLst>
                          <a:ext uri="{28A0092B-C50C-407E-A947-70E740481C1C}">
                            <a14:useLocalDpi xmlns:a14="http://schemas.microsoft.com/office/drawing/2010/main" val="0"/>
                          </a:ext>
                        </a:extLst>
                      </a:blip>
                      <a:srcRect b="57768"/>
                      <a:stretch/>
                    </p:blipFill>
                    <p:spPr bwMode="auto">
                      <a:xfrm>
                        <a:off x="5712354" y="2871327"/>
                        <a:ext cx="4050771" cy="171072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3" name="直線矢印コネクタ 82"/>
                    <p:cNvCxnSpPr/>
                    <p:nvPr/>
                  </p:nvCxnSpPr>
                  <p:spPr>
                    <a:xfrm>
                      <a:off x="7536468" y="11510210"/>
                      <a:ext cx="6214396" cy="0"/>
                    </a:xfrm>
                    <a:prstGeom prst="straightConnector1">
                      <a:avLst/>
                    </a:prstGeom>
                    <a:ln w="76200" cmpd="sng">
                      <a:solidFill>
                        <a:schemeClr val="accent2"/>
                      </a:solidFill>
                      <a:tailEnd type="triangle" w="lg" len="lg"/>
                    </a:ln>
                  </p:spPr>
                  <p:style>
                    <a:lnRef idx="1">
                      <a:schemeClr val="dk1"/>
                    </a:lnRef>
                    <a:fillRef idx="0">
                      <a:schemeClr val="dk1"/>
                    </a:fillRef>
                    <a:effectRef idx="0">
                      <a:schemeClr val="dk1"/>
                    </a:effectRef>
                    <a:fontRef idx="minor">
                      <a:schemeClr val="tx1"/>
                    </a:fontRef>
                  </p:style>
                </p:cxnSp>
              </p:grpSp>
              <p:grpSp>
                <p:nvGrpSpPr>
                  <p:cNvPr id="13" name="グループ化 12"/>
                  <p:cNvGrpSpPr/>
                  <p:nvPr/>
                </p:nvGrpSpPr>
                <p:grpSpPr>
                  <a:xfrm>
                    <a:off x="14955788" y="4383044"/>
                    <a:ext cx="2136137" cy="1182136"/>
                    <a:chOff x="15468287" y="4383044"/>
                    <a:chExt cx="2136137" cy="1182136"/>
                  </a:xfrm>
                </p:grpSpPr>
                <p:sp>
                  <p:nvSpPr>
                    <p:cNvPr id="9" name="楕円 8"/>
                    <p:cNvSpPr/>
                    <p:nvPr/>
                  </p:nvSpPr>
                  <p:spPr>
                    <a:xfrm>
                      <a:off x="15468287" y="4383044"/>
                      <a:ext cx="2136137" cy="118213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2400" dirty="0"/>
                    </a:p>
                  </p:txBody>
                </p:sp>
                <p:sp>
                  <p:nvSpPr>
                    <p:cNvPr id="11" name="テキスト ボックス 10"/>
                    <p:cNvSpPr txBox="1"/>
                    <p:nvPr/>
                  </p:nvSpPr>
                  <p:spPr>
                    <a:xfrm>
                      <a:off x="15528054" y="4664500"/>
                      <a:ext cx="2053106" cy="646331"/>
                    </a:xfrm>
                    <a:prstGeom prst="rect">
                      <a:avLst/>
                    </a:prstGeom>
                    <a:noFill/>
                  </p:spPr>
                  <p:txBody>
                    <a:bodyPr wrap="square" rtlCol="0">
                      <a:spAutoFit/>
                    </a:bodyPr>
                    <a:lstStyle/>
                    <a:p>
                      <a:r>
                        <a:rPr kumimoji="1" lang="ja-JP" altLang="en-US" sz="3600" dirty="0" smtClean="0"/>
                        <a:t>処理結果</a:t>
                      </a:r>
                      <a:endParaRPr kumimoji="1" lang="ja-JP" altLang="en-US" sz="3600" dirty="0"/>
                    </a:p>
                  </p:txBody>
                </p:sp>
              </p:grpSp>
            </p:grpSp>
            <p:pic>
              <p:nvPicPr>
                <p:cNvPr id="90" name="Picture 2" descr="ノートパソコンのイラス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4303" y="4093762"/>
                  <a:ext cx="2350201" cy="2350201"/>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笑顔で向き合う人たちのイラスト（女性と女性）"/>
              <p:cNvPicPr>
                <a:picLocks noChangeAspect="1" noChangeArrowheads="1"/>
              </p:cNvPicPr>
              <p:nvPr/>
            </p:nvPicPr>
            <p:blipFill rotWithShape="1">
              <a:blip r:embed="rId7">
                <a:extLst>
                  <a:ext uri="{28A0092B-C50C-407E-A947-70E740481C1C}">
                    <a14:useLocalDpi xmlns:a14="http://schemas.microsoft.com/office/drawing/2010/main" val="0"/>
                  </a:ext>
                </a:extLst>
              </a:blip>
              <a:srcRect l="49163" r="-6497" b="27976"/>
              <a:stretch/>
            </p:blipFill>
            <p:spPr bwMode="auto">
              <a:xfrm flipH="1">
                <a:off x="17444929" y="4881946"/>
                <a:ext cx="1638300" cy="19414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36" name="テキスト ボックス 35"/>
          <p:cNvSpPr txBox="1"/>
          <p:nvPr/>
        </p:nvSpPr>
        <p:spPr>
          <a:xfrm>
            <a:off x="526290" y="9939573"/>
            <a:ext cx="10080000" cy="76944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ja-JP" altLang="en-US" sz="4400" dirty="0" smtClean="0">
                <a:solidFill>
                  <a:schemeClr val="bg1"/>
                </a:solidFill>
                <a:latin typeface="Times New Roman" panose="02020603050405020304" pitchFamily="18" charset="0"/>
                <a:ea typeface="ＭＳ Ｐゴシック" panose="020B0600070205080204" pitchFamily="50" charset="-128"/>
              </a:rPr>
              <a:t>提案手法</a:t>
            </a:r>
            <a:endParaRPr kumimoji="1" lang="ja-JP" altLang="en-US" sz="4400" dirty="0">
              <a:solidFill>
                <a:schemeClr val="bg1"/>
              </a:solidFill>
              <a:latin typeface="Times New Roman" panose="02020603050405020304" pitchFamily="18" charset="0"/>
              <a:ea typeface="ＭＳ Ｐゴシック" panose="020B0600070205080204" pitchFamily="50" charset="-128"/>
            </a:endParaRPr>
          </a:p>
        </p:txBody>
      </p:sp>
      <p:sp>
        <p:nvSpPr>
          <p:cNvPr id="46" name="テキスト ボックス 45"/>
          <p:cNvSpPr txBox="1"/>
          <p:nvPr/>
        </p:nvSpPr>
        <p:spPr>
          <a:xfrm>
            <a:off x="479007" y="17737962"/>
            <a:ext cx="10080000" cy="5016758"/>
          </a:xfrm>
          <a:prstGeom prst="rect">
            <a:avLst/>
          </a:prstGeom>
          <a:noFill/>
          <a:ln>
            <a:noFill/>
          </a:ln>
        </p:spPr>
        <p:txBody>
          <a:bodyPr wrap="square" rtlCol="0">
            <a:spAutoFit/>
          </a:bodyPr>
          <a:lstStyle/>
          <a:p>
            <a:r>
              <a:rPr lang="ja-JP" altLang="en-US" sz="3200" dirty="0" smtClean="0">
                <a:latin typeface="Times New Roman" panose="02020603050405020304" pitchFamily="18" charset="0"/>
                <a:ea typeface="ＭＳ Ｐゴシック" panose="020B0600070205080204" pitchFamily="50" charset="-128"/>
              </a:rPr>
              <a:t>　広域に及ぶセンサを用いたアプリをモデル化し，不必要なプライバシデータの流通比を表現する．アプリにおけるセンシング対象者を対象者，それ</a:t>
            </a:r>
            <a:r>
              <a:rPr lang="ja-JP" altLang="en-US" sz="3200" dirty="0">
                <a:latin typeface="Times New Roman" panose="02020603050405020304" pitchFamily="18" charset="0"/>
                <a:ea typeface="ＭＳ Ｐゴシック" panose="020B0600070205080204" pitchFamily="50" charset="-128"/>
              </a:rPr>
              <a:t>以外</a:t>
            </a:r>
            <a:r>
              <a:rPr lang="ja-JP" altLang="en-US" sz="3200" dirty="0" smtClean="0">
                <a:latin typeface="Times New Roman" panose="02020603050405020304" pitchFamily="18" charset="0"/>
                <a:ea typeface="ＭＳ Ｐゴシック" panose="020B0600070205080204" pitchFamily="50" charset="-128"/>
              </a:rPr>
              <a:t>を非対象者と呼ぶ．</a:t>
            </a:r>
            <a:endParaRPr lang="en-US" altLang="ja-JP" sz="3200" dirty="0" smtClean="0">
              <a:latin typeface="Times New Roman" panose="02020603050405020304" pitchFamily="18" charset="0"/>
              <a:ea typeface="ＭＳ Ｐゴシック" panose="020B0600070205080204" pitchFamily="50" charset="-128"/>
            </a:endParaRPr>
          </a:p>
          <a:p>
            <a:r>
              <a:rPr lang="ja-JP" altLang="en-US" sz="3200" dirty="0">
                <a:latin typeface="Times New Roman" panose="02020603050405020304" pitchFamily="18" charset="0"/>
                <a:ea typeface="ＭＳ Ｐゴシック" panose="020B0600070205080204" pitchFamily="50" charset="-128"/>
              </a:rPr>
              <a:t>　</a:t>
            </a:r>
            <a:r>
              <a:rPr lang="ja-JP" altLang="en-US" sz="3200" dirty="0" smtClean="0">
                <a:latin typeface="Times New Roman" panose="02020603050405020304" pitchFamily="18" charset="0"/>
                <a:ea typeface="ＭＳ Ｐゴシック" panose="020B0600070205080204" pitchFamily="50" charset="-128"/>
              </a:rPr>
              <a:t>アプリモデル化のイメージを図</a:t>
            </a:r>
            <a:r>
              <a:rPr lang="en-US" altLang="ja-JP" sz="3200" dirty="0">
                <a:latin typeface="Times New Roman" panose="02020603050405020304" pitchFamily="18" charset="0"/>
                <a:ea typeface="ＭＳ Ｐゴシック" panose="020B0600070205080204" pitchFamily="50" charset="-128"/>
              </a:rPr>
              <a:t>2</a:t>
            </a:r>
            <a:r>
              <a:rPr lang="ja-JP" altLang="en-US" sz="3200" dirty="0" smtClean="0">
                <a:latin typeface="Times New Roman" panose="02020603050405020304" pitchFamily="18" charset="0"/>
                <a:ea typeface="ＭＳ Ｐゴシック" panose="020B0600070205080204" pitchFamily="50" charset="-128"/>
              </a:rPr>
              <a:t>に示す．図</a:t>
            </a:r>
            <a:r>
              <a:rPr lang="en-US" altLang="ja-JP" sz="3200" dirty="0">
                <a:latin typeface="Times New Roman" panose="02020603050405020304" pitchFamily="18" charset="0"/>
                <a:ea typeface="ＭＳ Ｐゴシック" panose="020B0600070205080204" pitchFamily="50" charset="-128"/>
              </a:rPr>
              <a:t>2</a:t>
            </a:r>
            <a:r>
              <a:rPr lang="ja-JP" altLang="en-US" sz="3200" dirty="0" smtClean="0">
                <a:latin typeface="Times New Roman" panose="02020603050405020304" pitchFamily="18" charset="0"/>
                <a:ea typeface="ＭＳ Ｐゴシック" panose="020B0600070205080204" pitchFamily="50" charset="-128"/>
              </a:rPr>
              <a:t>では実際のアプリ有効範囲</a:t>
            </a:r>
            <a:r>
              <a:rPr lang="en-US" altLang="ja-JP" sz="3200" dirty="0" smtClean="0">
                <a:latin typeface="Times New Roman" panose="02020603050405020304" pitchFamily="18" charset="0"/>
                <a:ea typeface="ＭＳ Ｐゴシック" panose="020B0600070205080204" pitchFamily="50" charset="-128"/>
              </a:rPr>
              <a:t>(a)</a:t>
            </a:r>
            <a:r>
              <a:rPr lang="ja-JP" altLang="en-US" sz="3200" dirty="0" smtClean="0">
                <a:latin typeface="Times New Roman" panose="02020603050405020304" pitchFamily="18" charset="0"/>
                <a:ea typeface="ＭＳ Ｐゴシック" panose="020B0600070205080204" pitchFamily="50" charset="-128"/>
              </a:rPr>
              <a:t>を正方形で区切り</a:t>
            </a:r>
            <a:r>
              <a:rPr lang="en-US" altLang="ja-JP" sz="3200" dirty="0" smtClean="0">
                <a:latin typeface="Times New Roman" panose="02020603050405020304" pitchFamily="18" charset="0"/>
                <a:ea typeface="ＭＳ Ｐゴシック" panose="020B0600070205080204" pitchFamily="50" charset="-128"/>
              </a:rPr>
              <a:t>(b)</a:t>
            </a:r>
            <a:r>
              <a:rPr lang="ja-JP" altLang="en-US" sz="3200" dirty="0" err="1" smtClean="0">
                <a:latin typeface="Times New Roman" panose="02020603050405020304" pitchFamily="18" charset="0"/>
                <a:ea typeface="ＭＳ Ｐゴシック" panose="020B0600070205080204" pitchFamily="50" charset="-128"/>
              </a:rPr>
              <a:t>，</a:t>
            </a:r>
            <a:r>
              <a:rPr lang="ja-JP" altLang="en-US" sz="3200" dirty="0" smtClean="0">
                <a:latin typeface="Times New Roman" panose="02020603050405020304" pitchFamily="18" charset="0"/>
                <a:ea typeface="ＭＳ Ｐゴシック" panose="020B0600070205080204" pitchFamily="50" charset="-128"/>
              </a:rPr>
              <a:t>それを元に様々なデータを行列で表現している</a:t>
            </a:r>
            <a:r>
              <a:rPr lang="en-US" altLang="ja-JP" sz="3200" dirty="0" smtClean="0">
                <a:latin typeface="Times New Roman" panose="02020603050405020304" pitchFamily="18" charset="0"/>
                <a:ea typeface="ＭＳ Ｐゴシック" panose="020B0600070205080204" pitchFamily="50" charset="-128"/>
              </a:rPr>
              <a:t>(c)</a:t>
            </a:r>
            <a:r>
              <a:rPr lang="ja-JP" altLang="en-US" sz="3200" dirty="0" err="1" smtClean="0">
                <a:latin typeface="Times New Roman" panose="02020603050405020304" pitchFamily="18" charset="0"/>
                <a:ea typeface="ＭＳ Ｐゴシック" panose="020B0600070205080204" pitchFamily="50" charset="-128"/>
              </a:rPr>
              <a:t>．</a:t>
            </a:r>
            <a:r>
              <a:rPr lang="ja-JP" altLang="en-US" sz="3200" dirty="0" smtClean="0">
                <a:latin typeface="Times New Roman" panose="02020603050405020304" pitchFamily="18" charset="0"/>
                <a:ea typeface="ＭＳ Ｐゴシック" panose="020B0600070205080204" pitchFamily="50" charset="-128"/>
              </a:rPr>
              <a:t>これらの行列の各要素の積や総和によってデータ量を表現する．</a:t>
            </a:r>
            <a:endParaRPr lang="en-US" altLang="ja-JP" sz="3200" dirty="0" smtClean="0">
              <a:latin typeface="Times New Roman" panose="02020603050405020304" pitchFamily="18" charset="0"/>
              <a:ea typeface="ＭＳ Ｐゴシック" panose="020B0600070205080204" pitchFamily="50" charset="-128"/>
            </a:endParaRPr>
          </a:p>
          <a:p>
            <a:r>
              <a:rPr lang="ja-JP" altLang="en-US" sz="3200" dirty="0" smtClean="0">
                <a:latin typeface="Times New Roman" panose="02020603050405020304" pitchFamily="18" charset="0"/>
                <a:ea typeface="ＭＳ Ｐゴシック" panose="020B0600070205080204" pitchFamily="50" charset="-128"/>
              </a:rPr>
              <a:t>　総データ</a:t>
            </a:r>
            <a:r>
              <a:rPr lang="ja-JP" altLang="en-US" sz="3200" dirty="0">
                <a:latin typeface="Times New Roman" panose="02020603050405020304" pitchFamily="18" charset="0"/>
                <a:ea typeface="ＭＳ Ｐゴシック" panose="020B0600070205080204" pitchFamily="50" charset="-128"/>
              </a:rPr>
              <a:t>量</a:t>
            </a:r>
            <a:r>
              <a:rPr lang="ja-JP" altLang="en-US" sz="3200" dirty="0" smtClean="0">
                <a:latin typeface="Times New Roman" panose="02020603050405020304" pitchFamily="18" charset="0"/>
                <a:ea typeface="ＭＳ Ｐゴシック" panose="020B0600070205080204" pitchFamily="50" charset="-128"/>
              </a:rPr>
              <a:t>のうち，非対象者のデータ量が本来アプリには不必要なプライバシデータである．その流通比は次の</a:t>
            </a:r>
            <a:r>
              <a:rPr lang="ja-JP" altLang="en-US" sz="3200" dirty="0">
                <a:latin typeface="Times New Roman" panose="02020603050405020304" pitchFamily="18" charset="0"/>
                <a:ea typeface="ＭＳ Ｐゴシック" panose="020B0600070205080204" pitchFamily="50" charset="-128"/>
              </a:rPr>
              <a:t>式</a:t>
            </a:r>
            <a:r>
              <a:rPr lang="ja-JP" altLang="en-US" sz="3200" dirty="0" smtClean="0">
                <a:latin typeface="Times New Roman" panose="02020603050405020304" pitchFamily="18" charset="0"/>
                <a:ea typeface="ＭＳ Ｐゴシック" panose="020B0600070205080204" pitchFamily="50" charset="-128"/>
              </a:rPr>
              <a:t>で表現できる．</a:t>
            </a:r>
            <a:endParaRPr lang="en-US" altLang="ja-JP" sz="3200" dirty="0" smtClean="0">
              <a:latin typeface="Times New Roman" panose="02020603050405020304" pitchFamily="18" charset="0"/>
              <a:ea typeface="ＭＳ Ｐゴシック" panose="020B0600070205080204" pitchFamily="50" charset="-128"/>
            </a:endParaRPr>
          </a:p>
        </p:txBody>
      </p:sp>
      <p:sp>
        <p:nvSpPr>
          <p:cNvPr id="47" name="テキスト ボックス 46"/>
          <p:cNvSpPr txBox="1"/>
          <p:nvPr/>
        </p:nvSpPr>
        <p:spPr>
          <a:xfrm>
            <a:off x="3883561" y="17325441"/>
            <a:ext cx="3270892" cy="461665"/>
          </a:xfrm>
          <a:prstGeom prst="rect">
            <a:avLst/>
          </a:prstGeom>
          <a:noFill/>
        </p:spPr>
        <p:txBody>
          <a:bodyPr wrap="square" rtlCol="0">
            <a:spAutoFit/>
          </a:bodyPr>
          <a:lstStyle/>
          <a:p>
            <a:r>
              <a:rPr kumimoji="1" lang="ja-JP" altLang="en-US" sz="2400" dirty="0" smtClean="0">
                <a:ea typeface="ＭＳ Ｐゴシック" panose="020B0600070205080204" pitchFamily="50" charset="-128"/>
              </a:rPr>
              <a:t>図</a:t>
            </a:r>
            <a:r>
              <a:rPr kumimoji="1" lang="en-US" altLang="ja-JP" sz="2400" dirty="0" smtClean="0">
                <a:ea typeface="ＭＳ Ｐゴシック" panose="020B0600070205080204" pitchFamily="50" charset="-128"/>
              </a:rPr>
              <a:t>2.</a:t>
            </a:r>
            <a:r>
              <a:rPr lang="ja-JP" altLang="en-US" sz="2400" dirty="0" smtClean="0">
                <a:ea typeface="ＭＳ Ｐゴシック" panose="020B0600070205080204" pitchFamily="50" charset="-128"/>
              </a:rPr>
              <a:t>モデル化のイメージ</a:t>
            </a:r>
            <a:endParaRPr kumimoji="1" lang="ja-JP" altLang="en-US" sz="2400" dirty="0">
              <a:ea typeface="ＭＳ Ｐゴシック" panose="020B0600070205080204" pitchFamily="50" charset="-128"/>
            </a:endParaRPr>
          </a:p>
        </p:txBody>
      </p:sp>
      <p:sp>
        <p:nvSpPr>
          <p:cNvPr id="151" name="右矢印 150"/>
          <p:cNvSpPr/>
          <p:nvPr/>
        </p:nvSpPr>
        <p:spPr>
          <a:xfrm>
            <a:off x="2897644" y="12752901"/>
            <a:ext cx="838302" cy="547498"/>
          </a:xfrm>
          <a:prstGeom prst="rightArrow">
            <a:avLst/>
          </a:prstGeom>
          <a:solidFill>
            <a:srgbClr val="FF8E4F"/>
          </a:solidFill>
          <a:ln>
            <a:solidFill>
              <a:srgbClr val="FF6F1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Times New Roman" panose="02020603050405020304" pitchFamily="18" charset="0"/>
              <a:ea typeface="ＭＳ Ｐゴシック" panose="020B0600070205080204" pitchFamily="50" charset="-128"/>
            </a:endParaRPr>
          </a:p>
        </p:txBody>
      </p:sp>
      <p:grpSp>
        <p:nvGrpSpPr>
          <p:cNvPr id="41" name="グループ化 40"/>
          <p:cNvGrpSpPr/>
          <p:nvPr/>
        </p:nvGrpSpPr>
        <p:grpSpPr>
          <a:xfrm>
            <a:off x="526290" y="22616385"/>
            <a:ext cx="10144935" cy="4496332"/>
            <a:chOff x="526290" y="22294650"/>
            <a:chExt cx="10144935" cy="4496332"/>
          </a:xfrm>
        </p:grpSpPr>
        <p:grpSp>
          <p:nvGrpSpPr>
            <p:cNvPr id="8" name="グループ化 7"/>
            <p:cNvGrpSpPr/>
            <p:nvPr/>
          </p:nvGrpSpPr>
          <p:grpSpPr>
            <a:xfrm>
              <a:off x="526290" y="22294650"/>
              <a:ext cx="10080000" cy="2192710"/>
              <a:chOff x="859937" y="23039354"/>
              <a:chExt cx="10080000" cy="2192710"/>
            </a:xfrm>
          </p:grpSpPr>
          <p:sp>
            <p:nvSpPr>
              <p:cNvPr id="44" name="テキスト ボックス 43"/>
              <p:cNvSpPr txBox="1"/>
              <p:nvPr/>
            </p:nvSpPr>
            <p:spPr>
              <a:xfrm>
                <a:off x="859937" y="23039354"/>
                <a:ext cx="10080000" cy="707886"/>
              </a:xfrm>
              <a:prstGeom prst="rect">
                <a:avLst/>
              </a:prstGeom>
              <a:noFill/>
            </p:spPr>
            <p:txBody>
              <a:bodyPr wrap="square" rtlCol="0">
                <a:spAutoFit/>
              </a:bodyPr>
              <a:lstStyle/>
              <a:p>
                <a:pPr algn="ctr"/>
                <a:r>
                  <a:rPr kumimoji="1" lang="ja-JP" altLang="en-US" sz="4000" dirty="0" smtClean="0">
                    <a:solidFill>
                      <a:srgbClr val="FF0000"/>
                    </a:solidFill>
                    <a:latin typeface="Times New Roman" panose="02020603050405020304" pitchFamily="18" charset="0"/>
                    <a:ea typeface="ＭＳ Ｐゴシック" panose="020B0600070205080204" pitchFamily="50" charset="-128"/>
                  </a:rPr>
                  <a:t>不必要なプライバシデータの流通比</a:t>
                </a:r>
                <a:endParaRPr kumimoji="1" lang="ja-JP" altLang="en-US" sz="4000" dirty="0">
                  <a:solidFill>
                    <a:srgbClr val="FF0000"/>
                  </a:solidFill>
                  <a:latin typeface="Times New Roman" panose="02020603050405020304" pitchFamily="18" charset="0"/>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45" name="正方形/長方形 44"/>
                  <p:cNvSpPr/>
                  <p:nvPr/>
                </p:nvSpPr>
                <p:spPr>
                  <a:xfrm>
                    <a:off x="859937" y="23728319"/>
                    <a:ext cx="10080000" cy="1503745"/>
                  </a:xfrm>
                  <a:prstGeom prst="rect">
                    <a:avLst/>
                  </a:prstGeom>
                  <a:ln>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ja-JP" altLang="en-US" sz="3600" i="1">
                                  <a:latin typeface="Cambria Math" panose="02040503050406030204" pitchFamily="18" charset="0"/>
                                </a:rPr>
                              </m:ctrlPr>
                            </m:fPr>
                            <m:num>
                              <m:nary>
                                <m:naryPr>
                                  <m:chr m:val="∑"/>
                                  <m:limLoc m:val="undOvr"/>
                                  <m:ctrlPr>
                                    <a:rPr lang="ja-JP" altLang="en-US" sz="3600" i="1">
                                      <a:latin typeface="Cambria Math" panose="02040503050406030204" pitchFamily="18" charset="0"/>
                                    </a:rPr>
                                  </m:ctrlPr>
                                </m:naryPr>
                                <m:sub>
                                  <m:r>
                                    <m:rPr>
                                      <m:sty m:val="p"/>
                                    </m:rPr>
                                    <a:rPr lang="ja-JP" altLang="en-US" sz="3600" i="0">
                                      <a:latin typeface="Cambria Math" panose="02040503050406030204" pitchFamily="18" charset="0"/>
                                    </a:rPr>
                                    <m:t>i</m:t>
                                  </m:r>
                                  <m:r>
                                    <a:rPr lang="ja-JP" altLang="en-US" sz="3600" i="0">
                                      <a:latin typeface="Cambria Math" panose="02040503050406030204" pitchFamily="18" charset="0"/>
                                    </a:rPr>
                                    <m:t>=1</m:t>
                                  </m:r>
                                </m:sub>
                                <m:sup>
                                  <m:r>
                                    <a:rPr lang="ja-JP" altLang="en-US" sz="3600" i="1">
                                      <a:latin typeface="Cambria Math" panose="02040503050406030204" pitchFamily="18" charset="0"/>
                                    </a:rPr>
                                    <m:t>𝑛</m:t>
                                  </m:r>
                                </m:sup>
                                <m:e>
                                  <m:nary>
                                    <m:naryPr>
                                      <m:chr m:val="∑"/>
                                      <m:limLoc m:val="undOvr"/>
                                      <m:ctrlPr>
                                        <a:rPr lang="ja-JP" altLang="en-US" sz="3600" i="1">
                                          <a:latin typeface="Cambria Math" panose="02040503050406030204" pitchFamily="18" charset="0"/>
                                        </a:rPr>
                                      </m:ctrlPr>
                                    </m:naryPr>
                                    <m:sub>
                                      <m:r>
                                        <a:rPr lang="ja-JP" altLang="en-US" sz="3600" i="1">
                                          <a:latin typeface="Cambria Math" panose="02040503050406030204" pitchFamily="18" charset="0"/>
                                        </a:rPr>
                                        <m:t>𝑗</m:t>
                                      </m:r>
                                      <m:r>
                                        <a:rPr lang="ja-JP" altLang="en-US" sz="3600" i="0">
                                          <a:latin typeface="Cambria Math" panose="02040503050406030204" pitchFamily="18" charset="0"/>
                                        </a:rPr>
                                        <m:t>=1</m:t>
                                      </m:r>
                                    </m:sub>
                                    <m:sup>
                                      <m:r>
                                        <a:rPr lang="ja-JP" altLang="en-US" sz="3600" i="1">
                                          <a:latin typeface="Cambria Math" panose="02040503050406030204" pitchFamily="18" charset="0"/>
                                        </a:rPr>
                                        <m:t>𝑚</m:t>
                                      </m:r>
                                    </m:sup>
                                    <m:e>
                                      <m:d>
                                        <m:dPr>
                                          <m:ctrlPr>
                                            <a:rPr lang="ja-JP" altLang="en-US" sz="3600" i="1">
                                              <a:latin typeface="Cambria Math" panose="02040503050406030204" pitchFamily="18" charset="0"/>
                                            </a:rPr>
                                          </m:ctrlPr>
                                        </m:dPr>
                                        <m:e>
                                          <m:sSub>
                                            <m:sSubPr>
                                              <m:ctrlPr>
                                                <a:rPr lang="ja-JP" altLang="en-US" sz="3600" i="1">
                                                  <a:latin typeface="Cambria Math" panose="02040503050406030204" pitchFamily="18" charset="0"/>
                                                </a:rPr>
                                              </m:ctrlPr>
                                            </m:sSubPr>
                                            <m:e>
                                              <m:r>
                                                <a:rPr lang="ja-JP" altLang="en-US" sz="3600" i="1">
                                                  <a:latin typeface="Cambria Math" panose="02040503050406030204" pitchFamily="18" charset="0"/>
                                                </a:rPr>
                                                <m:t>𝐶</m:t>
                                              </m:r>
                                            </m:e>
                                            <m:sub>
                                              <m:r>
                                                <a:rPr lang="ja-JP" altLang="en-US" sz="3600" i="1">
                                                  <a:latin typeface="Cambria Math" panose="02040503050406030204" pitchFamily="18" charset="0"/>
                                                </a:rPr>
                                                <m:t>𝑖𝑗</m:t>
                                              </m:r>
                                            </m:sub>
                                          </m:sSub>
                                          <m:sSub>
                                            <m:sSubPr>
                                              <m:ctrlPr>
                                                <a:rPr lang="ja-JP" altLang="en-US" sz="3600" i="1">
                                                  <a:latin typeface="Cambria Math" panose="02040503050406030204" pitchFamily="18" charset="0"/>
                                                </a:rPr>
                                              </m:ctrlPr>
                                            </m:sSubPr>
                                            <m:e>
                                              <m:r>
                                                <a:rPr lang="ja-JP" altLang="en-US" sz="3600" i="1">
                                                  <a:latin typeface="Cambria Math" panose="02040503050406030204" pitchFamily="18" charset="0"/>
                                                </a:rPr>
                                                <m:t>𝑆</m:t>
                                              </m:r>
                                            </m:e>
                                            <m:sub>
                                              <m:r>
                                                <a:rPr lang="ja-JP" altLang="en-US" sz="3600" i="1">
                                                  <a:latin typeface="Cambria Math" panose="02040503050406030204" pitchFamily="18" charset="0"/>
                                                </a:rPr>
                                                <m:t>𝑖𝑗</m:t>
                                              </m:r>
                                            </m:sub>
                                          </m:sSub>
                                        </m:e>
                                      </m:d>
                                    </m:e>
                                  </m:nary>
                                </m:e>
                              </m:nary>
                            </m:num>
                            <m:den>
                              <m:nary>
                                <m:naryPr>
                                  <m:chr m:val="∑"/>
                                  <m:limLoc m:val="undOvr"/>
                                  <m:ctrlPr>
                                    <a:rPr lang="ja-JP" altLang="en-US" sz="3600" i="1">
                                      <a:latin typeface="Cambria Math" panose="02040503050406030204" pitchFamily="18" charset="0"/>
                                    </a:rPr>
                                  </m:ctrlPr>
                                </m:naryPr>
                                <m:sub>
                                  <m:r>
                                    <m:rPr>
                                      <m:sty m:val="p"/>
                                    </m:rPr>
                                    <a:rPr lang="ja-JP" altLang="en-US" sz="3600" i="0">
                                      <a:latin typeface="Cambria Math" panose="02040503050406030204" pitchFamily="18" charset="0"/>
                                    </a:rPr>
                                    <m:t>i</m:t>
                                  </m:r>
                                  <m:r>
                                    <a:rPr lang="ja-JP" altLang="en-US" sz="3600" i="0">
                                      <a:latin typeface="Cambria Math" panose="02040503050406030204" pitchFamily="18" charset="0"/>
                                    </a:rPr>
                                    <m:t>=1</m:t>
                                  </m:r>
                                </m:sub>
                                <m:sup>
                                  <m:r>
                                    <a:rPr lang="ja-JP" altLang="en-US" sz="3600" i="1">
                                      <a:latin typeface="Cambria Math" panose="02040503050406030204" pitchFamily="18" charset="0"/>
                                    </a:rPr>
                                    <m:t>𝑛</m:t>
                                  </m:r>
                                </m:sup>
                                <m:e>
                                  <m:nary>
                                    <m:naryPr>
                                      <m:chr m:val="∑"/>
                                      <m:limLoc m:val="undOvr"/>
                                      <m:ctrlPr>
                                        <a:rPr lang="ja-JP" altLang="en-US" sz="3600" i="1">
                                          <a:latin typeface="Cambria Math" panose="02040503050406030204" pitchFamily="18" charset="0"/>
                                        </a:rPr>
                                      </m:ctrlPr>
                                    </m:naryPr>
                                    <m:sub>
                                      <m:r>
                                        <a:rPr lang="ja-JP" altLang="en-US" sz="3600" i="1">
                                          <a:latin typeface="Cambria Math" panose="02040503050406030204" pitchFamily="18" charset="0"/>
                                        </a:rPr>
                                        <m:t>𝑗</m:t>
                                      </m:r>
                                      <m:r>
                                        <a:rPr lang="ja-JP" altLang="en-US" sz="3600" i="0">
                                          <a:latin typeface="Cambria Math" panose="02040503050406030204" pitchFamily="18" charset="0"/>
                                        </a:rPr>
                                        <m:t>=1</m:t>
                                      </m:r>
                                    </m:sub>
                                    <m:sup>
                                      <m:r>
                                        <a:rPr lang="ja-JP" altLang="en-US" sz="3600" i="1">
                                          <a:latin typeface="Cambria Math" panose="02040503050406030204" pitchFamily="18" charset="0"/>
                                        </a:rPr>
                                        <m:t>𝑚</m:t>
                                      </m:r>
                                    </m:sup>
                                    <m:e>
                                      <m:d>
                                        <m:dPr>
                                          <m:ctrlPr>
                                            <a:rPr lang="ja-JP" altLang="en-US" sz="3600" i="1">
                                              <a:latin typeface="Cambria Math" panose="02040503050406030204" pitchFamily="18" charset="0"/>
                                            </a:rPr>
                                          </m:ctrlPr>
                                        </m:dPr>
                                        <m:e>
                                          <m:sSub>
                                            <m:sSubPr>
                                              <m:ctrlPr>
                                                <a:rPr lang="ja-JP" altLang="en-US" sz="3600" i="1">
                                                  <a:latin typeface="Cambria Math" panose="02040503050406030204" pitchFamily="18" charset="0"/>
                                                </a:rPr>
                                              </m:ctrlPr>
                                            </m:sSubPr>
                                            <m:e>
                                              <m:r>
                                                <a:rPr lang="ja-JP" altLang="en-US" sz="3600" i="1">
                                                  <a:latin typeface="Cambria Math" panose="02040503050406030204" pitchFamily="18" charset="0"/>
                                                </a:rPr>
                                                <m:t>𝐶</m:t>
                                              </m:r>
                                            </m:e>
                                            <m:sub>
                                              <m:r>
                                                <a:rPr lang="ja-JP" altLang="en-US" sz="3600" i="1">
                                                  <a:latin typeface="Cambria Math" panose="02040503050406030204" pitchFamily="18" charset="0"/>
                                                </a:rPr>
                                                <m:t>𝑖𝑗</m:t>
                                              </m:r>
                                            </m:sub>
                                          </m:sSub>
                                          <m:sSub>
                                            <m:sSubPr>
                                              <m:ctrlPr>
                                                <a:rPr lang="ja-JP" altLang="en-US" sz="3600" i="1">
                                                  <a:latin typeface="Cambria Math" panose="02040503050406030204" pitchFamily="18" charset="0"/>
                                                </a:rPr>
                                              </m:ctrlPr>
                                            </m:sSubPr>
                                            <m:e>
                                              <m:r>
                                                <a:rPr lang="ja-JP" altLang="en-US" sz="3600" i="1">
                                                  <a:latin typeface="Cambria Math" panose="02040503050406030204" pitchFamily="18" charset="0"/>
                                                </a:rPr>
                                                <m:t>𝑆</m:t>
                                              </m:r>
                                            </m:e>
                                            <m:sub>
                                              <m:r>
                                                <a:rPr lang="ja-JP" altLang="en-US" sz="3600" i="1">
                                                  <a:latin typeface="Cambria Math" panose="02040503050406030204" pitchFamily="18" charset="0"/>
                                                </a:rPr>
                                                <m:t>𝑖𝑗</m:t>
                                              </m:r>
                                            </m:sub>
                                          </m:sSub>
                                        </m:e>
                                      </m:d>
                                    </m:e>
                                  </m:nary>
                                </m:e>
                              </m:nary>
                              <m:r>
                                <a:rPr lang="ja-JP" altLang="en-US" sz="3600" i="0">
                                  <a:latin typeface="Cambria Math" panose="02040503050406030204" pitchFamily="18" charset="0"/>
                                </a:rPr>
                                <m:t>+</m:t>
                              </m:r>
                              <m:nary>
                                <m:naryPr>
                                  <m:chr m:val="∑"/>
                                  <m:limLoc m:val="undOvr"/>
                                  <m:ctrlPr>
                                    <a:rPr lang="ja-JP" altLang="en-US" sz="3600" i="1">
                                      <a:latin typeface="Cambria Math" panose="02040503050406030204" pitchFamily="18" charset="0"/>
                                    </a:rPr>
                                  </m:ctrlPr>
                                </m:naryPr>
                                <m:sub>
                                  <m:r>
                                    <m:rPr>
                                      <m:sty m:val="p"/>
                                    </m:rPr>
                                    <a:rPr lang="ja-JP" altLang="en-US" sz="3600" i="0">
                                      <a:latin typeface="Cambria Math" panose="02040503050406030204" pitchFamily="18" charset="0"/>
                                    </a:rPr>
                                    <m:t>i</m:t>
                                  </m:r>
                                  <m:r>
                                    <a:rPr lang="ja-JP" altLang="en-US" sz="3600" i="0">
                                      <a:latin typeface="Cambria Math" panose="02040503050406030204" pitchFamily="18" charset="0"/>
                                    </a:rPr>
                                    <m:t>=1</m:t>
                                  </m:r>
                                </m:sub>
                                <m:sup>
                                  <m:r>
                                    <a:rPr lang="ja-JP" altLang="en-US" sz="3600" i="1">
                                      <a:latin typeface="Cambria Math" panose="02040503050406030204" pitchFamily="18" charset="0"/>
                                    </a:rPr>
                                    <m:t>𝑛</m:t>
                                  </m:r>
                                </m:sup>
                                <m:e>
                                  <m:nary>
                                    <m:naryPr>
                                      <m:chr m:val="∑"/>
                                      <m:limLoc m:val="undOvr"/>
                                      <m:ctrlPr>
                                        <a:rPr lang="ja-JP" altLang="en-US" sz="3600" i="1">
                                          <a:latin typeface="Cambria Math" panose="02040503050406030204" pitchFamily="18" charset="0"/>
                                        </a:rPr>
                                      </m:ctrlPr>
                                    </m:naryPr>
                                    <m:sub>
                                      <m:r>
                                        <a:rPr lang="ja-JP" altLang="en-US" sz="3600" i="1">
                                          <a:latin typeface="Cambria Math" panose="02040503050406030204" pitchFamily="18" charset="0"/>
                                        </a:rPr>
                                        <m:t>𝑗</m:t>
                                      </m:r>
                                      <m:r>
                                        <a:rPr lang="ja-JP" altLang="en-US" sz="3600" i="0">
                                          <a:latin typeface="Cambria Math" panose="02040503050406030204" pitchFamily="18" charset="0"/>
                                        </a:rPr>
                                        <m:t>=1</m:t>
                                      </m:r>
                                    </m:sub>
                                    <m:sup>
                                      <m:r>
                                        <a:rPr lang="ja-JP" altLang="en-US" sz="3600" i="1">
                                          <a:latin typeface="Cambria Math" panose="02040503050406030204" pitchFamily="18" charset="0"/>
                                        </a:rPr>
                                        <m:t>𝑚</m:t>
                                      </m:r>
                                    </m:sup>
                                    <m:e>
                                      <m:d>
                                        <m:dPr>
                                          <m:ctrlPr>
                                            <a:rPr lang="ja-JP" altLang="en-US" sz="3600" i="1">
                                              <a:latin typeface="Cambria Math" panose="02040503050406030204" pitchFamily="18" charset="0"/>
                                            </a:rPr>
                                          </m:ctrlPr>
                                        </m:dPr>
                                        <m:e>
                                          <m:sSub>
                                            <m:sSubPr>
                                              <m:ctrlPr>
                                                <a:rPr lang="ja-JP" altLang="en-US" sz="3600" i="1">
                                                  <a:latin typeface="Cambria Math" panose="02040503050406030204" pitchFamily="18" charset="0"/>
                                                </a:rPr>
                                              </m:ctrlPr>
                                            </m:sSubPr>
                                            <m:e>
                                              <m:r>
                                                <a:rPr lang="ja-JP" altLang="en-US" sz="3600" i="1">
                                                  <a:latin typeface="Cambria Math" panose="02040503050406030204" pitchFamily="18" charset="0"/>
                                                </a:rPr>
                                                <m:t>𝐶</m:t>
                                              </m:r>
                                            </m:e>
                                            <m:sub>
                                              <m:r>
                                                <a:rPr lang="ja-JP" altLang="en-US" sz="3600" i="1">
                                                  <a:latin typeface="Cambria Math" panose="02040503050406030204" pitchFamily="18" charset="0"/>
                                                </a:rPr>
                                                <m:t>𝑖𝑗</m:t>
                                              </m:r>
                                            </m:sub>
                                          </m:sSub>
                                          <m:sSub>
                                            <m:sSubPr>
                                              <m:ctrlPr>
                                                <a:rPr lang="ja-JP" altLang="en-US" sz="3600" i="1">
                                                  <a:latin typeface="Cambria Math" panose="02040503050406030204" pitchFamily="18" charset="0"/>
                                                </a:rPr>
                                              </m:ctrlPr>
                                            </m:sSubPr>
                                            <m:e>
                                              <m:r>
                                                <a:rPr lang="ja-JP" altLang="en-US" sz="3600" i="1">
                                                  <a:latin typeface="Cambria Math" panose="02040503050406030204" pitchFamily="18" charset="0"/>
                                                </a:rPr>
                                                <m:t>𝐻</m:t>
                                              </m:r>
                                            </m:e>
                                            <m:sub>
                                              <m:r>
                                                <a:rPr lang="ja-JP" altLang="en-US" sz="3600" i="1">
                                                  <a:latin typeface="Cambria Math" panose="02040503050406030204" pitchFamily="18" charset="0"/>
                                                </a:rPr>
                                                <m:t>𝑖𝑗</m:t>
                                              </m:r>
                                            </m:sub>
                                          </m:sSub>
                                        </m:e>
                                      </m:d>
                                    </m:e>
                                  </m:nary>
                                </m:e>
                              </m:nary>
                            </m:den>
                          </m:f>
                        </m:oMath>
                      </m:oMathPara>
                    </a14:m>
                    <a:endParaRPr lang="ja-JP" altLang="en-US" sz="3600" dirty="0">
                      <a:latin typeface="Times New Roman" panose="02020603050405020304" pitchFamily="18" charset="0"/>
                      <a:ea typeface="ＭＳ Ｐゴシック" panose="020B0600070205080204" pitchFamily="50" charset="-128"/>
                    </a:endParaRPr>
                  </a:p>
                </p:txBody>
              </p:sp>
            </mc:Choice>
            <mc:Fallback xmlns="">
              <p:sp>
                <p:nvSpPr>
                  <p:cNvPr id="45" name="正方形/長方形 44"/>
                  <p:cNvSpPr>
                    <a:spLocks noRot="1" noChangeAspect="1" noMove="1" noResize="1" noEditPoints="1" noAdjustHandles="1" noChangeArrowheads="1" noChangeShapeType="1" noTextEdit="1"/>
                  </p:cNvSpPr>
                  <p:nvPr/>
                </p:nvSpPr>
                <p:spPr>
                  <a:xfrm>
                    <a:off x="859937" y="23728319"/>
                    <a:ext cx="10080000" cy="1503745"/>
                  </a:xfrm>
                  <a:prstGeom prst="rect">
                    <a:avLst/>
                  </a:prstGeom>
                  <a:blipFill>
                    <a:blip r:embed="rId8"/>
                    <a:stretch>
                      <a:fillRect/>
                    </a:stretch>
                  </a:blipFill>
                  <a:ln>
                    <a:solidFill>
                      <a:srgbClr val="FF0000"/>
                    </a:solidFill>
                  </a:ln>
                </p:spPr>
                <p:txBody>
                  <a:bodyPr/>
                  <a:lstStyle/>
                  <a:p>
                    <a:r>
                      <a:rPr lang="ja-JP" altLang="en-US">
                        <a:noFill/>
                      </a:rPr>
                      <a:t> </a:t>
                    </a:r>
                  </a:p>
                </p:txBody>
              </p:sp>
            </mc:Fallback>
          </mc:AlternateContent>
        </p:grpSp>
        <p:sp>
          <p:nvSpPr>
            <p:cNvPr id="48" name="テキスト ボックス 47"/>
            <p:cNvSpPr txBox="1"/>
            <p:nvPr/>
          </p:nvSpPr>
          <p:spPr>
            <a:xfrm>
              <a:off x="2607318" y="24482658"/>
              <a:ext cx="8063907" cy="2308324"/>
            </a:xfrm>
            <a:prstGeom prst="rect">
              <a:avLst/>
            </a:prstGeom>
            <a:noFill/>
            <a:ln>
              <a:noFill/>
            </a:ln>
          </p:spPr>
          <p:txBody>
            <a:bodyPr wrap="square" rtlCol="0">
              <a:spAutoFit/>
            </a:bodyPr>
            <a:lstStyle/>
            <a:p>
              <a:pPr algn="dist"/>
              <a:r>
                <a:rPr lang="en-US" altLang="ja-JP" sz="2800" dirty="0" smtClean="0">
                  <a:latin typeface="Times New Roman" panose="02020603050405020304" pitchFamily="18" charset="0"/>
                  <a:ea typeface="ＭＳ Ｐゴシック" panose="020B0600070205080204" pitchFamily="50" charset="-128"/>
                </a:rPr>
                <a:t>n:</a:t>
              </a:r>
              <a:r>
                <a:rPr lang="ja-JP" altLang="en-US" sz="2800" dirty="0" smtClean="0">
                  <a:latin typeface="Times New Roman" panose="02020603050405020304" pitchFamily="18" charset="0"/>
                  <a:ea typeface="ＭＳ Ｐゴシック" panose="020B0600070205080204" pitchFamily="50" charset="-128"/>
                </a:rPr>
                <a:t>アプリ有効範囲を区切る正方形の横方向の数</a:t>
              </a:r>
              <a:endParaRPr lang="en-US" altLang="ja-JP" sz="2800" dirty="0" smtClean="0">
                <a:latin typeface="Times New Roman" panose="02020603050405020304" pitchFamily="18" charset="0"/>
                <a:ea typeface="ＭＳ Ｐゴシック" panose="020B0600070205080204" pitchFamily="50" charset="-128"/>
              </a:endParaRPr>
            </a:p>
            <a:p>
              <a:r>
                <a:rPr lang="en-US" altLang="ja-JP" sz="2800" dirty="0" smtClean="0">
                  <a:latin typeface="Times New Roman" panose="02020603050405020304" pitchFamily="18" charset="0"/>
                  <a:ea typeface="ＭＳ Ｐゴシック" panose="020B0600070205080204" pitchFamily="50" charset="-128"/>
                </a:rPr>
                <a:t>m:</a:t>
              </a:r>
              <a:r>
                <a:rPr lang="ja-JP" altLang="en-US" sz="2800" dirty="0" smtClean="0">
                  <a:latin typeface="Times New Roman" panose="02020603050405020304" pitchFamily="18" charset="0"/>
                  <a:ea typeface="ＭＳ Ｐゴシック" panose="020B0600070205080204" pitchFamily="50" charset="-128"/>
                </a:rPr>
                <a:t>アプリ有効</a:t>
              </a:r>
              <a:r>
                <a:rPr lang="ja-JP" altLang="en-US" sz="2800" dirty="0">
                  <a:latin typeface="Times New Roman" panose="02020603050405020304" pitchFamily="18" charset="0"/>
                  <a:ea typeface="ＭＳ Ｐゴシック" panose="020B0600070205080204" pitchFamily="50" charset="-128"/>
                </a:rPr>
                <a:t>範囲を区切る正方形</a:t>
              </a:r>
              <a:r>
                <a:rPr lang="ja-JP" altLang="en-US" sz="2800" dirty="0" smtClean="0">
                  <a:latin typeface="Times New Roman" panose="02020603050405020304" pitchFamily="18" charset="0"/>
                  <a:ea typeface="ＭＳ Ｐゴシック" panose="020B0600070205080204" pitchFamily="50" charset="-128"/>
                </a:rPr>
                <a:t>の縦方向</a:t>
              </a:r>
              <a:r>
                <a:rPr lang="ja-JP" altLang="en-US" sz="2800" dirty="0">
                  <a:latin typeface="Times New Roman" panose="02020603050405020304" pitchFamily="18" charset="0"/>
                  <a:ea typeface="ＭＳ Ｐゴシック" panose="020B0600070205080204" pitchFamily="50" charset="-128"/>
                </a:rPr>
                <a:t>の</a:t>
              </a:r>
              <a:r>
                <a:rPr lang="ja-JP" altLang="en-US" sz="2800" dirty="0" smtClean="0">
                  <a:latin typeface="Times New Roman" panose="02020603050405020304" pitchFamily="18" charset="0"/>
                  <a:ea typeface="ＭＳ Ｐゴシック" panose="020B0600070205080204" pitchFamily="50" charset="-128"/>
                </a:rPr>
                <a:t>数</a:t>
              </a:r>
              <a:endParaRPr lang="en-US" altLang="ja-JP" sz="2800" dirty="0" smtClean="0">
                <a:latin typeface="Times New Roman" panose="02020603050405020304" pitchFamily="18" charset="0"/>
                <a:ea typeface="ＭＳ Ｐゴシック" panose="020B0600070205080204" pitchFamily="50" charset="-128"/>
              </a:endParaRPr>
            </a:p>
            <a:p>
              <a:r>
                <a:rPr lang="en-US" altLang="ja-JP" sz="2800" dirty="0" smtClean="0">
                  <a:latin typeface="Times New Roman" panose="02020603050405020304" pitchFamily="18" charset="0"/>
                  <a:ea typeface="ＭＳ Ｐゴシック" panose="020B0600070205080204" pitchFamily="50" charset="-128"/>
                </a:rPr>
                <a:t>C:</a:t>
              </a:r>
              <a:r>
                <a:rPr lang="ja-JP" altLang="en-US" sz="2800" dirty="0" smtClean="0">
                  <a:latin typeface="Times New Roman" panose="02020603050405020304" pitchFamily="18" charset="0"/>
                  <a:ea typeface="ＭＳ Ｐゴシック" panose="020B0600070205080204" pitchFamily="50" charset="-128"/>
                </a:rPr>
                <a:t>カメラの有効範囲を示す行列</a:t>
              </a:r>
              <a:endParaRPr lang="en-US" altLang="ja-JP" sz="2800" dirty="0" smtClean="0">
                <a:latin typeface="Times New Roman" panose="02020603050405020304" pitchFamily="18" charset="0"/>
                <a:ea typeface="ＭＳ Ｐゴシック" panose="020B0600070205080204" pitchFamily="50" charset="-128"/>
              </a:endParaRPr>
            </a:p>
            <a:p>
              <a:r>
                <a:rPr lang="en-US" altLang="ja-JP" sz="2800" dirty="0" smtClean="0">
                  <a:latin typeface="Times New Roman" panose="02020603050405020304" pitchFamily="18" charset="0"/>
                  <a:ea typeface="ＭＳ Ｐゴシック" panose="020B0600070205080204" pitchFamily="50" charset="-128"/>
                </a:rPr>
                <a:t>S:</a:t>
              </a:r>
              <a:r>
                <a:rPr lang="ja-JP" altLang="en-US" sz="2800" dirty="0">
                  <a:latin typeface="Times New Roman" panose="02020603050405020304" pitchFamily="18" charset="0"/>
                  <a:ea typeface="ＭＳ Ｐゴシック" panose="020B0600070205080204" pitchFamily="50" charset="-128"/>
                </a:rPr>
                <a:t>非対象者の</a:t>
              </a:r>
              <a:r>
                <a:rPr lang="ja-JP" altLang="en-US" sz="2800" dirty="0" smtClean="0">
                  <a:latin typeface="Times New Roman" panose="02020603050405020304" pitchFamily="18" charset="0"/>
                  <a:ea typeface="ＭＳ Ｐゴシック" panose="020B0600070205080204" pitchFamily="50" charset="-128"/>
                </a:rPr>
                <a:t>滞在</a:t>
              </a:r>
              <a:r>
                <a:rPr lang="ja-JP" altLang="en-US" sz="2800" dirty="0">
                  <a:latin typeface="Times New Roman" panose="02020603050405020304" pitchFamily="18" charset="0"/>
                  <a:ea typeface="ＭＳ Ｐゴシック" panose="020B0600070205080204" pitchFamily="50" charset="-128"/>
                </a:rPr>
                <a:t>時間を示す行列</a:t>
              </a:r>
              <a:endParaRPr lang="en-US" altLang="ja-JP" sz="2800" dirty="0" smtClean="0">
                <a:latin typeface="Times New Roman" panose="02020603050405020304" pitchFamily="18" charset="0"/>
                <a:ea typeface="ＭＳ Ｐゴシック" panose="020B0600070205080204" pitchFamily="50" charset="-128"/>
              </a:endParaRPr>
            </a:p>
            <a:p>
              <a:r>
                <a:rPr lang="en-US" altLang="ja-JP" sz="2800" dirty="0" smtClean="0">
                  <a:latin typeface="Times New Roman" panose="02020603050405020304" pitchFamily="18" charset="0"/>
                  <a:ea typeface="ＭＳ Ｐゴシック" panose="020B0600070205080204" pitchFamily="50" charset="-128"/>
                </a:rPr>
                <a:t>H:</a:t>
              </a:r>
              <a:r>
                <a:rPr lang="ja-JP" altLang="en-US" sz="2800" dirty="0">
                  <a:latin typeface="Times New Roman" panose="02020603050405020304" pitchFamily="18" charset="0"/>
                  <a:ea typeface="ＭＳ Ｐゴシック" panose="020B0600070205080204" pitchFamily="50" charset="-128"/>
                </a:rPr>
                <a:t>対象者の</a:t>
              </a:r>
              <a:r>
                <a:rPr lang="ja-JP" altLang="en-US" sz="2800" dirty="0" smtClean="0">
                  <a:latin typeface="Times New Roman" panose="02020603050405020304" pitchFamily="18" charset="0"/>
                  <a:ea typeface="ＭＳ Ｐゴシック" panose="020B0600070205080204" pitchFamily="50" charset="-128"/>
                </a:rPr>
                <a:t>滞在</a:t>
              </a:r>
              <a:r>
                <a:rPr lang="ja-JP" altLang="en-US" sz="2800" dirty="0">
                  <a:latin typeface="Times New Roman" panose="02020603050405020304" pitchFamily="18" charset="0"/>
                  <a:ea typeface="ＭＳ Ｐゴシック" panose="020B0600070205080204" pitchFamily="50" charset="-128"/>
                </a:rPr>
                <a:t>時間を示す行列</a:t>
              </a:r>
              <a:endParaRPr lang="en-US" altLang="ja-JP" sz="2800" dirty="0" smtClean="0">
                <a:latin typeface="Times New Roman" panose="02020603050405020304" pitchFamily="18" charset="0"/>
                <a:ea typeface="ＭＳ Ｐゴシック" panose="020B0600070205080204" pitchFamily="50" charset="-128"/>
              </a:endParaRPr>
            </a:p>
          </p:txBody>
        </p:sp>
      </p:grpSp>
      <p:sp>
        <p:nvSpPr>
          <p:cNvPr id="43" name="曲折矢印 42"/>
          <p:cNvSpPr/>
          <p:nvPr/>
        </p:nvSpPr>
        <p:spPr>
          <a:xfrm rot="5400000">
            <a:off x="7115673" y="12244636"/>
            <a:ext cx="1077591" cy="2160701"/>
          </a:xfrm>
          <a:prstGeom prst="bentArrow">
            <a:avLst>
              <a:gd name="adj1" fmla="val 32872"/>
              <a:gd name="adj2" fmla="val 42428"/>
              <a:gd name="adj3" fmla="val 25000"/>
              <a:gd name="adj4" fmla="val 52102"/>
            </a:avLst>
          </a:prstGeom>
          <a:solidFill>
            <a:srgbClr val="FF8E4F"/>
          </a:solidFill>
          <a:ln>
            <a:solidFill>
              <a:srgbClr val="FF6F1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solidFill>
                <a:schemeClr val="tx1"/>
              </a:solidFill>
            </a:endParaRPr>
          </a:p>
        </p:txBody>
      </p:sp>
      <p:pic>
        <p:nvPicPr>
          <p:cNvPr id="23" name="図 22"/>
          <p:cNvPicPr>
            <a:picLocks noChangeAspect="1"/>
          </p:cNvPicPr>
          <p:nvPr/>
        </p:nvPicPr>
        <p:blipFill>
          <a:blip r:embed="rId9"/>
          <a:stretch>
            <a:fillRect/>
          </a:stretch>
        </p:blipFill>
        <p:spPr>
          <a:xfrm>
            <a:off x="3717167" y="11085439"/>
            <a:ext cx="3042168" cy="2371550"/>
          </a:xfrm>
          <a:prstGeom prst="rect">
            <a:avLst/>
          </a:prstGeom>
        </p:spPr>
      </p:pic>
      <p:sp>
        <p:nvSpPr>
          <p:cNvPr id="106" name="テキスト ボックス 105"/>
          <p:cNvSpPr txBox="1"/>
          <p:nvPr/>
        </p:nvSpPr>
        <p:spPr>
          <a:xfrm>
            <a:off x="3159354" y="17052260"/>
            <a:ext cx="988273" cy="562421"/>
          </a:xfrm>
          <a:prstGeom prst="rect">
            <a:avLst/>
          </a:prstGeom>
          <a:noFill/>
        </p:spPr>
        <p:txBody>
          <a:bodyPr wrap="square" rtlCol="0">
            <a:spAutoFit/>
          </a:bodyPr>
          <a:lstStyle/>
          <a:p>
            <a:r>
              <a:rPr kumimoji="1" lang="en-US" altLang="ja-JP" sz="3000" dirty="0" smtClean="0">
                <a:ea typeface="ＭＳ Ｐゴシック" panose="020B0600070205080204" pitchFamily="50" charset="-128"/>
              </a:rPr>
              <a:t>(c)</a:t>
            </a:r>
            <a:endParaRPr kumimoji="1" lang="ja-JP" altLang="en-US" sz="3000" dirty="0">
              <a:ea typeface="ＭＳ Ｐゴシック" panose="020B0600070205080204" pitchFamily="50" charset="-128"/>
            </a:endParaRPr>
          </a:p>
        </p:txBody>
      </p:sp>
      <p:grpSp>
        <p:nvGrpSpPr>
          <p:cNvPr id="17" name="グループ化 16"/>
          <p:cNvGrpSpPr/>
          <p:nvPr/>
        </p:nvGrpSpPr>
        <p:grpSpPr>
          <a:xfrm>
            <a:off x="3723958" y="10825805"/>
            <a:ext cx="3015940" cy="3158105"/>
            <a:chOff x="3901758" y="11010254"/>
            <a:chExt cx="3015940" cy="3158105"/>
          </a:xfrm>
        </p:grpSpPr>
        <p:sp>
          <p:nvSpPr>
            <p:cNvPr id="105" name="テキスト ボックス 104"/>
            <p:cNvSpPr txBox="1"/>
            <p:nvPr/>
          </p:nvSpPr>
          <p:spPr>
            <a:xfrm>
              <a:off x="5118044" y="13605938"/>
              <a:ext cx="988273" cy="562421"/>
            </a:xfrm>
            <a:prstGeom prst="rect">
              <a:avLst/>
            </a:prstGeom>
            <a:noFill/>
          </p:spPr>
          <p:txBody>
            <a:bodyPr wrap="square" rtlCol="0">
              <a:spAutoFit/>
            </a:bodyPr>
            <a:lstStyle/>
            <a:p>
              <a:r>
                <a:rPr kumimoji="1" lang="en-US" altLang="ja-JP" sz="3000" dirty="0" smtClean="0">
                  <a:ea typeface="ＭＳ Ｐゴシック" panose="020B0600070205080204" pitchFamily="50" charset="-128"/>
                </a:rPr>
                <a:t>(b)</a:t>
              </a:r>
              <a:endParaRPr kumimoji="1" lang="ja-JP" altLang="en-US" sz="3000" dirty="0">
                <a:ea typeface="ＭＳ Ｐゴシック" panose="020B0600070205080204" pitchFamily="50" charset="-128"/>
              </a:endParaRPr>
            </a:p>
          </p:txBody>
        </p:sp>
        <p:grpSp>
          <p:nvGrpSpPr>
            <p:cNvPr id="123" name="グループ化 122"/>
            <p:cNvGrpSpPr/>
            <p:nvPr/>
          </p:nvGrpSpPr>
          <p:grpSpPr>
            <a:xfrm>
              <a:off x="3901758" y="11010254"/>
              <a:ext cx="3015940" cy="2536704"/>
              <a:chOff x="11606853" y="14952313"/>
              <a:chExt cx="8700907" cy="7318321"/>
            </a:xfrm>
          </p:grpSpPr>
          <p:pic>
            <p:nvPicPr>
              <p:cNvPr id="124" name="Picture 24" descr="家のイラスト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161737" y="18091720"/>
                <a:ext cx="1334779" cy="1248016"/>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24" descr="家のイラスト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067306" y="20962971"/>
                <a:ext cx="1334779" cy="1248016"/>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26" descr="https://2.bp.blogspot.com/-gwj84W9hV3U/V2vXpp8q23I/AAAAAAAA74E/ufde3GpkI-wmJ1MCHX1awIOrJ5NKxL5KQCLcB/s800/building_house7.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339984" y="21045839"/>
                <a:ext cx="1312865" cy="1224795"/>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監視カメラ・防犯カメラのイラスト"/>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351230" y="19257199"/>
                <a:ext cx="956530" cy="956530"/>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 descr="監視カメラ・防犯カメラのイラスト"/>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flipH="1">
                <a:off x="11606853" y="16444934"/>
                <a:ext cx="933113" cy="933112"/>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 descr="監視カメラ・防犯カメラのイラスト"/>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8360288" y="15497169"/>
                <a:ext cx="990942" cy="990942"/>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12" descr="手をあげて横断歩道を渡る小学生のイラスト"/>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897689" y="16911486"/>
                <a:ext cx="1622515" cy="1622514"/>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8" descr="上京したての人のイラスト"/>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2885254" y="14952313"/>
                <a:ext cx="1491269" cy="149126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0" name="グループ化 49"/>
          <p:cNvGrpSpPr/>
          <p:nvPr/>
        </p:nvGrpSpPr>
        <p:grpSpPr>
          <a:xfrm>
            <a:off x="881348" y="10954844"/>
            <a:ext cx="2720690" cy="2961968"/>
            <a:chOff x="881348" y="10712963"/>
            <a:chExt cx="2720690" cy="3263114"/>
          </a:xfrm>
        </p:grpSpPr>
        <p:sp>
          <p:nvSpPr>
            <p:cNvPr id="104" name="テキスト ボックス 103"/>
            <p:cNvSpPr txBox="1"/>
            <p:nvPr/>
          </p:nvSpPr>
          <p:spPr>
            <a:xfrm>
              <a:off x="1848588" y="13422079"/>
              <a:ext cx="988273" cy="553998"/>
            </a:xfrm>
            <a:prstGeom prst="rect">
              <a:avLst/>
            </a:prstGeom>
            <a:noFill/>
          </p:spPr>
          <p:txBody>
            <a:bodyPr wrap="square" rtlCol="0">
              <a:spAutoFit/>
            </a:bodyPr>
            <a:lstStyle/>
            <a:p>
              <a:r>
                <a:rPr kumimoji="1" lang="en-US" altLang="ja-JP" sz="3000" dirty="0" smtClean="0">
                  <a:ea typeface="ＭＳ Ｐゴシック" panose="020B0600070205080204" pitchFamily="50" charset="-128"/>
                </a:rPr>
                <a:t>(a)</a:t>
              </a:r>
              <a:endParaRPr kumimoji="1" lang="ja-JP" altLang="en-US" sz="3000" dirty="0">
                <a:ea typeface="ＭＳ Ｐゴシック" panose="020B0600070205080204" pitchFamily="50" charset="-128"/>
              </a:endParaRPr>
            </a:p>
          </p:txBody>
        </p:sp>
        <p:grpSp>
          <p:nvGrpSpPr>
            <p:cNvPr id="137" name="グループ化 136"/>
            <p:cNvGrpSpPr/>
            <p:nvPr/>
          </p:nvGrpSpPr>
          <p:grpSpPr>
            <a:xfrm>
              <a:off x="881348" y="10712963"/>
              <a:ext cx="2720690" cy="2794124"/>
              <a:chOff x="4076719" y="21602185"/>
              <a:chExt cx="6680077" cy="6860381"/>
            </a:xfrm>
          </p:grpSpPr>
          <p:grpSp>
            <p:nvGrpSpPr>
              <p:cNvPr id="138" name="グループ化 137"/>
              <p:cNvGrpSpPr/>
              <p:nvPr/>
            </p:nvGrpSpPr>
            <p:grpSpPr>
              <a:xfrm>
                <a:off x="4076719" y="21602188"/>
                <a:ext cx="6680077" cy="6860378"/>
                <a:chOff x="11324298" y="21372790"/>
                <a:chExt cx="6680074" cy="6860377"/>
              </a:xfrm>
            </p:grpSpPr>
            <p:sp>
              <p:nvSpPr>
                <p:cNvPr id="147" name="円/楕円 117"/>
                <p:cNvSpPr/>
                <p:nvPr/>
              </p:nvSpPr>
              <p:spPr>
                <a:xfrm>
                  <a:off x="11324298" y="21372790"/>
                  <a:ext cx="6680074" cy="686037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8" name="正方形/長方形 147"/>
                <p:cNvSpPr/>
                <p:nvPr/>
              </p:nvSpPr>
              <p:spPr>
                <a:xfrm>
                  <a:off x="11455917" y="24190533"/>
                  <a:ext cx="6175412" cy="6124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49" name="正方形/長方形 148"/>
                <p:cNvSpPr/>
                <p:nvPr/>
              </p:nvSpPr>
              <p:spPr>
                <a:xfrm>
                  <a:off x="14101701" y="26263282"/>
                  <a:ext cx="3238033" cy="6410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50" name="正方形/長方形 149"/>
                <p:cNvSpPr/>
                <p:nvPr/>
              </p:nvSpPr>
              <p:spPr>
                <a:xfrm rot="5400000">
                  <a:off x="10696706" y="24587980"/>
                  <a:ext cx="6175412" cy="6124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pic>
            <p:nvPicPr>
              <p:cNvPr id="139" name="Picture 2" descr="監視カメラ・防犯カメラのイラスト"/>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78815" y="24802987"/>
                <a:ext cx="1073565" cy="1073565"/>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18" descr="上京したての人のイラスト"/>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77602" y="21602185"/>
                <a:ext cx="2048229" cy="204823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 descr="監視カメラ・防犯カメラのイラスト"/>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77379" y="21914775"/>
                <a:ext cx="1073565" cy="1073565"/>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監視カメラ・防犯カメラのイラスト"/>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flipH="1">
                <a:off x="4210048" y="23776563"/>
                <a:ext cx="1073565" cy="1073565"/>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4" descr="家のイラスト3"/>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935800" y="24003617"/>
                <a:ext cx="1905001" cy="1781178"/>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12" descr="手をあげて横断歩道を渡る小学生のイラスト"/>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94440" y="22923972"/>
                <a:ext cx="2360700" cy="2360700"/>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4" descr="家のイラスト3"/>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405501" y="26180328"/>
                <a:ext cx="1905001" cy="1781178"/>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6" descr="https://2.bp.blogspot.com/-gwj84W9hV3U/V2vXpp8q23I/AAAAAAAA74E/ufde3GpkI-wmJ1MCHX1awIOrJ5NKxL5KQCLcB/s800/building_house7.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416758" y="25456930"/>
                <a:ext cx="2145481" cy="200155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8" name="正方形/長方形 17"/>
          <p:cNvSpPr/>
          <p:nvPr/>
        </p:nvSpPr>
        <p:spPr>
          <a:xfrm>
            <a:off x="678210" y="13978399"/>
            <a:ext cx="9202390" cy="3093205"/>
          </a:xfrm>
          <a:prstGeom prst="rect">
            <a:avLst/>
          </a:prstGeom>
          <a:noFill/>
          <a:ln w="38100">
            <a:solidFill>
              <a:srgbClr val="FF6F1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p:cNvGrpSpPr/>
          <p:nvPr/>
        </p:nvGrpSpPr>
        <p:grpSpPr>
          <a:xfrm>
            <a:off x="6946156" y="11014665"/>
            <a:ext cx="3611860" cy="2085102"/>
            <a:chOff x="6771600" y="10991554"/>
            <a:chExt cx="3611860" cy="2314437"/>
          </a:xfrm>
        </p:grpSpPr>
        <p:sp>
          <p:nvSpPr>
            <p:cNvPr id="35" name="テキスト ボックス 34"/>
            <p:cNvSpPr txBox="1"/>
            <p:nvPr/>
          </p:nvSpPr>
          <p:spPr>
            <a:xfrm>
              <a:off x="6792527" y="10991554"/>
              <a:ext cx="3499606" cy="2314437"/>
            </a:xfrm>
            <a:prstGeom prst="roundRect">
              <a:avLst/>
            </a:prstGeom>
            <a:ln>
              <a:solidFill>
                <a:srgbClr val="FF6F1F"/>
              </a:solidFill>
              <a:round/>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kumimoji="1" lang="ja-JP" altLang="en-US" sz="2000" dirty="0"/>
            </a:p>
          </p:txBody>
        </p:sp>
        <p:sp>
          <p:nvSpPr>
            <p:cNvPr id="39" name="テキスト ボックス 38"/>
            <p:cNvSpPr txBox="1"/>
            <p:nvPr/>
          </p:nvSpPr>
          <p:spPr>
            <a:xfrm>
              <a:off x="6771600" y="11131116"/>
              <a:ext cx="3611860" cy="2152257"/>
            </a:xfrm>
            <a:prstGeom prst="rect">
              <a:avLst/>
            </a:prstGeom>
            <a:noFill/>
          </p:spPr>
          <p:txBody>
            <a:bodyPr wrap="square" rtlCol="0">
              <a:spAutoFit/>
            </a:bodyPr>
            <a:lstStyle/>
            <a:p>
              <a:r>
                <a:rPr lang="ja-JP" altLang="en-US" sz="2400" dirty="0"/>
                <a:t>人</a:t>
              </a:r>
              <a:r>
                <a:rPr lang="ja-JP" altLang="en-US" sz="2400" dirty="0" smtClean="0"/>
                <a:t>がマス上</a:t>
              </a:r>
              <a:r>
                <a:rPr lang="ja-JP" altLang="en-US" sz="2400" dirty="0"/>
                <a:t>にいる時間</a:t>
              </a:r>
              <a:r>
                <a:rPr lang="ja-JP" altLang="en-US" sz="2400" dirty="0" smtClean="0"/>
                <a:t>やカメラが有効な範囲などで</a:t>
              </a:r>
              <a:r>
                <a:rPr lang="ja-JP" altLang="en-US" sz="2400" dirty="0"/>
                <a:t>行列を生成する．</a:t>
              </a:r>
              <a:endParaRPr lang="en-US" altLang="ja-JP" sz="2400" dirty="0"/>
            </a:p>
            <a:p>
              <a:r>
                <a:rPr lang="ja-JP" altLang="en-US" sz="2400" dirty="0"/>
                <a:t>対象者</a:t>
              </a:r>
              <a:r>
                <a:rPr lang="ja-JP" altLang="en-US" sz="2400" dirty="0" smtClean="0"/>
                <a:t>と非対象者で</a:t>
              </a:r>
              <a:r>
                <a:rPr lang="ja-JP" altLang="en-US" sz="2400" dirty="0"/>
                <a:t>行列の種類を分けている．</a:t>
              </a:r>
            </a:p>
          </p:txBody>
        </p:sp>
      </p:grpSp>
      <p:sp>
        <p:nvSpPr>
          <p:cNvPr id="108" name="テキスト ボックス 107"/>
          <p:cNvSpPr txBox="1"/>
          <p:nvPr/>
        </p:nvSpPr>
        <p:spPr>
          <a:xfrm>
            <a:off x="1662940" y="16457880"/>
            <a:ext cx="1180354" cy="553998"/>
          </a:xfrm>
          <a:prstGeom prst="rect">
            <a:avLst/>
          </a:prstGeom>
          <a:noFill/>
        </p:spPr>
        <p:txBody>
          <a:bodyPr wrap="square" rtlCol="0">
            <a:spAutoFit/>
          </a:bodyPr>
          <a:lstStyle/>
          <a:p>
            <a:r>
              <a:rPr kumimoji="1" lang="ja-JP" altLang="en-US" sz="3000" dirty="0" smtClean="0">
                <a:ea typeface="ＭＳ Ｐゴシック" panose="020B0600070205080204" pitchFamily="50" charset="-128"/>
              </a:rPr>
              <a:t>行列</a:t>
            </a:r>
            <a:r>
              <a:rPr kumimoji="1" lang="en-US" altLang="ja-JP" sz="3000" dirty="0" smtClean="0">
                <a:ea typeface="ＭＳ Ｐゴシック" panose="020B0600070205080204" pitchFamily="50" charset="-128"/>
              </a:rPr>
              <a:t>C</a:t>
            </a:r>
            <a:endParaRPr kumimoji="1" lang="ja-JP" altLang="en-US" sz="3000" dirty="0">
              <a:ea typeface="ＭＳ Ｐゴシック" panose="020B0600070205080204" pitchFamily="50" charset="-128"/>
            </a:endParaRPr>
          </a:p>
        </p:txBody>
      </p:sp>
      <p:sp>
        <p:nvSpPr>
          <p:cNvPr id="109" name="テキスト ボックス 108"/>
          <p:cNvSpPr txBox="1"/>
          <p:nvPr/>
        </p:nvSpPr>
        <p:spPr>
          <a:xfrm>
            <a:off x="7658136" y="16465694"/>
            <a:ext cx="1333787" cy="553998"/>
          </a:xfrm>
          <a:prstGeom prst="rect">
            <a:avLst/>
          </a:prstGeom>
          <a:noFill/>
        </p:spPr>
        <p:txBody>
          <a:bodyPr wrap="square" rtlCol="0">
            <a:spAutoFit/>
          </a:bodyPr>
          <a:lstStyle/>
          <a:p>
            <a:r>
              <a:rPr kumimoji="1" lang="ja-JP" altLang="en-US" sz="3000" dirty="0" smtClean="0">
                <a:ea typeface="ＭＳ Ｐゴシック" panose="020B0600070205080204" pitchFamily="50" charset="-128"/>
              </a:rPr>
              <a:t>行列</a:t>
            </a:r>
            <a:r>
              <a:rPr kumimoji="1" lang="en-US" altLang="ja-JP" sz="3000" dirty="0" smtClean="0">
                <a:ea typeface="ＭＳ Ｐゴシック" panose="020B0600070205080204" pitchFamily="50" charset="-128"/>
              </a:rPr>
              <a:t>H</a:t>
            </a:r>
            <a:endParaRPr kumimoji="1" lang="ja-JP" altLang="en-US" sz="3000" dirty="0">
              <a:ea typeface="ＭＳ Ｐゴシック" panose="020B0600070205080204" pitchFamily="50" charset="-128"/>
            </a:endParaRPr>
          </a:p>
        </p:txBody>
      </p:sp>
      <p:sp>
        <p:nvSpPr>
          <p:cNvPr id="110" name="テキスト ボックス 109"/>
          <p:cNvSpPr txBox="1"/>
          <p:nvPr/>
        </p:nvSpPr>
        <p:spPr>
          <a:xfrm>
            <a:off x="4756644" y="16457880"/>
            <a:ext cx="1180354" cy="553998"/>
          </a:xfrm>
          <a:prstGeom prst="rect">
            <a:avLst/>
          </a:prstGeom>
          <a:noFill/>
        </p:spPr>
        <p:txBody>
          <a:bodyPr wrap="square" rtlCol="0">
            <a:spAutoFit/>
          </a:bodyPr>
          <a:lstStyle/>
          <a:p>
            <a:r>
              <a:rPr kumimoji="1" lang="ja-JP" altLang="en-US" sz="3000" dirty="0" smtClean="0">
                <a:ea typeface="ＭＳ Ｐゴシック" panose="020B0600070205080204" pitchFamily="50" charset="-128"/>
              </a:rPr>
              <a:t>行列</a:t>
            </a:r>
            <a:r>
              <a:rPr kumimoji="1" lang="en-US" altLang="ja-JP" sz="3000" dirty="0" smtClean="0">
                <a:ea typeface="ＭＳ Ｐゴシック" panose="020B0600070205080204" pitchFamily="50" charset="-128"/>
              </a:rPr>
              <a:t>S</a:t>
            </a:r>
            <a:endParaRPr kumimoji="1" lang="ja-JP" altLang="en-US" sz="3000" dirty="0">
              <a:ea typeface="ＭＳ Ｐゴシック" panose="020B0600070205080204" pitchFamily="50" charset="-128"/>
            </a:endParaRPr>
          </a:p>
        </p:txBody>
      </p:sp>
      <p:sp>
        <p:nvSpPr>
          <p:cNvPr id="26" name="テキスト ボックス 25"/>
          <p:cNvSpPr txBox="1"/>
          <p:nvPr/>
        </p:nvSpPr>
        <p:spPr>
          <a:xfrm>
            <a:off x="10777336" y="9936657"/>
            <a:ext cx="10080000" cy="76944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ja-JP" altLang="en-US" sz="4400" dirty="0" smtClean="0">
                <a:solidFill>
                  <a:schemeClr val="bg1"/>
                </a:solidFill>
                <a:latin typeface="Times New Roman" panose="02020603050405020304" pitchFamily="18" charset="0"/>
                <a:ea typeface="ＭＳ Ｐゴシック" panose="020B0600070205080204" pitchFamily="50" charset="-128"/>
              </a:rPr>
              <a:t>シミュレーション</a:t>
            </a:r>
            <a:endParaRPr kumimoji="1" lang="ja-JP" altLang="en-US" sz="4400" dirty="0">
              <a:solidFill>
                <a:schemeClr val="bg1"/>
              </a:solidFill>
              <a:latin typeface="Times New Roman" panose="02020603050405020304" pitchFamily="18" charset="0"/>
              <a:ea typeface="ＭＳ Ｐゴシック" panose="020B0600070205080204" pitchFamily="50" charset="-128"/>
            </a:endParaRPr>
          </a:p>
        </p:txBody>
      </p:sp>
      <p:sp>
        <p:nvSpPr>
          <p:cNvPr id="29" name="テキスト ボックス 28"/>
          <p:cNvSpPr txBox="1"/>
          <p:nvPr/>
        </p:nvSpPr>
        <p:spPr>
          <a:xfrm>
            <a:off x="10777335" y="15691712"/>
            <a:ext cx="10079999" cy="3539430"/>
          </a:xfrm>
          <a:prstGeom prst="rect">
            <a:avLst/>
          </a:prstGeom>
          <a:noFill/>
        </p:spPr>
        <p:txBody>
          <a:bodyPr wrap="square" rtlCol="0">
            <a:spAutoFit/>
          </a:bodyPr>
          <a:lstStyle/>
          <a:p>
            <a:r>
              <a:rPr lang="ja-JP" altLang="en-US" sz="3200" dirty="0">
                <a:latin typeface="Times New Roman" panose="02020603050405020304" pitchFamily="18" charset="0"/>
                <a:ea typeface="ＭＳ Ｐゴシック" panose="020B0600070205080204" pitchFamily="50" charset="-128"/>
              </a:rPr>
              <a:t>　</a:t>
            </a:r>
            <a:r>
              <a:rPr lang="ja-JP" altLang="en-US" sz="3200" dirty="0" smtClean="0">
                <a:latin typeface="Times New Roman" panose="02020603050405020304" pitchFamily="18" charset="0"/>
                <a:ea typeface="ＭＳ Ｐゴシック" panose="020B0600070205080204" pitchFamily="50" charset="-128"/>
              </a:rPr>
              <a:t>「</a:t>
            </a:r>
            <a:r>
              <a:rPr lang="ja-JP" altLang="en-US" sz="3200" dirty="0">
                <a:latin typeface="Times New Roman" panose="02020603050405020304" pitchFamily="18" charset="0"/>
                <a:ea typeface="ＭＳ Ｐゴシック" panose="020B0600070205080204" pitchFamily="50" charset="-128"/>
              </a:rPr>
              <a:t>公園から学校までの</a:t>
            </a:r>
            <a:r>
              <a:rPr lang="ja-JP" altLang="en-US" sz="3200" dirty="0" smtClean="0">
                <a:latin typeface="Times New Roman" panose="02020603050405020304" pitchFamily="18" charset="0"/>
                <a:ea typeface="ＭＳ Ｐゴシック" panose="020B0600070205080204" pitchFamily="50" charset="-128"/>
              </a:rPr>
              <a:t>見守りアプリ」</a:t>
            </a:r>
            <a:r>
              <a:rPr lang="ja-JP" altLang="en-US" sz="3200" dirty="0">
                <a:latin typeface="Times New Roman" panose="02020603050405020304" pitchFamily="18" charset="0"/>
                <a:ea typeface="ＭＳ Ｐゴシック" panose="020B0600070205080204" pitchFamily="50" charset="-128"/>
              </a:rPr>
              <a:t>を</a:t>
            </a:r>
            <a:r>
              <a:rPr lang="ja-JP" altLang="en-US" sz="3200" dirty="0" smtClean="0">
                <a:latin typeface="Times New Roman" panose="02020603050405020304" pitchFamily="18" charset="0"/>
                <a:ea typeface="ＭＳ Ｐゴシック" panose="020B0600070205080204" pitchFamily="50" charset="-128"/>
              </a:rPr>
              <a:t>設定す</a:t>
            </a:r>
            <a:r>
              <a:rPr lang="ja-JP" altLang="en-US" sz="3200" dirty="0">
                <a:latin typeface="Times New Roman" panose="02020603050405020304" pitchFamily="18" charset="0"/>
                <a:ea typeface="ＭＳ Ｐゴシック" panose="020B0600070205080204" pitchFamily="50" charset="-128"/>
              </a:rPr>
              <a:t>る</a:t>
            </a:r>
            <a:r>
              <a:rPr lang="ja-JP" altLang="en-US" sz="3200" dirty="0" smtClean="0">
                <a:latin typeface="Times New Roman" panose="02020603050405020304" pitchFamily="18" charset="0"/>
                <a:ea typeface="ＭＳ Ｐゴシック" panose="020B0600070205080204" pitchFamily="50" charset="-128"/>
              </a:rPr>
              <a:t>．これは街に点在するネットワークカメラが静止</a:t>
            </a:r>
            <a:r>
              <a:rPr lang="ja-JP" altLang="en-US" sz="3200" dirty="0">
                <a:latin typeface="Times New Roman" panose="02020603050405020304" pitchFamily="18" charset="0"/>
                <a:ea typeface="ＭＳ Ｐゴシック" panose="020B0600070205080204" pitchFamily="50" charset="-128"/>
              </a:rPr>
              <a:t>画像をクラウドに送信するシステムで提供される．</a:t>
            </a:r>
            <a:r>
              <a:rPr kumimoji="1" lang="ja-JP" altLang="en-US" sz="3200" dirty="0" smtClean="0">
                <a:latin typeface="Times New Roman" panose="02020603050405020304" pitchFamily="18" charset="0"/>
                <a:ea typeface="ＭＳ Ｐゴシック" panose="020B0600070205080204" pitchFamily="50" charset="-128"/>
              </a:rPr>
              <a:t>実際の地図（栃木県小山市）をもとに</a:t>
            </a:r>
            <a:r>
              <a:rPr lang="ja-JP" altLang="en-US" sz="3200" dirty="0" smtClean="0">
                <a:latin typeface="Times New Roman" panose="02020603050405020304" pitchFamily="18" charset="0"/>
                <a:ea typeface="ＭＳ Ｐゴシック" panose="020B0600070205080204" pitchFamily="50" charset="-128"/>
              </a:rPr>
              <a:t>前節の式が組み込まれたシミュレータ（図</a:t>
            </a:r>
            <a:r>
              <a:rPr lang="en-US" altLang="ja-JP" sz="3200" dirty="0">
                <a:latin typeface="Times New Roman" panose="02020603050405020304" pitchFamily="18" charset="0"/>
                <a:ea typeface="ＭＳ Ｐゴシック" panose="020B0600070205080204" pitchFamily="50" charset="-128"/>
              </a:rPr>
              <a:t>3</a:t>
            </a:r>
            <a:r>
              <a:rPr lang="ja-JP" altLang="en-US" sz="3200" dirty="0" smtClean="0">
                <a:latin typeface="Times New Roman" panose="02020603050405020304" pitchFamily="18" charset="0"/>
                <a:ea typeface="ＭＳ Ｐゴシック" panose="020B0600070205080204" pitchFamily="50" charset="-128"/>
              </a:rPr>
              <a:t>）を実装し，表</a:t>
            </a:r>
            <a:r>
              <a:rPr lang="en-US" altLang="ja-JP" sz="3200" dirty="0" smtClean="0">
                <a:latin typeface="Times New Roman" panose="02020603050405020304" pitchFamily="18" charset="0"/>
                <a:ea typeface="ＭＳ Ｐゴシック" panose="020B0600070205080204" pitchFamily="50" charset="-128"/>
              </a:rPr>
              <a:t>1</a:t>
            </a:r>
            <a:r>
              <a:rPr lang="ja-JP" altLang="en-US" sz="3200" dirty="0" smtClean="0">
                <a:latin typeface="Times New Roman" panose="02020603050405020304" pitchFamily="18" charset="0"/>
                <a:ea typeface="ＭＳ Ｐゴシック" panose="020B0600070205080204" pitchFamily="50" charset="-128"/>
              </a:rPr>
              <a:t>のパラメータで動かした．結果を図</a:t>
            </a:r>
            <a:r>
              <a:rPr lang="en-US" altLang="ja-JP" sz="3200" dirty="0">
                <a:latin typeface="Times New Roman" panose="02020603050405020304" pitchFamily="18" charset="0"/>
                <a:ea typeface="ＭＳ Ｐゴシック" panose="020B0600070205080204" pitchFamily="50" charset="-128"/>
              </a:rPr>
              <a:t>4</a:t>
            </a:r>
            <a:r>
              <a:rPr lang="ja-JP" altLang="en-US" sz="3200" dirty="0" smtClean="0">
                <a:latin typeface="Times New Roman" panose="02020603050405020304" pitchFamily="18" charset="0"/>
                <a:ea typeface="ＭＳ Ｐゴシック" panose="020B0600070205080204" pitchFamily="50" charset="-128"/>
              </a:rPr>
              <a:t>に示す．</a:t>
            </a:r>
            <a:endParaRPr lang="en-US" altLang="ja-JP" sz="3200" dirty="0" smtClean="0">
              <a:latin typeface="Times New Roman" panose="02020603050405020304" pitchFamily="18" charset="0"/>
              <a:ea typeface="ＭＳ Ｐゴシック" panose="020B0600070205080204" pitchFamily="50" charset="-128"/>
            </a:endParaRPr>
          </a:p>
          <a:p>
            <a:r>
              <a:rPr kumimoji="1" lang="ja-JP" altLang="en-US" sz="3200" dirty="0">
                <a:latin typeface="Times New Roman" panose="02020603050405020304" pitchFamily="18" charset="0"/>
                <a:ea typeface="ＭＳ Ｐゴシック" panose="020B0600070205080204" pitchFamily="50" charset="-128"/>
              </a:rPr>
              <a:t>　</a:t>
            </a:r>
            <a:r>
              <a:rPr lang="ja-JP" altLang="en-US" sz="3200" dirty="0">
                <a:latin typeface="Times New Roman" panose="02020603050405020304" pitchFamily="18" charset="0"/>
                <a:ea typeface="ＭＳ Ｐゴシック" panose="020B0600070205080204" pitchFamily="50" charset="-128"/>
              </a:rPr>
              <a:t>結果</a:t>
            </a:r>
            <a:r>
              <a:rPr kumimoji="1" lang="ja-JP" altLang="en-US" sz="3200" dirty="0" smtClean="0">
                <a:latin typeface="Times New Roman" panose="02020603050405020304" pitchFamily="18" charset="0"/>
                <a:ea typeface="ＭＳ Ｐゴシック" panose="020B0600070205080204" pitchFamily="50" charset="-128"/>
              </a:rPr>
              <a:t>より，</a:t>
            </a:r>
            <a:r>
              <a:rPr lang="ja-JP" altLang="en-US" sz="3200" dirty="0">
                <a:latin typeface="Times New Roman" panose="02020603050405020304" pitchFamily="18" charset="0"/>
                <a:ea typeface="ＭＳ Ｐゴシック" panose="020B0600070205080204" pitchFamily="50" charset="-128"/>
              </a:rPr>
              <a:t>非対象者の</a:t>
            </a:r>
            <a:r>
              <a:rPr lang="ja-JP" altLang="en-US" sz="3200" dirty="0" smtClean="0">
                <a:latin typeface="Times New Roman" panose="02020603050405020304" pitchFamily="18" charset="0"/>
                <a:ea typeface="ＭＳ Ｐゴシック" panose="020B0600070205080204" pitchFamily="50" charset="-128"/>
              </a:rPr>
              <a:t>人流が増加すると必要でないプライバシデータの生成頻度も増加すると示せた．</a:t>
            </a:r>
            <a:endParaRPr kumimoji="1" lang="ja-JP" altLang="en-US" sz="3200" dirty="0">
              <a:latin typeface="Times New Roman" panose="02020603050405020304" pitchFamily="18" charset="0"/>
              <a:ea typeface="ＭＳ Ｐゴシック" panose="020B0600070205080204" pitchFamily="50" charset="-128"/>
            </a:endParaRPr>
          </a:p>
        </p:txBody>
      </p:sp>
      <p:grpSp>
        <p:nvGrpSpPr>
          <p:cNvPr id="6" name="グループ化 5"/>
          <p:cNvGrpSpPr/>
          <p:nvPr/>
        </p:nvGrpSpPr>
        <p:grpSpPr>
          <a:xfrm>
            <a:off x="11622264" y="10887267"/>
            <a:ext cx="8781839" cy="4719412"/>
            <a:chOff x="11622264" y="10574135"/>
            <a:chExt cx="8781839" cy="4719412"/>
          </a:xfrm>
        </p:grpSpPr>
        <p:pic>
          <p:nvPicPr>
            <p:cNvPr id="27" name="図 26"/>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1622264" y="10574135"/>
              <a:ext cx="8781839" cy="4178342"/>
            </a:xfrm>
            <a:prstGeom prst="rect">
              <a:avLst/>
            </a:prstGeom>
            <a:noFill/>
            <a:ln>
              <a:noFill/>
            </a:ln>
          </p:spPr>
        </p:pic>
        <p:sp>
          <p:nvSpPr>
            <p:cNvPr id="33" name="テキスト ボックス 32"/>
            <p:cNvSpPr txBox="1"/>
            <p:nvPr/>
          </p:nvSpPr>
          <p:spPr>
            <a:xfrm>
              <a:off x="14426022" y="14770327"/>
              <a:ext cx="3563285" cy="523220"/>
            </a:xfrm>
            <a:prstGeom prst="rect">
              <a:avLst/>
            </a:prstGeom>
            <a:noFill/>
          </p:spPr>
          <p:txBody>
            <a:bodyPr wrap="square" rtlCol="0">
              <a:spAutoFit/>
            </a:bodyPr>
            <a:lstStyle/>
            <a:p>
              <a:r>
                <a:rPr kumimoji="1" lang="ja-JP" altLang="en-US" sz="2800" dirty="0" smtClean="0">
                  <a:ea typeface="ＭＳ Ｐゴシック" panose="020B0600070205080204" pitchFamily="50" charset="-128"/>
                </a:rPr>
                <a:t>図</a:t>
              </a:r>
              <a:r>
                <a:rPr lang="en-US" altLang="ja-JP" sz="2800" dirty="0">
                  <a:ea typeface="ＭＳ Ｐゴシック" panose="020B0600070205080204" pitchFamily="50" charset="-128"/>
                </a:rPr>
                <a:t>3</a:t>
              </a:r>
              <a:r>
                <a:rPr kumimoji="1" lang="en-US" altLang="ja-JP" sz="2800" dirty="0" smtClean="0">
                  <a:ea typeface="ＭＳ Ｐゴシック" panose="020B0600070205080204" pitchFamily="50" charset="-128"/>
                </a:rPr>
                <a:t>.</a:t>
              </a:r>
              <a:r>
                <a:rPr kumimoji="1" lang="ja-JP" altLang="en-US" sz="2800" dirty="0" smtClean="0">
                  <a:ea typeface="ＭＳ Ｐゴシック" panose="020B0600070205080204" pitchFamily="50" charset="-128"/>
                </a:rPr>
                <a:t>シミュレーション</a:t>
              </a:r>
              <a:endParaRPr kumimoji="1" lang="ja-JP" altLang="en-US" sz="2800" dirty="0">
                <a:ea typeface="ＭＳ Ｐゴシック" panose="020B0600070205080204" pitchFamily="50" charset="-128"/>
              </a:endParaRPr>
            </a:p>
          </p:txBody>
        </p:sp>
      </p:grpSp>
      <p:sp>
        <p:nvSpPr>
          <p:cNvPr id="127" name="テキスト ボックス 126"/>
          <p:cNvSpPr txBox="1"/>
          <p:nvPr/>
        </p:nvSpPr>
        <p:spPr>
          <a:xfrm>
            <a:off x="12521926" y="19216249"/>
            <a:ext cx="6438900" cy="523220"/>
          </a:xfrm>
          <a:prstGeom prst="rect">
            <a:avLst/>
          </a:prstGeom>
          <a:noFill/>
        </p:spPr>
        <p:txBody>
          <a:bodyPr wrap="square" rtlCol="0">
            <a:spAutoFit/>
          </a:bodyPr>
          <a:lstStyle/>
          <a:p>
            <a:r>
              <a:rPr lang="ja-JP" altLang="en-US" sz="2800" dirty="0" smtClean="0">
                <a:ea typeface="ＭＳ Ｐゴシック" panose="020B0600070205080204" pitchFamily="50" charset="-128"/>
              </a:rPr>
              <a:t>表</a:t>
            </a:r>
            <a:r>
              <a:rPr lang="en-US" altLang="ja-JP" sz="2800" dirty="0">
                <a:ea typeface="ＭＳ Ｐゴシック" panose="020B0600070205080204" pitchFamily="50" charset="-128"/>
              </a:rPr>
              <a:t>1</a:t>
            </a:r>
            <a:r>
              <a:rPr kumimoji="1" lang="en-US" altLang="ja-JP" sz="2800" dirty="0" smtClean="0">
                <a:ea typeface="ＭＳ Ｐゴシック" panose="020B0600070205080204" pitchFamily="50" charset="-128"/>
              </a:rPr>
              <a:t>.</a:t>
            </a:r>
            <a:r>
              <a:rPr kumimoji="1" lang="ja-JP" altLang="en-US" sz="2800" dirty="0" smtClean="0">
                <a:ea typeface="ＭＳ Ｐゴシック" panose="020B0600070205080204" pitchFamily="50" charset="-128"/>
              </a:rPr>
              <a:t>シミュレーションに使ったパラメータ</a:t>
            </a:r>
            <a:endParaRPr kumimoji="1" lang="ja-JP" altLang="en-US" sz="2800" dirty="0">
              <a:ea typeface="ＭＳ Ｐゴシック" panose="020B0600070205080204" pitchFamily="50" charset="-128"/>
            </a:endParaRPr>
          </a:p>
        </p:txBody>
      </p:sp>
      <p:grpSp>
        <p:nvGrpSpPr>
          <p:cNvPr id="12" name="グループ化 11"/>
          <p:cNvGrpSpPr/>
          <p:nvPr/>
        </p:nvGrpSpPr>
        <p:grpSpPr>
          <a:xfrm>
            <a:off x="11876372" y="22289433"/>
            <a:ext cx="8506249" cy="4791943"/>
            <a:chOff x="12191038" y="21445889"/>
            <a:chExt cx="8506249" cy="4791943"/>
          </a:xfrm>
        </p:grpSpPr>
        <p:pic>
          <p:nvPicPr>
            <p:cNvPr id="28" name="図 27"/>
            <p:cNvPicPr/>
            <p:nvPr/>
          </p:nvPicPr>
          <p:blipFill>
            <a:blip r:embed="rId23">
              <a:extLst>
                <a:ext uri="{28A0092B-C50C-407E-A947-70E740481C1C}">
                  <a14:useLocalDpi xmlns:a14="http://schemas.microsoft.com/office/drawing/2010/main" val="0"/>
                </a:ext>
              </a:extLst>
            </a:blip>
            <a:srcRect/>
            <a:stretch>
              <a:fillRect/>
            </a:stretch>
          </p:blipFill>
          <p:spPr bwMode="auto">
            <a:xfrm>
              <a:off x="12191038" y="21445889"/>
              <a:ext cx="8506249" cy="4268723"/>
            </a:xfrm>
            <a:prstGeom prst="rect">
              <a:avLst/>
            </a:prstGeom>
            <a:noFill/>
            <a:ln>
              <a:solidFill>
                <a:schemeClr val="accent1"/>
              </a:solidFill>
            </a:ln>
          </p:spPr>
        </p:pic>
        <p:sp>
          <p:nvSpPr>
            <p:cNvPr id="128" name="テキスト ボックス 127"/>
            <p:cNvSpPr txBox="1"/>
            <p:nvPr/>
          </p:nvSpPr>
          <p:spPr>
            <a:xfrm>
              <a:off x="14357885" y="25714612"/>
              <a:ext cx="4264557" cy="523220"/>
            </a:xfrm>
            <a:prstGeom prst="rect">
              <a:avLst/>
            </a:prstGeom>
            <a:noFill/>
          </p:spPr>
          <p:txBody>
            <a:bodyPr wrap="square" rtlCol="0">
              <a:spAutoFit/>
            </a:bodyPr>
            <a:lstStyle/>
            <a:p>
              <a:r>
                <a:rPr kumimoji="1" lang="ja-JP" altLang="en-US" sz="2800" dirty="0" smtClean="0">
                  <a:ea typeface="ＭＳ Ｐゴシック" panose="020B0600070205080204" pitchFamily="50" charset="-128"/>
                </a:rPr>
                <a:t>図</a:t>
              </a:r>
              <a:r>
                <a:rPr kumimoji="1" lang="en-US" altLang="ja-JP" sz="2800" dirty="0" smtClean="0">
                  <a:ea typeface="ＭＳ Ｐゴシック" panose="020B0600070205080204" pitchFamily="50" charset="-128"/>
                </a:rPr>
                <a:t>4.</a:t>
              </a:r>
              <a:r>
                <a:rPr kumimoji="1" lang="ja-JP" altLang="en-US" sz="2800" dirty="0" smtClean="0">
                  <a:ea typeface="ＭＳ Ｐゴシック" panose="020B0600070205080204" pitchFamily="50" charset="-128"/>
                </a:rPr>
                <a:t>シミュレーション結果</a:t>
              </a:r>
              <a:endParaRPr kumimoji="1" lang="ja-JP" altLang="en-US" sz="2800" dirty="0">
                <a:ea typeface="ＭＳ Ｐゴシック" panose="020B0600070205080204" pitchFamily="50" charset="-128"/>
              </a:endParaRPr>
            </a:p>
          </p:txBody>
        </p:sp>
      </p:grpSp>
      <p:sp>
        <p:nvSpPr>
          <p:cNvPr id="107" name="テキスト ボックス 106"/>
          <p:cNvSpPr txBox="1"/>
          <p:nvPr/>
        </p:nvSpPr>
        <p:spPr>
          <a:xfrm>
            <a:off x="18497550" y="21758710"/>
            <a:ext cx="2436465" cy="369332"/>
          </a:xfrm>
          <a:prstGeom prst="rect">
            <a:avLst/>
          </a:prstGeom>
          <a:noFill/>
        </p:spPr>
        <p:txBody>
          <a:bodyPr wrap="square" rtlCol="0">
            <a:spAutoFit/>
          </a:bodyPr>
          <a:lstStyle/>
          <a:p>
            <a:r>
              <a:rPr lang="ja-JP" altLang="en-US" sz="1800" dirty="0" smtClean="0">
                <a:latin typeface="Times New Roman" panose="02020603050405020304" pitchFamily="18" charset="0"/>
                <a:ea typeface="ＭＳ Ｐゴシック" panose="020B0600070205080204" pitchFamily="50" charset="-128"/>
              </a:rPr>
              <a:t>＊</a:t>
            </a:r>
            <a:r>
              <a:rPr lang="en-US" altLang="ja-JP" sz="1800" dirty="0" smtClean="0">
                <a:latin typeface="Times New Roman" panose="02020603050405020304" pitchFamily="18" charset="0"/>
                <a:ea typeface="ＭＳ Ｐゴシック" panose="020B0600070205080204" pitchFamily="50" charset="-128"/>
              </a:rPr>
              <a:t>frames per second </a:t>
            </a:r>
            <a:endParaRPr kumimoji="1" lang="ja-JP" altLang="en-US" sz="1800" dirty="0">
              <a:ea typeface="ＭＳ Ｐゴシック" panose="020B0600070205080204" pitchFamily="50" charset="-128"/>
            </a:endParaRPr>
          </a:p>
        </p:txBody>
      </p:sp>
      <p:pic>
        <p:nvPicPr>
          <p:cNvPr id="55" name="図 54"/>
          <p:cNvPicPr>
            <a:picLocks noChangeAspect="1"/>
          </p:cNvPicPr>
          <p:nvPr/>
        </p:nvPicPr>
        <p:blipFill>
          <a:blip r:embed="rId24"/>
          <a:stretch>
            <a:fillRect/>
          </a:stretch>
        </p:blipFill>
        <p:spPr>
          <a:xfrm>
            <a:off x="11123007" y="19663269"/>
            <a:ext cx="9388654" cy="2322777"/>
          </a:xfrm>
          <a:prstGeom prst="rect">
            <a:avLst/>
          </a:prstGeom>
        </p:spPr>
      </p:pic>
      <p:pic>
        <p:nvPicPr>
          <p:cNvPr id="19" name="図 18"/>
          <p:cNvPicPr>
            <a:picLocks noChangeAspect="1"/>
          </p:cNvPicPr>
          <p:nvPr/>
        </p:nvPicPr>
        <p:blipFill>
          <a:blip r:embed="rId25"/>
          <a:stretch>
            <a:fillRect/>
          </a:stretch>
        </p:blipFill>
        <p:spPr>
          <a:xfrm>
            <a:off x="939087" y="14146436"/>
            <a:ext cx="8680635" cy="2298044"/>
          </a:xfrm>
          <a:prstGeom prst="rect">
            <a:avLst/>
          </a:prstGeom>
        </p:spPr>
      </p:pic>
    </p:spTree>
    <p:extLst>
      <p:ext uri="{BB962C8B-B14F-4D97-AF65-F5344CB8AC3E}">
        <p14:creationId xmlns:p14="http://schemas.microsoft.com/office/powerpoint/2010/main" val="3240904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4351</TotalTime>
  <Words>188</Words>
  <Application>Microsoft Office PowerPoint</Application>
  <PresentationFormat>ユーザー設定</PresentationFormat>
  <Paragraphs>51</Paragraphs>
  <Slides>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ＭＳ Ｐゴシック</vt:lpstr>
      <vt:lpstr>游ゴシック</vt:lpstr>
      <vt:lpstr>游ゴシック Light</vt:lpstr>
      <vt:lpstr>Arial</vt:lpstr>
      <vt:lpstr>Calibri</vt:lpstr>
      <vt:lpstr>Calibri Light</vt:lpstr>
      <vt:lpstr>Cambria Math</vt:lpstr>
      <vt:lpstr>Times New Roman</vt:lpstr>
      <vt:lpstr>Office テーマ</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Hoshikawa</dc:creator>
  <cp:lastModifiedBy>tamura</cp:lastModifiedBy>
  <cp:revision>270</cp:revision>
  <dcterms:created xsi:type="dcterms:W3CDTF">2018-06-05T10:45:52Z</dcterms:created>
  <dcterms:modified xsi:type="dcterms:W3CDTF">2019-01-11T06:46:44Z</dcterms:modified>
</cp:coreProperties>
</file>