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3" r:id="rId5"/>
    <p:sldId id="260" r:id="rId6"/>
    <p:sldId id="261" r:id="rId7"/>
    <p:sldId id="266" r:id="rId8"/>
    <p:sldId id="285" r:id="rId9"/>
    <p:sldId id="269" r:id="rId10"/>
    <p:sldId id="270" r:id="rId11"/>
    <p:sldId id="271" r:id="rId12"/>
    <p:sldId id="273" r:id="rId13"/>
    <p:sldId id="276" r:id="rId14"/>
    <p:sldId id="279" r:id="rId15"/>
    <p:sldId id="280" r:id="rId16"/>
  </p:sldIdLst>
  <p:sldSz cx="12192000" cy="6858000"/>
  <p:notesSz cx="6858000" cy="12192000"/>
  <p:embeddedFontLst>
    <p:embeddedFont>
      <p:font typeface="MiSans" pitchFamily="34" charset="-122"/>
      <p:regular r:id="rId20"/>
    </p:embeddedFont>
    <p:embeddedFont>
      <p:font typeface="MiSans" pitchFamily="34" charset="-120"/>
      <p:regular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font" Target="fonts/font6.fntdata"/><Relationship Id="rId24" Type="http://schemas.openxmlformats.org/officeDocument/2006/relationships/font" Target="fonts/font5.fntdata"/><Relationship Id="rId23" Type="http://schemas.openxmlformats.org/officeDocument/2006/relationships/font" Target="fonts/font4.fntdata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8.png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4"/>
          <p:cNvSpPr/>
          <p:nvPr/>
        </p:nvSpPr>
        <p:spPr>
          <a:xfrm>
            <a:off x="1870710" y="1315085"/>
            <a:ext cx="8588375" cy="1771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CST-LLM翼型参数化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267525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267525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3635375" y="1055370"/>
            <a:ext cx="337185" cy="337185"/>
          </a:xfrm>
          <a:prstGeom prst="ellipse">
            <a:avLst/>
          </a:prstGeom>
          <a:solidFill>
            <a:srgbClr val="FFFFFF"/>
          </a:solidFill>
          <a:ln w="19050">
            <a:solidFill>
              <a:srgbClr val="00B0F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63537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315531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315531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4115435" y="1055370"/>
            <a:ext cx="337185" cy="337185"/>
          </a:xfrm>
          <a:prstGeom prst="ellipse">
            <a:avLst/>
          </a:prstGeom>
          <a:solidFill>
            <a:srgbClr val="00B0F0"/>
          </a:solidFill>
          <a:ln w="19050">
            <a:solidFill>
              <a:srgbClr val="FFFFF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4115435" y="1055370"/>
            <a:ext cx="337185" cy="33718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291465" y="607504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8" name="Shape 16"/>
          <p:cNvSpPr/>
          <p:nvPr/>
        </p:nvSpPr>
        <p:spPr>
          <a:xfrm>
            <a:off x="291465" y="630872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19" name="Shape 17"/>
          <p:cNvSpPr/>
          <p:nvPr/>
        </p:nvSpPr>
        <p:spPr>
          <a:xfrm>
            <a:off x="291465" y="6542405"/>
            <a:ext cx="607496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0" name="Shape 18"/>
          <p:cNvSpPr/>
          <p:nvPr/>
        </p:nvSpPr>
        <p:spPr>
          <a:xfrm>
            <a:off x="4888230" y="1223645"/>
            <a:ext cx="544830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1" name="Shape 19"/>
          <p:cNvSpPr/>
          <p:nvPr/>
        </p:nvSpPr>
        <p:spPr>
          <a:xfrm>
            <a:off x="1588770" y="2950845"/>
            <a:ext cx="8747760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2" name="Shape 20"/>
          <p:cNvSpPr/>
          <p:nvPr/>
        </p:nvSpPr>
        <p:spPr>
          <a:xfrm>
            <a:off x="10342245" y="120713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3" name="Shape 21"/>
          <p:cNvSpPr/>
          <p:nvPr/>
        </p:nvSpPr>
        <p:spPr>
          <a:xfrm>
            <a:off x="1583055" y="1223645"/>
            <a:ext cx="0" cy="175895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  <p:sp>
        <p:nvSpPr>
          <p:cNvPr id="24" name="Shape 22"/>
          <p:cNvSpPr/>
          <p:nvPr/>
        </p:nvSpPr>
        <p:spPr>
          <a:xfrm>
            <a:off x="1557020" y="1210945"/>
            <a:ext cx="742315" cy="0"/>
          </a:xfrm>
          <a:prstGeom prst="line">
            <a:avLst/>
          </a:prstGeom>
          <a:noFill/>
          <a:ln w="57150">
            <a:solidFill>
              <a:srgbClr val="00B0F0"/>
            </a:solidFill>
            <a:prstDash val="solid"/>
            <a:headEnd type="none"/>
            <a:tailEnd type="none"/>
          </a:ln>
        </p:spPr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502400" y="254000"/>
            <a:ext cx="5435600" cy="914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Text 1"/>
          <p:cNvSpPr/>
          <p:nvPr/>
        </p:nvSpPr>
        <p:spPr>
          <a:xfrm>
            <a:off x="3283585" y="1676400"/>
            <a:ext cx="59436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>
            <p:custDataLst>
              <p:tags r:id="rId1"/>
            </p:custDataLst>
          </p:nvPr>
        </p:nvSpPr>
        <p:spPr>
          <a:xfrm>
            <a:off x="5867400" y="2082800"/>
            <a:ext cx="5435600" cy="762000"/>
          </a:xfrm>
          <a:custGeom>
            <a:avLst/>
            <a:gdLst/>
            <a:ahLst/>
            <a:cxnLst/>
            <a:rect l="l" t="t" r="r" b="b"/>
            <a:pathLst>
              <a:path w="5435600" h="762000">
                <a:moveTo>
                  <a:pt x="101597" y="0"/>
                </a:moveTo>
                <a:lnTo>
                  <a:pt x="5334003" y="0"/>
                </a:lnTo>
                <a:cubicBezTo>
                  <a:pt x="5390113" y="0"/>
                  <a:pt x="5435600" y="45487"/>
                  <a:pt x="5435600" y="101597"/>
                </a:cubicBezTo>
                <a:lnTo>
                  <a:pt x="5435600" y="660403"/>
                </a:lnTo>
                <a:cubicBezTo>
                  <a:pt x="5435600" y="716513"/>
                  <a:pt x="5390113" y="762000"/>
                  <a:pt x="5334003" y="762000"/>
                </a:cubicBezTo>
                <a:lnTo>
                  <a:pt x="101597" y="762000"/>
                </a:lnTo>
                <a:cubicBezTo>
                  <a:pt x="45487" y="762000"/>
                  <a:pt x="0" y="716513"/>
                  <a:pt x="0" y="660403"/>
                </a:cubicBezTo>
                <a:lnTo>
                  <a:pt x="0" y="101597"/>
                </a:lnTo>
                <a:cubicBezTo>
                  <a:pt x="0" y="45487"/>
                  <a:pt x="45487" y="0"/>
                  <a:pt x="101597" y="0"/>
                </a:cubicBezTo>
                <a:close/>
              </a:path>
            </a:pathLst>
          </a:custGeom>
          <a:solidFill>
            <a:srgbClr val="4080FF">
              <a:alpha val="10196"/>
            </a:srgbClr>
          </a:solidFill>
        </p:spPr>
      </p:sp>
      <p:sp>
        <p:nvSpPr>
          <p:cNvPr id="6" name="Shape 3"/>
          <p:cNvSpPr/>
          <p:nvPr>
            <p:custDataLst>
              <p:tags r:id="rId2"/>
            </p:custDataLst>
          </p:nvPr>
        </p:nvSpPr>
        <p:spPr>
          <a:xfrm>
            <a:off x="6007100" y="22860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9050" y="19050"/>
                </a:moveTo>
                <a:cubicBezTo>
                  <a:pt x="29587" y="19050"/>
                  <a:pt x="38100" y="27563"/>
                  <a:pt x="38100" y="38100"/>
                </a:cubicBezTo>
                <a:lnTo>
                  <a:pt x="38100" y="238125"/>
                </a:lnTo>
                <a:cubicBezTo>
                  <a:pt x="38100" y="243364"/>
                  <a:pt x="42386" y="247650"/>
                  <a:pt x="47625" y="247650"/>
                </a:cubicBezTo>
                <a:lnTo>
                  <a:pt x="285750" y="247650"/>
                </a:lnTo>
                <a:cubicBezTo>
                  <a:pt x="296287" y="247650"/>
                  <a:pt x="304800" y="256163"/>
                  <a:pt x="304800" y="266700"/>
                </a:cubicBezTo>
                <a:cubicBezTo>
                  <a:pt x="304800" y="277237"/>
                  <a:pt x="296287" y="285750"/>
                  <a:pt x="285750" y="285750"/>
                </a:cubicBezTo>
                <a:lnTo>
                  <a:pt x="47625" y="285750"/>
                </a:lnTo>
                <a:cubicBezTo>
                  <a:pt x="21312" y="285750"/>
                  <a:pt x="0" y="264438"/>
                  <a:pt x="0" y="238125"/>
                </a:cubicBezTo>
                <a:lnTo>
                  <a:pt x="0" y="38100"/>
                </a:lnTo>
                <a:cubicBezTo>
                  <a:pt x="0" y="27563"/>
                  <a:pt x="8513" y="19050"/>
                  <a:pt x="19050" y="19050"/>
                </a:cubicBezTo>
                <a:close/>
                <a:moveTo>
                  <a:pt x="142875" y="57150"/>
                </a:moveTo>
                <a:cubicBezTo>
                  <a:pt x="146864" y="57150"/>
                  <a:pt x="150674" y="58817"/>
                  <a:pt x="153412" y="61793"/>
                </a:cubicBezTo>
                <a:lnTo>
                  <a:pt x="195739" y="107930"/>
                </a:lnTo>
                <a:lnTo>
                  <a:pt x="223242" y="80367"/>
                </a:lnTo>
                <a:cubicBezTo>
                  <a:pt x="228838" y="74771"/>
                  <a:pt x="237887" y="74771"/>
                  <a:pt x="243423" y="80367"/>
                </a:cubicBezTo>
                <a:lnTo>
                  <a:pt x="281523" y="118467"/>
                </a:lnTo>
                <a:cubicBezTo>
                  <a:pt x="284202" y="121146"/>
                  <a:pt x="285690" y="124777"/>
                  <a:pt x="285690" y="128588"/>
                </a:cubicBezTo>
                <a:lnTo>
                  <a:pt x="285690" y="195263"/>
                </a:lnTo>
                <a:cubicBezTo>
                  <a:pt x="285690" y="203180"/>
                  <a:pt x="279321" y="209550"/>
                  <a:pt x="271403" y="209550"/>
                </a:cubicBezTo>
                <a:lnTo>
                  <a:pt x="90428" y="209550"/>
                </a:lnTo>
                <a:cubicBezTo>
                  <a:pt x="82510" y="209550"/>
                  <a:pt x="76140" y="203180"/>
                  <a:pt x="76140" y="195263"/>
                </a:cubicBezTo>
                <a:lnTo>
                  <a:pt x="76140" y="128588"/>
                </a:lnTo>
                <a:cubicBezTo>
                  <a:pt x="76140" y="125016"/>
                  <a:pt x="77510" y="121563"/>
                  <a:pt x="79891" y="118943"/>
                </a:cubicBezTo>
                <a:lnTo>
                  <a:pt x="132278" y="61793"/>
                </a:lnTo>
                <a:cubicBezTo>
                  <a:pt x="134957" y="58817"/>
                  <a:pt x="138827" y="57150"/>
                  <a:pt x="142815" y="57150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6502400" y="2184400"/>
            <a:ext cx="43942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凹函数与大曲率</a:t>
            </a:r>
            <a:endParaRPr lang="en-US" sz="16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6502400" y="2489200"/>
            <a:ext cx="38862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在x=0（前缘）附近，函数呈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凹形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且具有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大曲率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en-US" sz="1600" dirty="0"/>
          </a:p>
        </p:txBody>
      </p:sp>
      <p:sp>
        <p:nvSpPr>
          <p:cNvPr id="9" name="Shape 6"/>
          <p:cNvSpPr/>
          <p:nvPr>
            <p:custDataLst>
              <p:tags r:id="rId5"/>
            </p:custDataLst>
          </p:nvPr>
        </p:nvSpPr>
        <p:spPr>
          <a:xfrm>
            <a:off x="5867400" y="2997200"/>
            <a:ext cx="5435600" cy="762000"/>
          </a:xfrm>
          <a:custGeom>
            <a:avLst/>
            <a:gdLst/>
            <a:ahLst/>
            <a:cxnLst/>
            <a:rect l="l" t="t" r="r" b="b"/>
            <a:pathLst>
              <a:path w="5435600" h="762000">
                <a:moveTo>
                  <a:pt x="101597" y="0"/>
                </a:moveTo>
                <a:lnTo>
                  <a:pt x="5334003" y="0"/>
                </a:lnTo>
                <a:cubicBezTo>
                  <a:pt x="5390113" y="0"/>
                  <a:pt x="5435600" y="45487"/>
                  <a:pt x="5435600" y="101597"/>
                </a:cubicBezTo>
                <a:lnTo>
                  <a:pt x="5435600" y="660403"/>
                </a:lnTo>
                <a:cubicBezTo>
                  <a:pt x="5435600" y="716513"/>
                  <a:pt x="5390113" y="762000"/>
                  <a:pt x="5334003" y="762000"/>
                </a:cubicBezTo>
                <a:lnTo>
                  <a:pt x="101597" y="762000"/>
                </a:lnTo>
                <a:cubicBezTo>
                  <a:pt x="45487" y="762000"/>
                  <a:pt x="0" y="716513"/>
                  <a:pt x="0" y="660403"/>
                </a:cubicBezTo>
                <a:lnTo>
                  <a:pt x="0" y="101597"/>
                </a:lnTo>
                <a:cubicBezTo>
                  <a:pt x="0" y="45487"/>
                  <a:pt x="45487" y="0"/>
                  <a:pt x="101597" y="0"/>
                </a:cubicBezTo>
                <a:close/>
              </a:path>
            </a:pathLst>
          </a:custGeom>
          <a:solidFill>
            <a:srgbClr val="FFC200">
              <a:alpha val="10196"/>
            </a:srgbClr>
          </a:solidFill>
        </p:spPr>
      </p:sp>
      <p:sp>
        <p:nvSpPr>
          <p:cNvPr id="10" name="Shape 7"/>
          <p:cNvSpPr/>
          <p:nvPr>
            <p:custDataLst>
              <p:tags r:id="rId6"/>
            </p:custDataLst>
          </p:nvPr>
        </p:nvSpPr>
        <p:spPr>
          <a:xfrm>
            <a:off x="6007100" y="32004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99204" y="242054"/>
                </a:moveTo>
                <a:lnTo>
                  <a:pt x="242054" y="299204"/>
                </a:lnTo>
                <a:cubicBezTo>
                  <a:pt x="236577" y="304681"/>
                  <a:pt x="228421" y="306288"/>
                  <a:pt x="221278" y="303312"/>
                </a:cubicBezTo>
                <a:cubicBezTo>
                  <a:pt x="214134" y="300335"/>
                  <a:pt x="209550" y="293430"/>
                  <a:pt x="209550" y="285750"/>
                </a:cubicBezTo>
                <a:lnTo>
                  <a:pt x="209550" y="247650"/>
                </a:lnTo>
                <a:lnTo>
                  <a:pt x="19050" y="247650"/>
                </a:lnTo>
                <a:cubicBezTo>
                  <a:pt x="8513" y="247650"/>
                  <a:pt x="0" y="239137"/>
                  <a:pt x="0" y="228600"/>
                </a:cubicBezTo>
                <a:cubicBezTo>
                  <a:pt x="0" y="218063"/>
                  <a:pt x="8513" y="209550"/>
                  <a:pt x="19050" y="209550"/>
                </a:cubicBezTo>
                <a:lnTo>
                  <a:pt x="209550" y="209550"/>
                </a:lnTo>
                <a:lnTo>
                  <a:pt x="209550" y="171450"/>
                </a:lnTo>
                <a:cubicBezTo>
                  <a:pt x="209550" y="163770"/>
                  <a:pt x="214193" y="156805"/>
                  <a:pt x="221337" y="153829"/>
                </a:cubicBezTo>
                <a:cubicBezTo>
                  <a:pt x="228481" y="150852"/>
                  <a:pt x="236637" y="152519"/>
                  <a:pt x="242114" y="157936"/>
                </a:cubicBezTo>
                <a:lnTo>
                  <a:pt x="299264" y="215086"/>
                </a:lnTo>
                <a:cubicBezTo>
                  <a:pt x="306705" y="222528"/>
                  <a:pt x="306705" y="234613"/>
                  <a:pt x="299264" y="242054"/>
                </a:cubicBezTo>
                <a:close/>
                <a:moveTo>
                  <a:pt x="5596" y="89654"/>
                </a:moveTo>
                <a:cubicBezTo>
                  <a:pt x="-1845" y="82213"/>
                  <a:pt x="-1845" y="70128"/>
                  <a:pt x="5596" y="62686"/>
                </a:cubicBezTo>
                <a:lnTo>
                  <a:pt x="62746" y="5536"/>
                </a:lnTo>
                <a:cubicBezTo>
                  <a:pt x="68223" y="60"/>
                  <a:pt x="76379" y="-1548"/>
                  <a:pt x="83522" y="1429"/>
                </a:cubicBezTo>
                <a:cubicBezTo>
                  <a:pt x="90666" y="4405"/>
                  <a:pt x="95250" y="11370"/>
                  <a:pt x="95250" y="19050"/>
                </a:cubicBezTo>
                <a:lnTo>
                  <a:pt x="95250" y="57150"/>
                </a:lnTo>
                <a:lnTo>
                  <a:pt x="285750" y="57150"/>
                </a:lnTo>
                <a:cubicBezTo>
                  <a:pt x="296287" y="57150"/>
                  <a:pt x="304800" y="65663"/>
                  <a:pt x="304800" y="76200"/>
                </a:cubicBezTo>
                <a:cubicBezTo>
                  <a:pt x="304800" y="86737"/>
                  <a:pt x="296287" y="95250"/>
                  <a:pt x="285750" y="95250"/>
                </a:cubicBezTo>
                <a:lnTo>
                  <a:pt x="95250" y="95250"/>
                </a:lnTo>
                <a:lnTo>
                  <a:pt x="95250" y="133350"/>
                </a:lnTo>
                <a:cubicBezTo>
                  <a:pt x="95250" y="141030"/>
                  <a:pt x="90607" y="147995"/>
                  <a:pt x="83463" y="150971"/>
                </a:cubicBezTo>
                <a:cubicBezTo>
                  <a:pt x="76319" y="153948"/>
                  <a:pt x="68163" y="152281"/>
                  <a:pt x="62686" y="146864"/>
                </a:cubicBezTo>
                <a:lnTo>
                  <a:pt x="5536" y="89714"/>
                </a:lnTo>
                <a:close/>
              </a:path>
            </a:pathLst>
          </a:custGeom>
          <a:solidFill>
            <a:srgbClr val="FFC200"/>
          </a:solidFill>
        </p:spPr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6502400" y="3098800"/>
            <a:ext cx="41529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峰值前移</a:t>
            </a:r>
            <a:endParaRPr lang="en-US" sz="160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6502400" y="3403600"/>
            <a:ext cx="36449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变换后，Bernstein多项式的峰值向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前缘偏移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en-US" sz="1600" dirty="0"/>
          </a:p>
        </p:txBody>
      </p:sp>
      <p:sp>
        <p:nvSpPr>
          <p:cNvPr id="13" name="Shape 10"/>
          <p:cNvSpPr/>
          <p:nvPr>
            <p:custDataLst>
              <p:tags r:id="rId9"/>
            </p:custDataLst>
          </p:nvPr>
        </p:nvSpPr>
        <p:spPr>
          <a:xfrm>
            <a:off x="5867400" y="3911600"/>
            <a:ext cx="5435600" cy="762000"/>
          </a:xfrm>
          <a:custGeom>
            <a:avLst/>
            <a:gdLst/>
            <a:ahLst/>
            <a:cxnLst/>
            <a:rect l="l" t="t" r="r" b="b"/>
            <a:pathLst>
              <a:path w="5435600" h="762000">
                <a:moveTo>
                  <a:pt x="101597" y="0"/>
                </a:moveTo>
                <a:lnTo>
                  <a:pt x="5334003" y="0"/>
                </a:lnTo>
                <a:cubicBezTo>
                  <a:pt x="5390113" y="0"/>
                  <a:pt x="5435600" y="45487"/>
                  <a:pt x="5435600" y="101597"/>
                </a:cubicBezTo>
                <a:lnTo>
                  <a:pt x="5435600" y="660403"/>
                </a:lnTo>
                <a:cubicBezTo>
                  <a:pt x="5435600" y="716513"/>
                  <a:pt x="5390113" y="762000"/>
                  <a:pt x="5334003" y="762000"/>
                </a:cubicBezTo>
                <a:lnTo>
                  <a:pt x="101597" y="762000"/>
                </a:lnTo>
                <a:cubicBezTo>
                  <a:pt x="45487" y="762000"/>
                  <a:pt x="0" y="716513"/>
                  <a:pt x="0" y="660403"/>
                </a:cubicBezTo>
                <a:lnTo>
                  <a:pt x="0" y="101597"/>
                </a:lnTo>
                <a:cubicBezTo>
                  <a:pt x="0" y="45487"/>
                  <a:pt x="45487" y="0"/>
                  <a:pt x="101597" y="0"/>
                </a:cubicBezTo>
                <a:close/>
              </a:path>
            </a:pathLst>
          </a:custGeom>
          <a:solidFill>
            <a:srgbClr val="00AEEF">
              <a:alpha val="10196"/>
            </a:srgbClr>
          </a:solidFill>
        </p:spPr>
      </p:sp>
      <p:sp>
        <p:nvSpPr>
          <p:cNvPr id="14" name="Shape 11"/>
          <p:cNvSpPr/>
          <p:nvPr>
            <p:custDataLst>
              <p:tags r:id="rId10"/>
            </p:custDataLst>
          </p:nvPr>
        </p:nvSpPr>
        <p:spPr>
          <a:xfrm>
            <a:off x="6007100" y="41148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66700" y="152400"/>
                </a:moveTo>
                <a:cubicBezTo>
                  <a:pt x="266700" y="89316"/>
                  <a:pt x="215484" y="38100"/>
                  <a:pt x="152400" y="38100"/>
                </a:cubicBezTo>
                <a:cubicBezTo>
                  <a:pt x="89316" y="38100"/>
                  <a:pt x="38100" y="89316"/>
                  <a:pt x="38100" y="152400"/>
                </a:cubicBezTo>
                <a:cubicBezTo>
                  <a:pt x="38100" y="215484"/>
                  <a:pt x="89316" y="266700"/>
                  <a:pt x="152400" y="266700"/>
                </a:cubicBezTo>
                <a:cubicBezTo>
                  <a:pt x="215484" y="266700"/>
                  <a:pt x="266700" y="215484"/>
                  <a:pt x="266700" y="152400"/>
                </a:cubicBezTo>
                <a:close/>
                <a:moveTo>
                  <a:pt x="0" y="152400"/>
                </a:moveTo>
                <a:cubicBezTo>
                  <a:pt x="0" y="68288"/>
                  <a:pt x="68288" y="0"/>
                  <a:pt x="152400" y="0"/>
                </a:cubicBezTo>
                <a:cubicBezTo>
                  <a:pt x="236512" y="0"/>
                  <a:pt x="304800" y="68288"/>
                  <a:pt x="304800" y="152400"/>
                </a:cubicBezTo>
                <a:cubicBezTo>
                  <a:pt x="304800" y="236512"/>
                  <a:pt x="236512" y="304800"/>
                  <a:pt x="152400" y="304800"/>
                </a:cubicBezTo>
                <a:cubicBezTo>
                  <a:pt x="68288" y="304800"/>
                  <a:pt x="0" y="236512"/>
                  <a:pt x="0" y="152400"/>
                </a:cubicBezTo>
                <a:close/>
                <a:moveTo>
                  <a:pt x="152400" y="200025"/>
                </a:moveTo>
                <a:cubicBezTo>
                  <a:pt x="178685" y="200025"/>
                  <a:pt x="200025" y="178685"/>
                  <a:pt x="200025" y="152400"/>
                </a:cubicBezTo>
                <a:cubicBezTo>
                  <a:pt x="200025" y="126115"/>
                  <a:pt x="178685" y="104775"/>
                  <a:pt x="152400" y="104775"/>
                </a:cubicBezTo>
                <a:cubicBezTo>
                  <a:pt x="126115" y="104775"/>
                  <a:pt x="104775" y="126115"/>
                  <a:pt x="104775" y="152400"/>
                </a:cubicBezTo>
                <a:cubicBezTo>
                  <a:pt x="104775" y="178685"/>
                  <a:pt x="126115" y="200025"/>
                  <a:pt x="152400" y="200025"/>
                </a:cubicBezTo>
                <a:close/>
                <a:moveTo>
                  <a:pt x="152400" y="66675"/>
                </a:moveTo>
                <a:cubicBezTo>
                  <a:pt x="199713" y="66675"/>
                  <a:pt x="238125" y="105087"/>
                  <a:pt x="238125" y="152400"/>
                </a:cubicBezTo>
                <a:cubicBezTo>
                  <a:pt x="238125" y="199713"/>
                  <a:pt x="199713" y="238125"/>
                  <a:pt x="152400" y="238125"/>
                </a:cubicBezTo>
                <a:cubicBezTo>
                  <a:pt x="105087" y="238125"/>
                  <a:pt x="66675" y="199713"/>
                  <a:pt x="66675" y="152400"/>
                </a:cubicBezTo>
                <a:cubicBezTo>
                  <a:pt x="66675" y="105087"/>
                  <a:pt x="105087" y="66675"/>
                  <a:pt x="152400" y="66675"/>
                </a:cubicBezTo>
                <a:close/>
                <a:moveTo>
                  <a:pt x="133350" y="152400"/>
                </a:moveTo>
                <a:cubicBezTo>
                  <a:pt x="133350" y="141886"/>
                  <a:pt x="141886" y="133350"/>
                  <a:pt x="152400" y="133350"/>
                </a:cubicBezTo>
                <a:cubicBezTo>
                  <a:pt x="162914" y="133350"/>
                  <a:pt x="171450" y="141886"/>
                  <a:pt x="171450" y="152400"/>
                </a:cubicBezTo>
                <a:cubicBezTo>
                  <a:pt x="171450" y="162914"/>
                  <a:pt x="162914" y="171450"/>
                  <a:pt x="152400" y="171450"/>
                </a:cubicBezTo>
                <a:cubicBezTo>
                  <a:pt x="141886" y="171450"/>
                  <a:pt x="133350" y="162914"/>
                  <a:pt x="133350" y="152400"/>
                </a:cubicBezTo>
                <a:close/>
              </a:path>
            </a:pathLst>
          </a:custGeom>
          <a:solidFill>
            <a:srgbClr val="00AEEF"/>
          </a:solidFill>
        </p:spPr>
      </p:sp>
      <p:sp>
        <p:nvSpPr>
          <p:cNvPr id="15" name="Text 12"/>
          <p:cNvSpPr/>
          <p:nvPr>
            <p:custDataLst>
              <p:tags r:id="rId11"/>
            </p:custDataLst>
          </p:nvPr>
        </p:nvSpPr>
        <p:spPr>
          <a:xfrm>
            <a:off x="6502400" y="4013200"/>
            <a:ext cx="44196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控制点集中</a:t>
            </a:r>
            <a:endParaRPr lang="en-US" sz="1600" dirty="0"/>
          </a:p>
        </p:txBody>
      </p:sp>
      <p:sp>
        <p:nvSpPr>
          <p:cNvPr id="16" name="Text 13"/>
          <p:cNvSpPr/>
          <p:nvPr>
            <p:custDataLst>
              <p:tags r:id="rId12"/>
            </p:custDataLst>
          </p:nvPr>
        </p:nvSpPr>
        <p:spPr>
          <a:xfrm>
            <a:off x="6502400" y="4318000"/>
            <a:ext cx="39116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更多控制点集中于前缘，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几何表征能力显著增强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en-US" sz="1600" dirty="0"/>
          </a:p>
        </p:txBody>
      </p:sp>
      <p:sp>
        <p:nvSpPr>
          <p:cNvPr id="2" name="文本框 1"/>
          <p:cNvSpPr txBox="1"/>
          <p:nvPr/>
        </p:nvSpPr>
        <p:spPr>
          <a:xfrm>
            <a:off x="5690235" y="1244918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3200">
                <a:solidFill>
                  <a:srgbClr val="00AEEF"/>
                </a:solidFill>
                <a:latin typeface="MiSans" pitchFamily="34" charset="-122"/>
                <a:ea typeface="MiSans" pitchFamily="34" charset="-122"/>
              </a:rPr>
              <a:t>函数特征：</a:t>
            </a:r>
            <a:endParaRPr lang="zh-CN" altLang="en-US" sz="3200">
              <a:solidFill>
                <a:srgbClr val="00AEEF"/>
              </a:solidFill>
              <a:latin typeface="MiSans" pitchFamily="34" charset="-122"/>
              <a:ea typeface="MiSans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1330" y="1876425"/>
            <a:ext cx="5022850" cy="2952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21920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几何恢复验证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0" y="1879600"/>
            <a:ext cx="121920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在风洞试验公差标准下，CST-LLM方法的表征精度显著优于所有对比方法。</a:t>
            </a:r>
            <a:endParaRPr lang="en-US" sz="16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5475" y="2387600"/>
            <a:ext cx="5861050" cy="346075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58750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</a:t>
            </a:r>
            <a:r>
              <a:rPr lang="zh-CN" alt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验证</a:t>
            </a:r>
            <a:r>
              <a:rPr lang="en-US" altLang="zh-CN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(</a:t>
            </a: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RAE 5214翼型)</a:t>
            </a: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>
            <a:off x="1972733" y="251883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00050" y="228600"/>
                </a:moveTo>
                <a:cubicBezTo>
                  <a:pt x="400050" y="133974"/>
                  <a:pt x="323226" y="57150"/>
                  <a:pt x="228600" y="57150"/>
                </a:cubicBezTo>
                <a:cubicBezTo>
                  <a:pt x="133974" y="57150"/>
                  <a:pt x="57150" y="133974"/>
                  <a:pt x="57150" y="228600"/>
                </a:cubicBezTo>
                <a:cubicBezTo>
                  <a:pt x="57150" y="323226"/>
                  <a:pt x="133974" y="400050"/>
                  <a:pt x="228600" y="400050"/>
                </a:cubicBezTo>
                <a:cubicBezTo>
                  <a:pt x="323226" y="400050"/>
                  <a:pt x="400050" y="323226"/>
                  <a:pt x="400050" y="228600"/>
                </a:cubicBezTo>
                <a:close/>
                <a:moveTo>
                  <a:pt x="0" y="228600"/>
                </a:moveTo>
                <a:cubicBezTo>
                  <a:pt x="0" y="102432"/>
                  <a:pt x="102432" y="0"/>
                  <a:pt x="228600" y="0"/>
                </a:cubicBezTo>
                <a:cubicBezTo>
                  <a:pt x="354768" y="0"/>
                  <a:pt x="457200" y="102432"/>
                  <a:pt x="457200" y="228600"/>
                </a:cubicBezTo>
                <a:cubicBezTo>
                  <a:pt x="457200" y="354768"/>
                  <a:pt x="354768" y="457200"/>
                  <a:pt x="228600" y="457200"/>
                </a:cubicBezTo>
                <a:cubicBezTo>
                  <a:pt x="102432" y="457200"/>
                  <a:pt x="0" y="354768"/>
                  <a:pt x="0" y="228600"/>
                </a:cubicBezTo>
                <a:close/>
                <a:moveTo>
                  <a:pt x="228600" y="300038"/>
                </a:moveTo>
                <a:cubicBezTo>
                  <a:pt x="268027" y="300038"/>
                  <a:pt x="300038" y="268027"/>
                  <a:pt x="300038" y="228600"/>
                </a:cubicBezTo>
                <a:cubicBezTo>
                  <a:pt x="300038" y="189173"/>
                  <a:pt x="268027" y="157163"/>
                  <a:pt x="228600" y="157163"/>
                </a:cubicBezTo>
                <a:cubicBezTo>
                  <a:pt x="189173" y="157163"/>
                  <a:pt x="157163" y="189173"/>
                  <a:pt x="157163" y="228600"/>
                </a:cubicBezTo>
                <a:cubicBezTo>
                  <a:pt x="157163" y="268027"/>
                  <a:pt x="189173" y="300038"/>
                  <a:pt x="228600" y="300038"/>
                </a:cubicBezTo>
                <a:close/>
                <a:moveTo>
                  <a:pt x="228600" y="100013"/>
                </a:moveTo>
                <a:cubicBezTo>
                  <a:pt x="299569" y="100013"/>
                  <a:pt x="357188" y="157631"/>
                  <a:pt x="357188" y="228600"/>
                </a:cubicBezTo>
                <a:cubicBezTo>
                  <a:pt x="357188" y="299569"/>
                  <a:pt x="299569" y="357188"/>
                  <a:pt x="228600" y="357188"/>
                </a:cubicBezTo>
                <a:cubicBezTo>
                  <a:pt x="157631" y="357188"/>
                  <a:pt x="100013" y="299569"/>
                  <a:pt x="100013" y="228600"/>
                </a:cubicBezTo>
                <a:cubicBezTo>
                  <a:pt x="100013" y="157631"/>
                  <a:pt x="157631" y="100013"/>
                  <a:pt x="228600" y="100013"/>
                </a:cubicBezTo>
                <a:close/>
                <a:moveTo>
                  <a:pt x="200025" y="228600"/>
                </a:moveTo>
                <a:cubicBezTo>
                  <a:pt x="200025" y="212829"/>
                  <a:pt x="212829" y="200025"/>
                  <a:pt x="228600" y="200025"/>
                </a:cubicBezTo>
                <a:cubicBezTo>
                  <a:pt x="244371" y="200025"/>
                  <a:pt x="257175" y="212829"/>
                  <a:pt x="257175" y="228600"/>
                </a:cubicBezTo>
                <a:cubicBezTo>
                  <a:pt x="257175" y="244371"/>
                  <a:pt x="244371" y="257175"/>
                  <a:pt x="228600" y="257175"/>
                </a:cubicBezTo>
                <a:cubicBezTo>
                  <a:pt x="212829" y="257175"/>
                  <a:pt x="200025" y="244371"/>
                  <a:pt x="200025" y="228600"/>
                </a:cubicBezTo>
                <a:close/>
              </a:path>
            </a:pathLst>
          </a:custGeom>
          <a:solidFill>
            <a:srgbClr val="FFC200"/>
          </a:solidFill>
        </p:spPr>
      </p:sp>
      <p:sp>
        <p:nvSpPr>
          <p:cNvPr id="4" name="Text 2"/>
          <p:cNvSpPr/>
          <p:nvPr/>
        </p:nvSpPr>
        <p:spPr>
          <a:xfrm>
            <a:off x="152400" y="3111500"/>
            <a:ext cx="41021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优化目标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06400" y="3467100"/>
            <a:ext cx="3594100" cy="2667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最小化阻力系数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Cd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996767" y="2349500"/>
            <a:ext cx="0" cy="2057400"/>
          </a:xfrm>
          <a:prstGeom prst="line">
            <a:avLst/>
          </a:prstGeom>
          <a:noFill/>
          <a:ln w="25400">
            <a:solidFill>
              <a:srgbClr val="00AEEF">
                <a:alpha val="30196"/>
              </a:srgbClr>
            </a:solidFill>
            <a:prstDash val="solid"/>
            <a:headEnd type="none"/>
            <a:tailEnd type="none"/>
          </a:ln>
        </p:spPr>
      </p:sp>
      <p:sp>
        <p:nvSpPr>
          <p:cNvPr id="7" name="Shape 5"/>
          <p:cNvSpPr/>
          <p:nvPr/>
        </p:nvSpPr>
        <p:spPr>
          <a:xfrm>
            <a:off x="4148667" y="2349500"/>
            <a:ext cx="0" cy="2057400"/>
          </a:xfrm>
          <a:prstGeom prst="line">
            <a:avLst/>
          </a:prstGeom>
          <a:noFill/>
          <a:ln w="25400">
            <a:solidFill>
              <a:srgbClr val="00AEEF">
                <a:alpha val="30196"/>
              </a:srgbClr>
            </a:solidFill>
            <a:prstDash val="solid"/>
            <a:headEnd type="none"/>
            <a:tailEnd type="none"/>
          </a:ln>
        </p:spPr>
      </p:sp>
      <p:sp>
        <p:nvSpPr>
          <p:cNvPr id="8" name="Shape 6"/>
          <p:cNvSpPr/>
          <p:nvPr/>
        </p:nvSpPr>
        <p:spPr>
          <a:xfrm>
            <a:off x="5924550" y="2518835"/>
            <a:ext cx="342900" cy="457200"/>
          </a:xfrm>
          <a:custGeom>
            <a:avLst/>
            <a:gdLst/>
            <a:ahLst/>
            <a:cxnLst/>
            <a:rect l="l" t="t" r="r" b="b"/>
            <a:pathLst>
              <a:path w="342900" h="457200">
                <a:moveTo>
                  <a:pt x="114300" y="85725"/>
                </a:moveTo>
                <a:lnTo>
                  <a:pt x="114300" y="142875"/>
                </a:lnTo>
                <a:lnTo>
                  <a:pt x="228600" y="142875"/>
                </a:lnTo>
                <a:lnTo>
                  <a:pt x="228600" y="85725"/>
                </a:lnTo>
                <a:cubicBezTo>
                  <a:pt x="228600" y="54203"/>
                  <a:pt x="202972" y="28575"/>
                  <a:pt x="171450" y="28575"/>
                </a:cubicBezTo>
                <a:cubicBezTo>
                  <a:pt x="139928" y="28575"/>
                  <a:pt x="114300" y="54203"/>
                  <a:pt x="114300" y="85725"/>
                </a:cubicBezTo>
                <a:close/>
                <a:moveTo>
                  <a:pt x="57150" y="142875"/>
                </a:moveTo>
                <a:lnTo>
                  <a:pt x="57150" y="85725"/>
                </a:lnTo>
                <a:cubicBezTo>
                  <a:pt x="57150" y="22592"/>
                  <a:pt x="108317" y="-28575"/>
                  <a:pt x="171450" y="-28575"/>
                </a:cubicBezTo>
                <a:cubicBezTo>
                  <a:pt x="234583" y="-28575"/>
                  <a:pt x="285750" y="22592"/>
                  <a:pt x="285750" y="85725"/>
                </a:cubicBezTo>
                <a:lnTo>
                  <a:pt x="285750" y="142875"/>
                </a:lnTo>
                <a:cubicBezTo>
                  <a:pt x="317272" y="142875"/>
                  <a:pt x="342900" y="168503"/>
                  <a:pt x="342900" y="200025"/>
                </a:cubicBezTo>
                <a:lnTo>
                  <a:pt x="342900" y="400050"/>
                </a:lnTo>
                <a:cubicBezTo>
                  <a:pt x="342900" y="431572"/>
                  <a:pt x="317272" y="457200"/>
                  <a:pt x="285750" y="457200"/>
                </a:cubicBezTo>
                <a:lnTo>
                  <a:pt x="57150" y="457200"/>
                </a:lnTo>
                <a:cubicBezTo>
                  <a:pt x="25628" y="457200"/>
                  <a:pt x="0" y="431572"/>
                  <a:pt x="0" y="400050"/>
                </a:cubicBezTo>
                <a:lnTo>
                  <a:pt x="0" y="200025"/>
                </a:lnTo>
                <a:cubicBezTo>
                  <a:pt x="0" y="168503"/>
                  <a:pt x="25628" y="142875"/>
                  <a:pt x="57150" y="142875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9" name="Text 7"/>
          <p:cNvSpPr/>
          <p:nvPr/>
        </p:nvSpPr>
        <p:spPr>
          <a:xfrm>
            <a:off x="4072467" y="3111500"/>
            <a:ext cx="40513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约束条件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5401998" y="3500971"/>
            <a:ext cx="1387872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Cl ≥ 0.88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304234" y="3763435"/>
            <a:ext cx="1583399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Cm ≥ -0.078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5401998" y="4025900"/>
            <a:ext cx="1387872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 ≥ 0.095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9704917" y="2518835"/>
            <a:ext cx="571500" cy="457200"/>
          </a:xfrm>
          <a:custGeom>
            <a:avLst/>
            <a:gdLst/>
            <a:ahLst/>
            <a:cxnLst/>
            <a:rect l="l" t="t" r="r" b="b"/>
            <a:pathLst>
              <a:path w="571500" h="457200">
                <a:moveTo>
                  <a:pt x="371386" y="187970"/>
                </a:moveTo>
                <a:cubicBezTo>
                  <a:pt x="382280" y="185023"/>
                  <a:pt x="393710" y="190202"/>
                  <a:pt x="398621" y="200293"/>
                </a:cubicBezTo>
                <a:lnTo>
                  <a:pt x="415230" y="233869"/>
                </a:lnTo>
                <a:cubicBezTo>
                  <a:pt x="424428" y="235119"/>
                  <a:pt x="433447" y="237619"/>
                  <a:pt x="441930" y="241102"/>
                </a:cubicBezTo>
                <a:lnTo>
                  <a:pt x="473184" y="220295"/>
                </a:lnTo>
                <a:cubicBezTo>
                  <a:pt x="482560" y="214045"/>
                  <a:pt x="494973" y="215295"/>
                  <a:pt x="502920" y="223242"/>
                </a:cubicBezTo>
                <a:lnTo>
                  <a:pt x="520065" y="240387"/>
                </a:lnTo>
                <a:cubicBezTo>
                  <a:pt x="528012" y="248335"/>
                  <a:pt x="529263" y="260836"/>
                  <a:pt x="523012" y="270123"/>
                </a:cubicBezTo>
                <a:lnTo>
                  <a:pt x="502206" y="301288"/>
                </a:lnTo>
                <a:cubicBezTo>
                  <a:pt x="503902" y="305485"/>
                  <a:pt x="505420" y="309860"/>
                  <a:pt x="506670" y="314414"/>
                </a:cubicBezTo>
                <a:cubicBezTo>
                  <a:pt x="507921" y="318968"/>
                  <a:pt x="508724" y="323433"/>
                  <a:pt x="509349" y="327987"/>
                </a:cubicBezTo>
                <a:lnTo>
                  <a:pt x="543014" y="344597"/>
                </a:lnTo>
                <a:cubicBezTo>
                  <a:pt x="553105" y="349597"/>
                  <a:pt x="558284" y="361027"/>
                  <a:pt x="555337" y="371832"/>
                </a:cubicBezTo>
                <a:lnTo>
                  <a:pt x="549086" y="395228"/>
                </a:lnTo>
                <a:cubicBezTo>
                  <a:pt x="546140" y="406033"/>
                  <a:pt x="536049" y="413355"/>
                  <a:pt x="524798" y="412641"/>
                </a:cubicBezTo>
                <a:lnTo>
                  <a:pt x="487293" y="410230"/>
                </a:lnTo>
                <a:cubicBezTo>
                  <a:pt x="481667" y="417463"/>
                  <a:pt x="475149" y="424160"/>
                  <a:pt x="467737" y="429875"/>
                </a:cubicBezTo>
                <a:lnTo>
                  <a:pt x="470148" y="467291"/>
                </a:lnTo>
                <a:cubicBezTo>
                  <a:pt x="470862" y="478542"/>
                  <a:pt x="463540" y="488722"/>
                  <a:pt x="452735" y="491579"/>
                </a:cubicBezTo>
                <a:lnTo>
                  <a:pt x="429339" y="497830"/>
                </a:lnTo>
                <a:cubicBezTo>
                  <a:pt x="418445" y="500777"/>
                  <a:pt x="407104" y="495598"/>
                  <a:pt x="402104" y="485507"/>
                </a:cubicBezTo>
                <a:lnTo>
                  <a:pt x="385495" y="451931"/>
                </a:lnTo>
                <a:cubicBezTo>
                  <a:pt x="376297" y="450681"/>
                  <a:pt x="367278" y="448181"/>
                  <a:pt x="358795" y="444698"/>
                </a:cubicBezTo>
                <a:lnTo>
                  <a:pt x="327541" y="465505"/>
                </a:lnTo>
                <a:cubicBezTo>
                  <a:pt x="318165" y="471755"/>
                  <a:pt x="305753" y="470505"/>
                  <a:pt x="297805" y="462558"/>
                </a:cubicBezTo>
                <a:lnTo>
                  <a:pt x="280660" y="445413"/>
                </a:lnTo>
                <a:cubicBezTo>
                  <a:pt x="272713" y="437465"/>
                  <a:pt x="271463" y="425053"/>
                  <a:pt x="277713" y="415677"/>
                </a:cubicBezTo>
                <a:lnTo>
                  <a:pt x="298519" y="384423"/>
                </a:lnTo>
                <a:cubicBezTo>
                  <a:pt x="296823" y="380226"/>
                  <a:pt x="295305" y="375851"/>
                  <a:pt x="294055" y="371296"/>
                </a:cubicBezTo>
                <a:cubicBezTo>
                  <a:pt x="292804" y="366742"/>
                  <a:pt x="292001" y="362188"/>
                  <a:pt x="291376" y="357723"/>
                </a:cubicBezTo>
                <a:lnTo>
                  <a:pt x="257711" y="341114"/>
                </a:lnTo>
                <a:cubicBezTo>
                  <a:pt x="247620" y="336113"/>
                  <a:pt x="242530" y="324683"/>
                  <a:pt x="245388" y="313879"/>
                </a:cubicBezTo>
                <a:lnTo>
                  <a:pt x="251639" y="290483"/>
                </a:lnTo>
                <a:cubicBezTo>
                  <a:pt x="254585" y="279678"/>
                  <a:pt x="264676" y="272355"/>
                  <a:pt x="275927" y="273070"/>
                </a:cubicBezTo>
                <a:lnTo>
                  <a:pt x="313343" y="275481"/>
                </a:lnTo>
                <a:cubicBezTo>
                  <a:pt x="318968" y="268248"/>
                  <a:pt x="325487" y="261551"/>
                  <a:pt x="332899" y="255836"/>
                </a:cubicBezTo>
                <a:lnTo>
                  <a:pt x="330488" y="218509"/>
                </a:lnTo>
                <a:cubicBezTo>
                  <a:pt x="329773" y="207258"/>
                  <a:pt x="337096" y="197078"/>
                  <a:pt x="347901" y="194221"/>
                </a:cubicBezTo>
                <a:lnTo>
                  <a:pt x="371296" y="187970"/>
                </a:lnTo>
                <a:close/>
                <a:moveTo>
                  <a:pt x="400407" y="303609"/>
                </a:moveTo>
                <a:cubicBezTo>
                  <a:pt x="378722" y="303634"/>
                  <a:pt x="361137" y="321260"/>
                  <a:pt x="361161" y="342945"/>
                </a:cubicBezTo>
                <a:cubicBezTo>
                  <a:pt x="361186" y="364630"/>
                  <a:pt x="378811" y="382215"/>
                  <a:pt x="400496" y="382191"/>
                </a:cubicBezTo>
                <a:cubicBezTo>
                  <a:pt x="422182" y="382166"/>
                  <a:pt x="439767" y="364540"/>
                  <a:pt x="439742" y="342855"/>
                </a:cubicBezTo>
                <a:cubicBezTo>
                  <a:pt x="439718" y="321170"/>
                  <a:pt x="422092" y="303585"/>
                  <a:pt x="400407" y="303609"/>
                </a:cubicBezTo>
                <a:close/>
                <a:moveTo>
                  <a:pt x="200829" y="-40630"/>
                </a:moveTo>
                <a:lnTo>
                  <a:pt x="224224" y="-34379"/>
                </a:lnTo>
                <a:cubicBezTo>
                  <a:pt x="235029" y="-31433"/>
                  <a:pt x="242352" y="-21253"/>
                  <a:pt x="241637" y="-10091"/>
                </a:cubicBezTo>
                <a:lnTo>
                  <a:pt x="239226" y="27236"/>
                </a:lnTo>
                <a:cubicBezTo>
                  <a:pt x="246638" y="32951"/>
                  <a:pt x="253157" y="39559"/>
                  <a:pt x="258782" y="46881"/>
                </a:cubicBezTo>
                <a:lnTo>
                  <a:pt x="296287" y="44470"/>
                </a:lnTo>
                <a:cubicBezTo>
                  <a:pt x="307449" y="43755"/>
                  <a:pt x="317629" y="51078"/>
                  <a:pt x="320576" y="61883"/>
                </a:cubicBezTo>
                <a:lnTo>
                  <a:pt x="326827" y="85279"/>
                </a:lnTo>
                <a:cubicBezTo>
                  <a:pt x="329684" y="96083"/>
                  <a:pt x="324594" y="107513"/>
                  <a:pt x="314504" y="112514"/>
                </a:cubicBezTo>
                <a:lnTo>
                  <a:pt x="280839" y="129123"/>
                </a:lnTo>
                <a:cubicBezTo>
                  <a:pt x="280214" y="133677"/>
                  <a:pt x="279321" y="138232"/>
                  <a:pt x="278160" y="142696"/>
                </a:cubicBezTo>
                <a:cubicBezTo>
                  <a:pt x="276999" y="147161"/>
                  <a:pt x="275392" y="151626"/>
                  <a:pt x="273695" y="155823"/>
                </a:cubicBezTo>
                <a:lnTo>
                  <a:pt x="294501" y="187077"/>
                </a:lnTo>
                <a:cubicBezTo>
                  <a:pt x="300752" y="196453"/>
                  <a:pt x="299502" y="208865"/>
                  <a:pt x="291554" y="216813"/>
                </a:cubicBezTo>
                <a:lnTo>
                  <a:pt x="274409" y="233958"/>
                </a:lnTo>
                <a:cubicBezTo>
                  <a:pt x="266462" y="241905"/>
                  <a:pt x="254050" y="243155"/>
                  <a:pt x="244673" y="236905"/>
                </a:cubicBezTo>
                <a:lnTo>
                  <a:pt x="213420" y="216098"/>
                </a:lnTo>
                <a:cubicBezTo>
                  <a:pt x="204936" y="219581"/>
                  <a:pt x="195917" y="222081"/>
                  <a:pt x="186720" y="223331"/>
                </a:cubicBezTo>
                <a:lnTo>
                  <a:pt x="170111" y="256907"/>
                </a:lnTo>
                <a:cubicBezTo>
                  <a:pt x="165110" y="266998"/>
                  <a:pt x="153680" y="272088"/>
                  <a:pt x="142875" y="269230"/>
                </a:cubicBezTo>
                <a:lnTo>
                  <a:pt x="119479" y="262979"/>
                </a:lnTo>
                <a:cubicBezTo>
                  <a:pt x="108585" y="260033"/>
                  <a:pt x="101352" y="249853"/>
                  <a:pt x="102066" y="238691"/>
                </a:cubicBezTo>
                <a:lnTo>
                  <a:pt x="104477" y="201275"/>
                </a:lnTo>
                <a:cubicBezTo>
                  <a:pt x="97066" y="195560"/>
                  <a:pt x="90547" y="188952"/>
                  <a:pt x="84921" y="181630"/>
                </a:cubicBezTo>
                <a:lnTo>
                  <a:pt x="47417" y="184041"/>
                </a:lnTo>
                <a:cubicBezTo>
                  <a:pt x="36255" y="184755"/>
                  <a:pt x="26075" y="177433"/>
                  <a:pt x="23128" y="166628"/>
                </a:cubicBezTo>
                <a:lnTo>
                  <a:pt x="16877" y="143232"/>
                </a:lnTo>
                <a:cubicBezTo>
                  <a:pt x="14020" y="132427"/>
                  <a:pt x="19110" y="120997"/>
                  <a:pt x="29200" y="115997"/>
                </a:cubicBezTo>
                <a:lnTo>
                  <a:pt x="62865" y="99387"/>
                </a:lnTo>
                <a:cubicBezTo>
                  <a:pt x="63490" y="94833"/>
                  <a:pt x="64383" y="90368"/>
                  <a:pt x="65544" y="85814"/>
                </a:cubicBezTo>
                <a:cubicBezTo>
                  <a:pt x="66794" y="81260"/>
                  <a:pt x="68223" y="76885"/>
                  <a:pt x="70009" y="72688"/>
                </a:cubicBezTo>
                <a:lnTo>
                  <a:pt x="49203" y="41523"/>
                </a:lnTo>
                <a:cubicBezTo>
                  <a:pt x="42952" y="32147"/>
                  <a:pt x="44202" y="19735"/>
                  <a:pt x="52149" y="11787"/>
                </a:cubicBezTo>
                <a:lnTo>
                  <a:pt x="69294" y="-5358"/>
                </a:lnTo>
                <a:cubicBezTo>
                  <a:pt x="77242" y="-13305"/>
                  <a:pt x="89654" y="-14555"/>
                  <a:pt x="99030" y="-8305"/>
                </a:cubicBezTo>
                <a:lnTo>
                  <a:pt x="130284" y="12502"/>
                </a:lnTo>
                <a:cubicBezTo>
                  <a:pt x="138767" y="9019"/>
                  <a:pt x="147786" y="6519"/>
                  <a:pt x="156984" y="5269"/>
                </a:cubicBezTo>
                <a:lnTo>
                  <a:pt x="173593" y="-28307"/>
                </a:lnTo>
                <a:cubicBezTo>
                  <a:pt x="178594" y="-38398"/>
                  <a:pt x="189934" y="-43488"/>
                  <a:pt x="200829" y="-40630"/>
                </a:cubicBezTo>
                <a:close/>
                <a:moveTo>
                  <a:pt x="171807" y="75009"/>
                </a:moveTo>
                <a:cubicBezTo>
                  <a:pt x="150122" y="75009"/>
                  <a:pt x="132517" y="92615"/>
                  <a:pt x="132517" y="114300"/>
                </a:cubicBezTo>
                <a:cubicBezTo>
                  <a:pt x="132517" y="135985"/>
                  <a:pt x="150122" y="153591"/>
                  <a:pt x="171807" y="153591"/>
                </a:cubicBezTo>
                <a:cubicBezTo>
                  <a:pt x="193492" y="153591"/>
                  <a:pt x="211098" y="135985"/>
                  <a:pt x="211098" y="114300"/>
                </a:cubicBezTo>
                <a:cubicBezTo>
                  <a:pt x="211098" y="92615"/>
                  <a:pt x="193492" y="75009"/>
                  <a:pt x="171807" y="75009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14" name="Text 12"/>
          <p:cNvSpPr/>
          <p:nvPr/>
        </p:nvSpPr>
        <p:spPr>
          <a:xfrm>
            <a:off x="7941734" y="3111500"/>
            <a:ext cx="41021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方法设置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8195734" y="3467100"/>
            <a:ext cx="3594100" cy="762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RANS + SA湍流模型</a:t>
            </a:r>
            <a:endParaRPr lang="en-US" sz="1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Kriging代理模型 + LHS采样</a:t>
            </a:r>
            <a:endParaRPr lang="en-US" sz="1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4阶 &amp; 6阶 CST/CST-LLM对比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254000" y="4711700"/>
            <a:ext cx="11684000" cy="558800"/>
          </a:xfrm>
          <a:custGeom>
            <a:avLst/>
            <a:gdLst/>
            <a:ahLst/>
            <a:cxnLst/>
            <a:rect l="l" t="t" r="r" b="b"/>
            <a:pathLst>
              <a:path w="11684000" h="558800">
                <a:moveTo>
                  <a:pt x="101601" y="0"/>
                </a:moveTo>
                <a:lnTo>
                  <a:pt x="11582399" y="0"/>
                </a:lnTo>
                <a:cubicBezTo>
                  <a:pt x="11638512" y="0"/>
                  <a:pt x="11684000" y="45488"/>
                  <a:pt x="11684000" y="101601"/>
                </a:cubicBezTo>
                <a:lnTo>
                  <a:pt x="11684000" y="457199"/>
                </a:lnTo>
                <a:cubicBezTo>
                  <a:pt x="11684000" y="513312"/>
                  <a:pt x="11638512" y="558800"/>
                  <a:pt x="11582399" y="558800"/>
                </a:cubicBezTo>
                <a:lnTo>
                  <a:pt x="101601" y="558800"/>
                </a:lnTo>
                <a:cubicBezTo>
                  <a:pt x="45488" y="558800"/>
                  <a:pt x="0" y="513312"/>
                  <a:pt x="0" y="457199"/>
                </a:cubicBezTo>
                <a:lnTo>
                  <a:pt x="0" y="101601"/>
                </a:lnTo>
                <a:cubicBezTo>
                  <a:pt x="0" y="45526"/>
                  <a:pt x="45526" y="0"/>
                  <a:pt x="101601" y="0"/>
                </a:cubicBezTo>
                <a:close/>
              </a:path>
            </a:pathLst>
          </a:custGeom>
          <a:solidFill>
            <a:srgbClr val="00AEEF">
              <a:alpha val="10196"/>
            </a:srgbClr>
          </a:solidFill>
        </p:spPr>
      </p:sp>
      <p:sp>
        <p:nvSpPr>
          <p:cNvPr id="17" name="Text 15"/>
          <p:cNvSpPr/>
          <p:nvPr/>
        </p:nvSpPr>
        <p:spPr>
          <a:xfrm>
            <a:off x="406400" y="4864100"/>
            <a:ext cx="113792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来流条件：马赫数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0.735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, 雷诺数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6.5×10⁶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75260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优化结果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1674283" y="2514600"/>
            <a:ext cx="29972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4th Order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1928283" y="2971800"/>
            <a:ext cx="1117600" cy="952500"/>
          </a:xfrm>
          <a:custGeom>
            <a:avLst/>
            <a:gdLst/>
            <a:ahLst/>
            <a:cxnLst/>
            <a:rect l="l" t="t" r="r" b="b"/>
            <a:pathLst>
              <a:path w="1117600" h="952500">
                <a:moveTo>
                  <a:pt x="50797" y="0"/>
                </a:moveTo>
                <a:lnTo>
                  <a:pt x="1066803" y="0"/>
                </a:lnTo>
                <a:cubicBezTo>
                  <a:pt x="1094857" y="0"/>
                  <a:pt x="1117600" y="22743"/>
                  <a:pt x="1117600" y="50797"/>
                </a:cubicBezTo>
                <a:lnTo>
                  <a:pt x="1117600" y="901703"/>
                </a:lnTo>
                <a:cubicBezTo>
                  <a:pt x="1117600" y="929757"/>
                  <a:pt x="1094857" y="952500"/>
                  <a:pt x="1066803" y="952500"/>
                </a:cubicBezTo>
                <a:lnTo>
                  <a:pt x="50797" y="952500"/>
                </a:lnTo>
                <a:cubicBezTo>
                  <a:pt x="22743" y="952500"/>
                  <a:pt x="0" y="929757"/>
                  <a:pt x="0" y="901703"/>
                </a:cubicBezTo>
                <a:lnTo>
                  <a:pt x="0" y="50797"/>
                </a:lnTo>
                <a:cubicBezTo>
                  <a:pt x="0" y="22761"/>
                  <a:pt x="22761" y="0"/>
                  <a:pt x="5079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8467">
            <a:solidFill>
              <a:srgbClr val="D1D5DC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784350" y="3081871"/>
            <a:ext cx="14224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CST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2038350" y="3386671"/>
            <a:ext cx="91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123 </a:t>
            </a:r>
            <a:r>
              <a:rPr lang="en-US" sz="1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cts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3259667" y="2971800"/>
            <a:ext cx="1117600" cy="914400"/>
          </a:xfrm>
          <a:custGeom>
            <a:avLst/>
            <a:gdLst/>
            <a:ahLst/>
            <a:cxnLst/>
            <a:rect l="l" t="t" r="r" b="b"/>
            <a:pathLst>
              <a:path w="1117600" h="914400">
                <a:moveTo>
                  <a:pt x="50804" y="0"/>
                </a:moveTo>
                <a:lnTo>
                  <a:pt x="1066796" y="0"/>
                </a:lnTo>
                <a:cubicBezTo>
                  <a:pt x="1094854" y="0"/>
                  <a:pt x="1117600" y="22746"/>
                  <a:pt x="1117600" y="50804"/>
                </a:cubicBezTo>
                <a:lnTo>
                  <a:pt x="1117600" y="863596"/>
                </a:lnTo>
                <a:cubicBezTo>
                  <a:pt x="1117600" y="891654"/>
                  <a:pt x="1094854" y="914400"/>
                  <a:pt x="1066796" y="914400"/>
                </a:cubicBezTo>
                <a:lnTo>
                  <a:pt x="50804" y="914400"/>
                </a:lnTo>
                <a:cubicBezTo>
                  <a:pt x="22746" y="914400"/>
                  <a:pt x="0" y="891654"/>
                  <a:pt x="0" y="863596"/>
                </a:cubicBezTo>
                <a:lnTo>
                  <a:pt x="0" y="50804"/>
                </a:lnTo>
                <a:cubicBezTo>
                  <a:pt x="0" y="22765"/>
                  <a:pt x="22765" y="0"/>
                  <a:pt x="50804" y="0"/>
                </a:cubicBezTo>
                <a:close/>
              </a:path>
            </a:pathLst>
          </a:custGeom>
          <a:solidFill>
            <a:srgbClr val="FFC200">
              <a:alpha val="10196"/>
            </a:srgbClr>
          </a:solidFill>
          <a:ln w="25400">
            <a:solidFill>
              <a:srgbClr val="FFC2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3132667" y="3098800"/>
            <a:ext cx="14224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CST-LLM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3386667" y="3403600"/>
            <a:ext cx="91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C2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113 </a:t>
            </a:r>
            <a:r>
              <a:rPr lang="en-US" sz="1400" dirty="0">
                <a:solidFill>
                  <a:srgbClr val="FFC2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cts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7516284" y="2514600"/>
            <a:ext cx="29972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6th Order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7770284" y="2971800"/>
            <a:ext cx="1117600" cy="952500"/>
          </a:xfrm>
          <a:custGeom>
            <a:avLst/>
            <a:gdLst/>
            <a:ahLst/>
            <a:cxnLst/>
            <a:rect l="l" t="t" r="r" b="b"/>
            <a:pathLst>
              <a:path w="1117600" h="952500">
                <a:moveTo>
                  <a:pt x="50797" y="0"/>
                </a:moveTo>
                <a:lnTo>
                  <a:pt x="1066803" y="0"/>
                </a:lnTo>
                <a:cubicBezTo>
                  <a:pt x="1094857" y="0"/>
                  <a:pt x="1117600" y="22743"/>
                  <a:pt x="1117600" y="50797"/>
                </a:cubicBezTo>
                <a:lnTo>
                  <a:pt x="1117600" y="901703"/>
                </a:lnTo>
                <a:cubicBezTo>
                  <a:pt x="1117600" y="929757"/>
                  <a:pt x="1094857" y="952500"/>
                  <a:pt x="1066803" y="952500"/>
                </a:cubicBezTo>
                <a:lnTo>
                  <a:pt x="50797" y="952500"/>
                </a:lnTo>
                <a:cubicBezTo>
                  <a:pt x="22743" y="952500"/>
                  <a:pt x="0" y="929757"/>
                  <a:pt x="0" y="901703"/>
                </a:cubicBezTo>
                <a:lnTo>
                  <a:pt x="0" y="50797"/>
                </a:lnTo>
                <a:cubicBezTo>
                  <a:pt x="0" y="22761"/>
                  <a:pt x="22761" y="0"/>
                  <a:pt x="50797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8467">
            <a:solidFill>
              <a:srgbClr val="D1D5D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626350" y="3081871"/>
            <a:ext cx="14224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CST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880350" y="3386671"/>
            <a:ext cx="91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114 </a:t>
            </a:r>
            <a:r>
              <a:rPr lang="en-US" sz="1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cts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9101667" y="2971800"/>
            <a:ext cx="1117600" cy="914400"/>
          </a:xfrm>
          <a:custGeom>
            <a:avLst/>
            <a:gdLst/>
            <a:ahLst/>
            <a:cxnLst/>
            <a:rect l="l" t="t" r="r" b="b"/>
            <a:pathLst>
              <a:path w="1117600" h="914400">
                <a:moveTo>
                  <a:pt x="50804" y="0"/>
                </a:moveTo>
                <a:lnTo>
                  <a:pt x="1066796" y="0"/>
                </a:lnTo>
                <a:cubicBezTo>
                  <a:pt x="1094854" y="0"/>
                  <a:pt x="1117600" y="22746"/>
                  <a:pt x="1117600" y="50804"/>
                </a:cubicBezTo>
                <a:lnTo>
                  <a:pt x="1117600" y="863596"/>
                </a:lnTo>
                <a:cubicBezTo>
                  <a:pt x="1117600" y="891654"/>
                  <a:pt x="1094854" y="914400"/>
                  <a:pt x="1066796" y="914400"/>
                </a:cubicBezTo>
                <a:lnTo>
                  <a:pt x="50804" y="914400"/>
                </a:lnTo>
                <a:cubicBezTo>
                  <a:pt x="22746" y="914400"/>
                  <a:pt x="0" y="891654"/>
                  <a:pt x="0" y="863596"/>
                </a:cubicBezTo>
                <a:lnTo>
                  <a:pt x="0" y="50804"/>
                </a:lnTo>
                <a:cubicBezTo>
                  <a:pt x="0" y="22765"/>
                  <a:pt x="22765" y="0"/>
                  <a:pt x="50804" y="0"/>
                </a:cubicBezTo>
                <a:close/>
              </a:path>
            </a:pathLst>
          </a:custGeom>
          <a:solidFill>
            <a:srgbClr val="FFC200">
              <a:alpha val="10196"/>
            </a:srgbClr>
          </a:solidFill>
          <a:ln w="25400">
            <a:solidFill>
              <a:srgbClr val="FFC20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974667" y="3098800"/>
            <a:ext cx="1422400" cy="3048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CST-LLM</a:t>
            </a:r>
            <a:endParaRPr lang="en-US" sz="1600" dirty="0"/>
          </a:p>
        </p:txBody>
      </p:sp>
      <p:sp>
        <p:nvSpPr>
          <p:cNvPr id="16" name="Text 14"/>
          <p:cNvSpPr/>
          <p:nvPr/>
        </p:nvSpPr>
        <p:spPr>
          <a:xfrm>
            <a:off x="9228667" y="3403600"/>
            <a:ext cx="91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C2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108 </a:t>
            </a:r>
            <a:r>
              <a:rPr lang="en-US" sz="1400" dirty="0">
                <a:solidFill>
                  <a:srgbClr val="FFC2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cts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254000" y="4343400"/>
            <a:ext cx="11684000" cy="762000"/>
          </a:xfrm>
          <a:custGeom>
            <a:avLst/>
            <a:gdLst/>
            <a:ahLst/>
            <a:cxnLst/>
            <a:rect l="l" t="t" r="r" b="b"/>
            <a:pathLst>
              <a:path w="11684000" h="762000">
                <a:moveTo>
                  <a:pt x="101597" y="0"/>
                </a:moveTo>
                <a:lnTo>
                  <a:pt x="11582403" y="0"/>
                </a:lnTo>
                <a:cubicBezTo>
                  <a:pt x="11638513" y="0"/>
                  <a:pt x="11684000" y="45487"/>
                  <a:pt x="11684000" y="101597"/>
                </a:cubicBezTo>
                <a:lnTo>
                  <a:pt x="11684000" y="660403"/>
                </a:lnTo>
                <a:cubicBezTo>
                  <a:pt x="11684000" y="716513"/>
                  <a:pt x="11638513" y="762000"/>
                  <a:pt x="11582403" y="762000"/>
                </a:cubicBezTo>
                <a:lnTo>
                  <a:pt x="101597" y="762000"/>
                </a:lnTo>
                <a:cubicBezTo>
                  <a:pt x="45487" y="762000"/>
                  <a:pt x="0" y="716513"/>
                  <a:pt x="0" y="660403"/>
                </a:cubicBezTo>
                <a:lnTo>
                  <a:pt x="0" y="101597"/>
                </a:lnTo>
                <a:cubicBezTo>
                  <a:pt x="0" y="45487"/>
                  <a:pt x="45487" y="0"/>
                  <a:pt x="101597" y="0"/>
                </a:cubicBezTo>
                <a:close/>
              </a:path>
            </a:pathLst>
          </a:custGeom>
          <a:solidFill>
            <a:srgbClr val="00AEEF">
              <a:alpha val="10196"/>
            </a:srgbClr>
          </a:solidFill>
        </p:spPr>
      </p:sp>
      <p:sp>
        <p:nvSpPr>
          <p:cNvPr id="18" name="Text 16"/>
          <p:cNvSpPr/>
          <p:nvPr/>
        </p:nvSpPr>
        <p:spPr>
          <a:xfrm>
            <a:off x="457200" y="4546600"/>
            <a:ext cx="112776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CST-LLM设计的翼型之所以能实现更低阻力，关键在于其对激波的有效控制。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37920" y="652145"/>
            <a:ext cx="1029716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                              CST参数化</a:t>
            </a:r>
            <a:r>
              <a:rPr lang="zh-CN" alt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方法</a:t>
            </a:r>
            <a:endParaRPr lang="zh-CN" altLang="en-US" sz="3000" dirty="0">
              <a:solidFill>
                <a:srgbClr val="00AEE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41120" y="1516010"/>
            <a:ext cx="47752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核心原理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80720" y="1972945"/>
            <a:ext cx="6651625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通过类函数C(x)与形状函数S(x)的乘积，加上后缘厚度项，简洁地定义翼型几何。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655820" y="5063490"/>
            <a:ext cx="2880995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参数总量: </a:t>
            </a:r>
            <a:r>
              <a:rPr lang="en-US" sz="1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2(N+1)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637145" y="1507490"/>
            <a:ext cx="4758055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现有缺陷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7637145" y="1964690"/>
            <a:ext cx="4758055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为提高精度而增加阶数N，会引发一系列问题：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662545" y="240919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7993" y="57993"/>
                </a:moveTo>
                <a:cubicBezTo>
                  <a:pt x="61258" y="54729"/>
                  <a:pt x="66536" y="54729"/>
                  <a:pt x="69766" y="57993"/>
                </a:cubicBezTo>
                <a:lnTo>
                  <a:pt x="88865" y="77093"/>
                </a:lnTo>
                <a:lnTo>
                  <a:pt x="107965" y="57993"/>
                </a:lnTo>
                <a:cubicBezTo>
                  <a:pt x="111229" y="54729"/>
                  <a:pt x="116508" y="54729"/>
                  <a:pt x="119737" y="57993"/>
                </a:cubicBezTo>
                <a:cubicBezTo>
                  <a:pt x="122967" y="61258"/>
                  <a:pt x="123001" y="66536"/>
                  <a:pt x="119737" y="69766"/>
                </a:cubicBezTo>
                <a:lnTo>
                  <a:pt x="100638" y="88865"/>
                </a:lnTo>
                <a:lnTo>
                  <a:pt x="119737" y="107965"/>
                </a:lnTo>
                <a:cubicBezTo>
                  <a:pt x="123001" y="111229"/>
                  <a:pt x="123001" y="116508"/>
                  <a:pt x="119737" y="119737"/>
                </a:cubicBezTo>
                <a:cubicBezTo>
                  <a:pt x="116473" y="122967"/>
                  <a:pt x="111194" y="123001"/>
                  <a:pt x="107965" y="119737"/>
                </a:cubicBezTo>
                <a:lnTo>
                  <a:pt x="88865" y="100638"/>
                </a:lnTo>
                <a:lnTo>
                  <a:pt x="69766" y="119737"/>
                </a:lnTo>
                <a:cubicBezTo>
                  <a:pt x="66501" y="123001"/>
                  <a:pt x="61223" y="123001"/>
                  <a:pt x="57993" y="119737"/>
                </a:cubicBezTo>
                <a:cubicBezTo>
                  <a:pt x="54764" y="116473"/>
                  <a:pt x="54729" y="111194"/>
                  <a:pt x="57993" y="107965"/>
                </a:cubicBezTo>
                <a:lnTo>
                  <a:pt x="77093" y="88865"/>
                </a:lnTo>
                <a:lnTo>
                  <a:pt x="57993" y="69766"/>
                </a:lnTo>
                <a:cubicBezTo>
                  <a:pt x="54729" y="66501"/>
                  <a:pt x="54729" y="61223"/>
                  <a:pt x="57993" y="57993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12" name="Text 9"/>
          <p:cNvSpPr/>
          <p:nvPr/>
        </p:nvSpPr>
        <p:spPr>
          <a:xfrm>
            <a:off x="7967345" y="2371090"/>
            <a:ext cx="4412615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矩阵病态：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参数化矩阵条件数恶化，影响求解精度。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662545" y="276479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7993" y="57993"/>
                </a:moveTo>
                <a:cubicBezTo>
                  <a:pt x="61258" y="54729"/>
                  <a:pt x="66536" y="54729"/>
                  <a:pt x="69766" y="57993"/>
                </a:cubicBezTo>
                <a:lnTo>
                  <a:pt x="88865" y="77093"/>
                </a:lnTo>
                <a:lnTo>
                  <a:pt x="107965" y="57993"/>
                </a:lnTo>
                <a:cubicBezTo>
                  <a:pt x="111229" y="54729"/>
                  <a:pt x="116508" y="54729"/>
                  <a:pt x="119737" y="57993"/>
                </a:cubicBezTo>
                <a:cubicBezTo>
                  <a:pt x="122967" y="61258"/>
                  <a:pt x="123001" y="66536"/>
                  <a:pt x="119737" y="69766"/>
                </a:cubicBezTo>
                <a:lnTo>
                  <a:pt x="100638" y="88865"/>
                </a:lnTo>
                <a:lnTo>
                  <a:pt x="119737" y="107965"/>
                </a:lnTo>
                <a:cubicBezTo>
                  <a:pt x="123001" y="111229"/>
                  <a:pt x="123001" y="116508"/>
                  <a:pt x="119737" y="119737"/>
                </a:cubicBezTo>
                <a:cubicBezTo>
                  <a:pt x="116473" y="122967"/>
                  <a:pt x="111194" y="123001"/>
                  <a:pt x="107965" y="119737"/>
                </a:cubicBezTo>
                <a:lnTo>
                  <a:pt x="88865" y="100638"/>
                </a:lnTo>
                <a:lnTo>
                  <a:pt x="69766" y="119737"/>
                </a:lnTo>
                <a:cubicBezTo>
                  <a:pt x="66501" y="123001"/>
                  <a:pt x="61223" y="123001"/>
                  <a:pt x="57993" y="119737"/>
                </a:cubicBezTo>
                <a:cubicBezTo>
                  <a:pt x="54764" y="116473"/>
                  <a:pt x="54729" y="111194"/>
                  <a:pt x="57993" y="107965"/>
                </a:cubicBezTo>
                <a:lnTo>
                  <a:pt x="77093" y="88865"/>
                </a:lnTo>
                <a:lnTo>
                  <a:pt x="57993" y="69766"/>
                </a:lnTo>
                <a:cubicBezTo>
                  <a:pt x="54729" y="66501"/>
                  <a:pt x="54729" y="61223"/>
                  <a:pt x="57993" y="57993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14" name="Text 11"/>
          <p:cNvSpPr/>
          <p:nvPr/>
        </p:nvSpPr>
        <p:spPr>
          <a:xfrm>
            <a:off x="7967345" y="2726690"/>
            <a:ext cx="409829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l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参数冗余：所需参数远超二维优化问题的最优数量。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595056" y="2629471"/>
                <a:ext cx="3539490" cy="253809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𝑧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𝑇𝐸</m:t>
                          </m:r>
                        </m:sub>
                      </m:sSub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𝐶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zh-CN">
                          <a:latin typeface="Cambria Math" panose="02040503050406030204" charset="0"/>
                          <a:sym typeface="+mn-ea"/>
                        </a:rPr>
                        <m:t>+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(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1</m:t>
                      </m:r>
                      <m:r>
                        <a:rPr lang="en-US" altLang="zh-CN">
                          <a:latin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zh-CN">
                          <a:latin typeface="Cambria Math" panose="02040503050406030204" charset="0"/>
                          <a:sym typeface="+mn-ea"/>
                        </a:rPr>
                        <m:t>)</m:t>
                      </m:r>
                    </m:oMath>
                  </m:oMathPara>
                </a14:m>
                <a:endParaRPr lang="en-US" altLang="zh-CN">
                  <a:latin typeface="Cambria Math" panose="02040503050406030204" charset="0"/>
                  <a:sym typeface="+mn-ea"/>
                </a:endParaRPr>
              </a:p>
              <a:p>
                <a:pPr algn="l"/>
                <a:endParaRPr lang="en-US" altLang="zh-CN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𝑆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!(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)!</m:t>
                          </m:r>
                        </m:den>
                      </m:f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>
                              <a:latin typeface="Cambria Math" panose="02040503050406030204" charset="0"/>
                            </a:rPr>
                            <m:t> 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56" y="2629471"/>
                <a:ext cx="3539490" cy="2538095"/>
              </a:xfrm>
              <a:prstGeom prst="rect">
                <a:avLst/>
              </a:prstGeom>
              <a:blipFill rotWithShape="1">
                <a:blip r:embed="rId1"/>
                <a:stretch>
                  <a:fillRect l="-16" t="-22" r="16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4000" y="1651000"/>
            <a:ext cx="12192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翼型参数化</a:t>
            </a:r>
            <a:r>
              <a:rPr lang="zh-CN" altLang="en-US" sz="36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决定优化空间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254000" y="2260600"/>
            <a:ext cx="8235315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它将离散坐标转化为可控参数，直接决定了设计空间的广度与优化的上限。</a:t>
            </a:r>
            <a:endParaRPr lang="en-US" sz="1600" dirty="0"/>
          </a:p>
        </p:txBody>
      </p:sp>
      <p:sp>
        <p:nvSpPr>
          <p:cNvPr id="6" name="Text 4"/>
          <p:cNvSpPr/>
          <p:nvPr>
            <p:custDataLst>
              <p:tags r:id="rId1"/>
            </p:custDataLst>
          </p:nvPr>
        </p:nvSpPr>
        <p:spPr>
          <a:xfrm>
            <a:off x="607695" y="2704465"/>
            <a:ext cx="9162415" cy="57658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参数效率矛盾</a:t>
            </a:r>
            <a:r>
              <a:rPr lang="zh-CN" alt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为覆盖80%翼型库，需</a:t>
            </a:r>
            <a:r>
              <a:rPr lang="en-US" sz="20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至少25个参数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，远超二维优化最优值。</a:t>
            </a:r>
            <a:endParaRPr lang="zh-CN" altLang="en-US" sz="2000" dirty="0">
              <a:solidFill>
                <a:srgbClr val="333333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0" name="Text 8"/>
          <p:cNvSpPr/>
          <p:nvPr>
            <p:custDataLst>
              <p:tags r:id="rId2"/>
            </p:custDataLst>
          </p:nvPr>
        </p:nvSpPr>
        <p:spPr>
          <a:xfrm>
            <a:off x="5092568" y="4343400"/>
            <a:ext cx="20066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endParaRPr lang="en-US" sz="1600" dirty="0"/>
          </a:p>
        </p:txBody>
      </p:sp>
      <p:sp>
        <p:nvSpPr>
          <p:cNvPr id="14" name="Text 12"/>
          <p:cNvSpPr/>
          <p:nvPr>
            <p:custDataLst>
              <p:tags r:id="rId3"/>
            </p:custDataLst>
          </p:nvPr>
        </p:nvSpPr>
        <p:spPr>
          <a:xfrm>
            <a:off x="887095" y="3987800"/>
            <a:ext cx="8603615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亟需新范式</a:t>
            </a:r>
            <a:r>
              <a:rPr lang="zh-CN" alt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传统方法依赖深厚领域知识，亟需</a:t>
            </a:r>
            <a:r>
              <a:rPr lang="en-US" sz="20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低门槛、高效率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的改进方案。</a:t>
            </a:r>
            <a:endParaRPr lang="zh-CN" altLang="en-US" sz="2000" dirty="0">
              <a:solidFill>
                <a:srgbClr val="333333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5" name="Text 13"/>
          <p:cNvSpPr/>
          <p:nvPr>
            <p:custDataLst>
              <p:tags r:id="rId4"/>
            </p:custDataLst>
          </p:nvPr>
        </p:nvSpPr>
        <p:spPr>
          <a:xfrm>
            <a:off x="8043334" y="4699000"/>
            <a:ext cx="38989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endParaRPr lang="en-US" sz="1600" dirty="0"/>
          </a:p>
        </p:txBody>
      </p:sp>
      <p:sp>
        <p:nvSpPr>
          <p:cNvPr id="16" name="Text 4"/>
          <p:cNvSpPr/>
          <p:nvPr>
            <p:custDataLst>
              <p:tags r:id="rId5"/>
            </p:custDataLst>
          </p:nvPr>
        </p:nvSpPr>
        <p:spPr>
          <a:xfrm>
            <a:off x="824230" y="3369310"/>
            <a:ext cx="7689850" cy="39624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marL="0" indent="0" algn="ctr">
              <a:lnSpc>
                <a:spcPct val="120000"/>
              </a:lnSpc>
              <a:buNone/>
            </a:pP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CST方法瓶颈</a:t>
            </a:r>
            <a:r>
              <a:rPr lang="zh-CN" alt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：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增加参数导致</a:t>
            </a:r>
            <a:r>
              <a:rPr lang="en-US" sz="20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矩阵病态</a:t>
            </a:r>
            <a:r>
              <a:rPr lang="en-US" sz="20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，且前缘精度难达风洞公差。</a:t>
            </a:r>
            <a:endParaRPr lang="zh-CN" altLang="en-US" sz="2000" dirty="0">
              <a:solidFill>
                <a:srgbClr val="333333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4000" y="1981200"/>
            <a:ext cx="51816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90000"/>
              </a:lnSpc>
              <a:buNone/>
            </a:pPr>
            <a:r>
              <a:rPr lang="en-US" sz="36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大模型(LLM)</a:t>
            </a:r>
            <a:r>
              <a:rPr lang="zh-CN" altLang="en-US" sz="36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的优势</a:t>
            </a:r>
            <a:endParaRPr lang="zh-CN" altLang="en-US" sz="3600" dirty="0">
              <a:solidFill>
                <a:srgbClr val="00AEE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54000" y="2692400"/>
            <a:ext cx="7986395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大语言模型（LLM）为翼型参数化开辟了全新的道路，其核心优势在于：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81660" y="3505200"/>
            <a:ext cx="6825615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零门槛函数设计：</a:t>
            </a: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无需领域公式，通过自然语言即可生成和迭代函数。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561975" y="4267200"/>
            <a:ext cx="7623175" cy="609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6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自动化符号回归：</a:t>
            </a:r>
            <a:r>
              <a:rPr lang="en-US" sz="16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利用进化框架自动发现最优的特征变换，极大降低人工干预。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089555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核心思路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17430" y="2418823"/>
            <a:ext cx="29083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原始CST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1071430" y="2876023"/>
            <a:ext cx="2400300" cy="939800"/>
          </a:xfrm>
          <a:custGeom>
            <a:avLst/>
            <a:gdLst/>
            <a:ahLst/>
            <a:cxnLst/>
            <a:rect l="l" t="t" r="r" b="b"/>
            <a:pathLst>
              <a:path w="2400300" h="939800">
                <a:moveTo>
                  <a:pt x="101602" y="0"/>
                </a:moveTo>
                <a:lnTo>
                  <a:pt x="2298698" y="0"/>
                </a:lnTo>
                <a:cubicBezTo>
                  <a:pt x="2354811" y="0"/>
                  <a:pt x="2400300" y="45489"/>
                  <a:pt x="2400300" y="101602"/>
                </a:cubicBezTo>
                <a:lnTo>
                  <a:pt x="2400300" y="838198"/>
                </a:lnTo>
                <a:cubicBezTo>
                  <a:pt x="2400300" y="894311"/>
                  <a:pt x="2354811" y="939800"/>
                  <a:pt x="2298698" y="939800"/>
                </a:cubicBezTo>
                <a:lnTo>
                  <a:pt x="101602" y="939800"/>
                </a:lnTo>
                <a:cubicBezTo>
                  <a:pt x="45489" y="939800"/>
                  <a:pt x="0" y="894311"/>
                  <a:pt x="0" y="8381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00AEEF">
              <a:alpha val="10196"/>
            </a:srgbClr>
          </a:solidFill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 t="636" b="637"/>
          <a:stretch>
            <a:fillRect/>
          </a:stretch>
        </p:blipFill>
        <p:spPr>
          <a:xfrm>
            <a:off x="1223830" y="3231623"/>
            <a:ext cx="2095500" cy="228600"/>
          </a:xfrm>
          <a:prstGeom prst="roundRect">
            <a:avLst>
              <a:gd name="adj" fmla="val 0"/>
            </a:avLst>
          </a:prstGeom>
        </p:spPr>
      </p:pic>
      <p:sp>
        <p:nvSpPr>
          <p:cNvPr id="7" name="Shape 4"/>
          <p:cNvSpPr/>
          <p:nvPr/>
        </p:nvSpPr>
        <p:spPr>
          <a:xfrm rot="-720000">
            <a:off x="5290682" y="2742388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74608" y="277892"/>
                </a:moveTo>
                <a:cubicBezTo>
                  <a:pt x="689491" y="292775"/>
                  <a:pt x="689491" y="316944"/>
                  <a:pt x="674608" y="331827"/>
                </a:cubicBezTo>
                <a:lnTo>
                  <a:pt x="522208" y="484227"/>
                </a:lnTo>
                <a:cubicBezTo>
                  <a:pt x="511254" y="495181"/>
                  <a:pt x="494943" y="498396"/>
                  <a:pt x="480655" y="492442"/>
                </a:cubicBezTo>
                <a:cubicBezTo>
                  <a:pt x="466368" y="486489"/>
                  <a:pt x="457200" y="472559"/>
                  <a:pt x="457200" y="457200"/>
                </a:cubicBezTo>
                <a:lnTo>
                  <a:pt x="457200" y="381000"/>
                </a:lnTo>
                <a:lnTo>
                  <a:pt x="57150" y="381000"/>
                </a:lnTo>
                <a:cubicBezTo>
                  <a:pt x="25598" y="381000"/>
                  <a:pt x="0" y="355402"/>
                  <a:pt x="0" y="323850"/>
                </a:cubicBezTo>
                <a:lnTo>
                  <a:pt x="0" y="285750"/>
                </a:lnTo>
                <a:cubicBezTo>
                  <a:pt x="0" y="254198"/>
                  <a:pt x="25598" y="228600"/>
                  <a:pt x="57150" y="228600"/>
                </a:cubicBezTo>
                <a:lnTo>
                  <a:pt x="457200" y="228600"/>
                </a:lnTo>
                <a:lnTo>
                  <a:pt x="457200" y="152400"/>
                </a:lnTo>
                <a:cubicBezTo>
                  <a:pt x="457200" y="137041"/>
                  <a:pt x="466487" y="123111"/>
                  <a:pt x="480774" y="117157"/>
                </a:cubicBezTo>
                <a:cubicBezTo>
                  <a:pt x="495062" y="111204"/>
                  <a:pt x="511373" y="114538"/>
                  <a:pt x="522327" y="125373"/>
                </a:cubicBezTo>
                <a:lnTo>
                  <a:pt x="674727" y="277773"/>
                </a:lnTo>
                <a:close/>
              </a:path>
            </a:pathLst>
          </a:custGeom>
          <a:solidFill>
            <a:srgbClr val="FFC200"/>
          </a:solidFill>
        </p:spPr>
      </p:sp>
      <p:sp>
        <p:nvSpPr>
          <p:cNvPr id="8" name="Text 5"/>
          <p:cNvSpPr/>
          <p:nvPr/>
        </p:nvSpPr>
        <p:spPr>
          <a:xfrm>
            <a:off x="7652941" y="2418823"/>
            <a:ext cx="37211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改进CST-LLM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906941" y="2876023"/>
            <a:ext cx="3213100" cy="939800"/>
          </a:xfrm>
          <a:custGeom>
            <a:avLst/>
            <a:gdLst/>
            <a:ahLst/>
            <a:cxnLst/>
            <a:rect l="l" t="t" r="r" b="b"/>
            <a:pathLst>
              <a:path w="3213100" h="939800">
                <a:moveTo>
                  <a:pt x="101602" y="0"/>
                </a:moveTo>
                <a:lnTo>
                  <a:pt x="3111498" y="0"/>
                </a:lnTo>
                <a:cubicBezTo>
                  <a:pt x="3167611" y="0"/>
                  <a:pt x="3213100" y="45489"/>
                  <a:pt x="3213100" y="101602"/>
                </a:cubicBezTo>
                <a:lnTo>
                  <a:pt x="3213100" y="838198"/>
                </a:lnTo>
                <a:cubicBezTo>
                  <a:pt x="3213100" y="894311"/>
                  <a:pt x="3167611" y="939800"/>
                  <a:pt x="3111498" y="939800"/>
                </a:cubicBezTo>
                <a:lnTo>
                  <a:pt x="101602" y="939800"/>
                </a:lnTo>
                <a:cubicBezTo>
                  <a:pt x="45489" y="939800"/>
                  <a:pt x="0" y="894311"/>
                  <a:pt x="0" y="838198"/>
                </a:cubicBezTo>
                <a:lnTo>
                  <a:pt x="0" y="101602"/>
                </a:lnTo>
                <a:cubicBezTo>
                  <a:pt x="0" y="45526"/>
                  <a:pt x="45526" y="0"/>
                  <a:pt x="101602" y="0"/>
                </a:cubicBezTo>
                <a:close/>
              </a:path>
            </a:pathLst>
          </a:custGeom>
          <a:solidFill>
            <a:srgbClr val="4080FF">
              <a:alpha val="10196"/>
            </a:srgbClr>
          </a:solidFill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80" b="480"/>
          <a:stretch>
            <a:fillRect/>
          </a:stretch>
        </p:blipFill>
        <p:spPr>
          <a:xfrm>
            <a:off x="8059341" y="3231623"/>
            <a:ext cx="2908300" cy="228600"/>
          </a:xfrm>
          <a:prstGeom prst="roundRect">
            <a:avLst>
              <a:gd name="adj" fmla="val 0"/>
            </a:avLst>
          </a:prstGeom>
        </p:spPr>
      </p:pic>
      <p:sp>
        <p:nvSpPr>
          <p:cNvPr id="11" name="Shape 7"/>
          <p:cNvSpPr/>
          <p:nvPr/>
        </p:nvSpPr>
        <p:spPr>
          <a:xfrm>
            <a:off x="254000" y="4218915"/>
            <a:ext cx="11684000" cy="0"/>
          </a:xfrm>
          <a:prstGeom prst="line">
            <a:avLst/>
          </a:prstGeom>
          <a:noFill/>
          <a:ln w="25400">
            <a:solidFill>
              <a:srgbClr val="00AEEF">
                <a:alpha val="50196"/>
              </a:srgbClr>
            </a:solidFill>
            <a:prstDash val="solid"/>
            <a:headEnd type="none"/>
            <a:tailEnd type="none"/>
          </a:ln>
        </p:spPr>
      </p:sp>
      <p:sp>
        <p:nvSpPr>
          <p:cNvPr id="13" name="Shape 9"/>
          <p:cNvSpPr/>
          <p:nvPr/>
        </p:nvSpPr>
        <p:spPr>
          <a:xfrm>
            <a:off x="1117600" y="49047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00AEEF"/>
          </a:solidFill>
        </p:spPr>
      </p:sp>
      <p:sp>
        <p:nvSpPr>
          <p:cNvPr id="14" name="Shape 10"/>
          <p:cNvSpPr/>
          <p:nvPr/>
        </p:nvSpPr>
        <p:spPr>
          <a:xfrm>
            <a:off x="1355725" y="5133315"/>
            <a:ext cx="133350" cy="152400"/>
          </a:xfrm>
          <a:custGeom>
            <a:avLst/>
            <a:gdLst/>
            <a:ahLst/>
            <a:cxnLst/>
            <a:rect l="l" t="t" r="r" b="b"/>
            <a:pathLst>
              <a:path w="133350" h="152400">
                <a:moveTo>
                  <a:pt x="27146" y="10984"/>
                </a:moveTo>
                <a:cubicBezTo>
                  <a:pt x="23455" y="8959"/>
                  <a:pt x="18990" y="9049"/>
                  <a:pt x="15359" y="11192"/>
                </a:cubicBezTo>
                <a:cubicBezTo>
                  <a:pt x="11728" y="13335"/>
                  <a:pt x="9525" y="17234"/>
                  <a:pt x="9525" y="21431"/>
                </a:cubicBezTo>
                <a:lnTo>
                  <a:pt x="9525" y="130969"/>
                </a:lnTo>
                <a:cubicBezTo>
                  <a:pt x="9525" y="135166"/>
                  <a:pt x="11757" y="139065"/>
                  <a:pt x="15359" y="141208"/>
                </a:cubicBezTo>
                <a:cubicBezTo>
                  <a:pt x="18961" y="143351"/>
                  <a:pt x="23455" y="143441"/>
                  <a:pt x="27146" y="141416"/>
                </a:cubicBezTo>
                <a:lnTo>
                  <a:pt x="127159" y="86648"/>
                </a:lnTo>
                <a:cubicBezTo>
                  <a:pt x="130969" y="84564"/>
                  <a:pt x="133350" y="80546"/>
                  <a:pt x="133350" y="76200"/>
                </a:cubicBezTo>
                <a:cubicBezTo>
                  <a:pt x="133350" y="71854"/>
                  <a:pt x="130969" y="67836"/>
                  <a:pt x="127159" y="65752"/>
                </a:cubicBezTo>
                <a:lnTo>
                  <a:pt x="27146" y="10984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15" name="Text 11"/>
          <p:cNvSpPr/>
          <p:nvPr/>
        </p:nvSpPr>
        <p:spPr>
          <a:xfrm>
            <a:off x="939800" y="5565115"/>
            <a:ext cx="965200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初始化</a:t>
            </a:r>
            <a:endParaRPr lang="en-US" sz="1600" dirty="0"/>
          </a:p>
        </p:txBody>
      </p:sp>
      <p:sp>
        <p:nvSpPr>
          <p:cNvPr id="16" name="Shape 12"/>
          <p:cNvSpPr/>
          <p:nvPr/>
        </p:nvSpPr>
        <p:spPr>
          <a:xfrm>
            <a:off x="2590800" y="53301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00AEEF">
              <a:alpha val="50196"/>
            </a:srgbClr>
          </a:solidFill>
        </p:spPr>
      </p:sp>
      <p:sp>
        <p:nvSpPr>
          <p:cNvPr id="17" name="Shape 13"/>
          <p:cNvSpPr/>
          <p:nvPr/>
        </p:nvSpPr>
        <p:spPr>
          <a:xfrm>
            <a:off x="3454400" y="49047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18" name="Shape 14"/>
          <p:cNvSpPr/>
          <p:nvPr/>
        </p:nvSpPr>
        <p:spPr>
          <a:xfrm>
            <a:off x="3702050" y="5133315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19050" y="0"/>
                </a:moveTo>
                <a:cubicBezTo>
                  <a:pt x="8543" y="0"/>
                  <a:pt x="0" y="8543"/>
                  <a:pt x="0" y="19050"/>
                </a:cubicBezTo>
                <a:lnTo>
                  <a:pt x="0" y="133350"/>
                </a:lnTo>
                <a:cubicBezTo>
                  <a:pt x="0" y="143857"/>
                  <a:pt x="8543" y="152400"/>
                  <a:pt x="19050" y="152400"/>
                </a:cubicBezTo>
                <a:lnTo>
                  <a:pt x="95250" y="152400"/>
                </a:lnTo>
                <a:cubicBezTo>
                  <a:pt x="105757" y="152400"/>
                  <a:pt x="114300" y="143857"/>
                  <a:pt x="114300" y="133350"/>
                </a:cubicBezTo>
                <a:lnTo>
                  <a:pt x="114300" y="19050"/>
                </a:lnTo>
                <a:cubicBezTo>
                  <a:pt x="114300" y="8543"/>
                  <a:pt x="105757" y="0"/>
                  <a:pt x="95250" y="0"/>
                </a:cubicBezTo>
                <a:lnTo>
                  <a:pt x="19050" y="0"/>
                </a:lnTo>
                <a:close/>
                <a:moveTo>
                  <a:pt x="28575" y="19050"/>
                </a:moveTo>
                <a:lnTo>
                  <a:pt x="85725" y="19050"/>
                </a:lnTo>
                <a:cubicBezTo>
                  <a:pt x="90994" y="19050"/>
                  <a:pt x="95250" y="23306"/>
                  <a:pt x="95250" y="28575"/>
                </a:cubicBezTo>
                <a:lnTo>
                  <a:pt x="95250" y="38100"/>
                </a:lnTo>
                <a:cubicBezTo>
                  <a:pt x="95250" y="43369"/>
                  <a:pt x="90994" y="47625"/>
                  <a:pt x="85725" y="47625"/>
                </a:cubicBezTo>
                <a:lnTo>
                  <a:pt x="28575" y="47625"/>
                </a:lnTo>
                <a:cubicBezTo>
                  <a:pt x="23306" y="47625"/>
                  <a:pt x="19050" y="43369"/>
                  <a:pt x="19050" y="38100"/>
                </a:cubicBezTo>
                <a:lnTo>
                  <a:pt x="19050" y="28575"/>
                </a:lnTo>
                <a:cubicBezTo>
                  <a:pt x="19050" y="23306"/>
                  <a:pt x="23306" y="19050"/>
                  <a:pt x="28575" y="19050"/>
                </a:cubicBezTo>
                <a:close/>
                <a:moveTo>
                  <a:pt x="33338" y="69056"/>
                </a:moveTo>
                <a:cubicBezTo>
                  <a:pt x="33338" y="72999"/>
                  <a:pt x="30136" y="76200"/>
                  <a:pt x="26194" y="76200"/>
                </a:cubicBezTo>
                <a:cubicBezTo>
                  <a:pt x="22251" y="76200"/>
                  <a:pt x="19050" y="72999"/>
                  <a:pt x="19050" y="69056"/>
                </a:cubicBezTo>
                <a:cubicBezTo>
                  <a:pt x="19050" y="65114"/>
                  <a:pt x="22251" y="61912"/>
                  <a:pt x="26194" y="61912"/>
                </a:cubicBezTo>
                <a:cubicBezTo>
                  <a:pt x="30136" y="61912"/>
                  <a:pt x="33338" y="65114"/>
                  <a:pt x="33338" y="69056"/>
                </a:cubicBezTo>
                <a:close/>
                <a:moveTo>
                  <a:pt x="57150" y="76200"/>
                </a:moveTo>
                <a:cubicBezTo>
                  <a:pt x="53207" y="76200"/>
                  <a:pt x="50006" y="72999"/>
                  <a:pt x="50006" y="69056"/>
                </a:cubicBezTo>
                <a:cubicBezTo>
                  <a:pt x="50006" y="65114"/>
                  <a:pt x="53207" y="61912"/>
                  <a:pt x="57150" y="61912"/>
                </a:cubicBezTo>
                <a:cubicBezTo>
                  <a:pt x="61093" y="61912"/>
                  <a:pt x="64294" y="65114"/>
                  <a:pt x="64294" y="69056"/>
                </a:cubicBezTo>
                <a:cubicBezTo>
                  <a:pt x="64294" y="72999"/>
                  <a:pt x="61093" y="76200"/>
                  <a:pt x="57150" y="76200"/>
                </a:cubicBezTo>
                <a:close/>
                <a:moveTo>
                  <a:pt x="95250" y="69056"/>
                </a:moveTo>
                <a:cubicBezTo>
                  <a:pt x="95250" y="72999"/>
                  <a:pt x="92049" y="76200"/>
                  <a:pt x="88106" y="76200"/>
                </a:cubicBezTo>
                <a:cubicBezTo>
                  <a:pt x="84164" y="76200"/>
                  <a:pt x="80962" y="72999"/>
                  <a:pt x="80962" y="69056"/>
                </a:cubicBezTo>
                <a:cubicBezTo>
                  <a:pt x="80962" y="65114"/>
                  <a:pt x="84164" y="61912"/>
                  <a:pt x="88106" y="61912"/>
                </a:cubicBezTo>
                <a:cubicBezTo>
                  <a:pt x="92049" y="61912"/>
                  <a:pt x="95250" y="65114"/>
                  <a:pt x="95250" y="69056"/>
                </a:cubicBezTo>
                <a:close/>
                <a:moveTo>
                  <a:pt x="26194" y="104775"/>
                </a:moveTo>
                <a:cubicBezTo>
                  <a:pt x="22251" y="104775"/>
                  <a:pt x="19050" y="101574"/>
                  <a:pt x="19050" y="97631"/>
                </a:cubicBezTo>
                <a:cubicBezTo>
                  <a:pt x="19050" y="93689"/>
                  <a:pt x="22251" y="90488"/>
                  <a:pt x="26194" y="90488"/>
                </a:cubicBezTo>
                <a:cubicBezTo>
                  <a:pt x="30136" y="90488"/>
                  <a:pt x="33338" y="93689"/>
                  <a:pt x="33338" y="97631"/>
                </a:cubicBezTo>
                <a:cubicBezTo>
                  <a:pt x="33338" y="101574"/>
                  <a:pt x="30136" y="104775"/>
                  <a:pt x="26194" y="104775"/>
                </a:cubicBezTo>
                <a:close/>
                <a:moveTo>
                  <a:pt x="64294" y="97631"/>
                </a:moveTo>
                <a:cubicBezTo>
                  <a:pt x="64294" y="101574"/>
                  <a:pt x="61093" y="104775"/>
                  <a:pt x="57150" y="104775"/>
                </a:cubicBezTo>
                <a:cubicBezTo>
                  <a:pt x="53207" y="104775"/>
                  <a:pt x="50006" y="101574"/>
                  <a:pt x="50006" y="97631"/>
                </a:cubicBezTo>
                <a:cubicBezTo>
                  <a:pt x="50006" y="93689"/>
                  <a:pt x="53207" y="90488"/>
                  <a:pt x="57150" y="90488"/>
                </a:cubicBezTo>
                <a:cubicBezTo>
                  <a:pt x="61093" y="90488"/>
                  <a:pt x="64294" y="93689"/>
                  <a:pt x="64294" y="97631"/>
                </a:cubicBezTo>
                <a:close/>
                <a:moveTo>
                  <a:pt x="88106" y="104775"/>
                </a:moveTo>
                <a:cubicBezTo>
                  <a:pt x="84164" y="104775"/>
                  <a:pt x="80962" y="101574"/>
                  <a:pt x="80962" y="97631"/>
                </a:cubicBezTo>
                <a:cubicBezTo>
                  <a:pt x="80962" y="93689"/>
                  <a:pt x="84164" y="90488"/>
                  <a:pt x="88106" y="90488"/>
                </a:cubicBezTo>
                <a:cubicBezTo>
                  <a:pt x="92049" y="90488"/>
                  <a:pt x="95250" y="93689"/>
                  <a:pt x="95250" y="97631"/>
                </a:cubicBezTo>
                <a:cubicBezTo>
                  <a:pt x="95250" y="101574"/>
                  <a:pt x="92049" y="104775"/>
                  <a:pt x="88106" y="104775"/>
                </a:cubicBezTo>
                <a:close/>
                <a:moveTo>
                  <a:pt x="19050" y="126206"/>
                </a:moveTo>
                <a:cubicBezTo>
                  <a:pt x="19050" y="122247"/>
                  <a:pt x="22235" y="119062"/>
                  <a:pt x="26194" y="119062"/>
                </a:cubicBezTo>
                <a:lnTo>
                  <a:pt x="59531" y="119062"/>
                </a:lnTo>
                <a:cubicBezTo>
                  <a:pt x="63490" y="119062"/>
                  <a:pt x="66675" y="122247"/>
                  <a:pt x="66675" y="126206"/>
                </a:cubicBezTo>
                <a:cubicBezTo>
                  <a:pt x="66675" y="130165"/>
                  <a:pt x="63490" y="133350"/>
                  <a:pt x="59531" y="133350"/>
                </a:cubicBezTo>
                <a:lnTo>
                  <a:pt x="26194" y="133350"/>
                </a:lnTo>
                <a:cubicBezTo>
                  <a:pt x="22235" y="133350"/>
                  <a:pt x="19050" y="130165"/>
                  <a:pt x="19050" y="126206"/>
                </a:cubicBezTo>
                <a:close/>
                <a:moveTo>
                  <a:pt x="88106" y="119062"/>
                </a:moveTo>
                <a:cubicBezTo>
                  <a:pt x="92065" y="119062"/>
                  <a:pt x="95250" y="122247"/>
                  <a:pt x="95250" y="126206"/>
                </a:cubicBezTo>
                <a:cubicBezTo>
                  <a:pt x="95250" y="130165"/>
                  <a:pt x="92065" y="133350"/>
                  <a:pt x="88106" y="133350"/>
                </a:cubicBezTo>
                <a:cubicBezTo>
                  <a:pt x="84147" y="133350"/>
                  <a:pt x="80962" y="130165"/>
                  <a:pt x="80962" y="126206"/>
                </a:cubicBezTo>
                <a:cubicBezTo>
                  <a:pt x="80962" y="122247"/>
                  <a:pt x="84147" y="119062"/>
                  <a:pt x="88106" y="119062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19" name="Text 15"/>
          <p:cNvSpPr/>
          <p:nvPr/>
        </p:nvSpPr>
        <p:spPr>
          <a:xfrm>
            <a:off x="3352800" y="5565115"/>
            <a:ext cx="812800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评估</a:t>
            </a:r>
            <a:endParaRPr lang="en-US" sz="1600" dirty="0"/>
          </a:p>
        </p:txBody>
      </p:sp>
      <p:sp>
        <p:nvSpPr>
          <p:cNvPr id="20" name="Shape 16"/>
          <p:cNvSpPr/>
          <p:nvPr/>
        </p:nvSpPr>
        <p:spPr>
          <a:xfrm>
            <a:off x="4927600" y="53301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4080FF">
              <a:alpha val="50196"/>
            </a:srgbClr>
          </a:solidFill>
        </p:spPr>
      </p:sp>
      <p:sp>
        <p:nvSpPr>
          <p:cNvPr id="21" name="Shape 17"/>
          <p:cNvSpPr/>
          <p:nvPr/>
        </p:nvSpPr>
        <p:spPr>
          <a:xfrm>
            <a:off x="5791200" y="49047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FFC200"/>
          </a:solidFill>
        </p:spPr>
      </p:sp>
      <p:sp>
        <p:nvSpPr>
          <p:cNvPr id="22" name="Shape 18"/>
          <p:cNvSpPr/>
          <p:nvPr/>
        </p:nvSpPr>
        <p:spPr>
          <a:xfrm>
            <a:off x="6038850" y="5133315"/>
            <a:ext cx="114300" cy="152400"/>
          </a:xfrm>
          <a:custGeom>
            <a:avLst/>
            <a:gdLst/>
            <a:ahLst/>
            <a:cxnLst/>
            <a:rect l="l" t="t" r="r" b="b"/>
            <a:pathLst>
              <a:path w="114300" h="152400">
                <a:moveTo>
                  <a:pt x="104775" y="0"/>
                </a:moveTo>
                <a:cubicBezTo>
                  <a:pt x="110044" y="0"/>
                  <a:pt x="114300" y="4256"/>
                  <a:pt x="114300" y="9525"/>
                </a:cubicBezTo>
                <a:cubicBezTo>
                  <a:pt x="114300" y="26730"/>
                  <a:pt x="107037" y="40719"/>
                  <a:pt x="97215" y="52536"/>
                </a:cubicBezTo>
                <a:cubicBezTo>
                  <a:pt x="90041" y="61139"/>
                  <a:pt x="81201" y="68937"/>
                  <a:pt x="72330" y="76200"/>
                </a:cubicBezTo>
                <a:cubicBezTo>
                  <a:pt x="81201" y="83493"/>
                  <a:pt x="90041" y="91261"/>
                  <a:pt x="97215" y="99864"/>
                </a:cubicBezTo>
                <a:cubicBezTo>
                  <a:pt x="107037" y="111651"/>
                  <a:pt x="114300" y="125670"/>
                  <a:pt x="114300" y="142875"/>
                </a:cubicBezTo>
                <a:cubicBezTo>
                  <a:pt x="114300" y="148144"/>
                  <a:pt x="110044" y="152400"/>
                  <a:pt x="104775" y="152400"/>
                </a:cubicBezTo>
                <a:cubicBezTo>
                  <a:pt x="99506" y="152400"/>
                  <a:pt x="95250" y="148144"/>
                  <a:pt x="95250" y="142875"/>
                </a:cubicBezTo>
                <a:lnTo>
                  <a:pt x="19050" y="142875"/>
                </a:lnTo>
                <a:cubicBezTo>
                  <a:pt x="19050" y="148144"/>
                  <a:pt x="14794" y="152400"/>
                  <a:pt x="9525" y="152400"/>
                </a:cubicBezTo>
                <a:cubicBezTo>
                  <a:pt x="4256" y="152400"/>
                  <a:pt x="0" y="148144"/>
                  <a:pt x="0" y="142875"/>
                </a:cubicBezTo>
                <a:cubicBezTo>
                  <a:pt x="0" y="125670"/>
                  <a:pt x="7263" y="111681"/>
                  <a:pt x="17085" y="99864"/>
                </a:cubicBezTo>
                <a:cubicBezTo>
                  <a:pt x="24259" y="91261"/>
                  <a:pt x="33099" y="83493"/>
                  <a:pt x="41970" y="76200"/>
                </a:cubicBezTo>
                <a:cubicBezTo>
                  <a:pt x="33099" y="68907"/>
                  <a:pt x="24259" y="61139"/>
                  <a:pt x="17085" y="52536"/>
                </a:cubicBezTo>
                <a:cubicBezTo>
                  <a:pt x="7263" y="40719"/>
                  <a:pt x="0" y="26730"/>
                  <a:pt x="0" y="9525"/>
                </a:cubicBezTo>
                <a:cubicBezTo>
                  <a:pt x="0" y="4256"/>
                  <a:pt x="4256" y="0"/>
                  <a:pt x="9525" y="0"/>
                </a:cubicBezTo>
                <a:cubicBezTo>
                  <a:pt x="14794" y="0"/>
                  <a:pt x="19050" y="4256"/>
                  <a:pt x="19050" y="9525"/>
                </a:cubicBezTo>
                <a:lnTo>
                  <a:pt x="95250" y="9525"/>
                </a:lnTo>
                <a:cubicBezTo>
                  <a:pt x="95250" y="4256"/>
                  <a:pt x="99506" y="0"/>
                  <a:pt x="104775" y="0"/>
                </a:cubicBezTo>
                <a:close/>
                <a:moveTo>
                  <a:pt x="84386" y="114300"/>
                </a:moveTo>
                <a:lnTo>
                  <a:pt x="29944" y="114300"/>
                </a:lnTo>
                <a:cubicBezTo>
                  <a:pt x="27503" y="117425"/>
                  <a:pt x="25450" y="120581"/>
                  <a:pt x="23813" y="123825"/>
                </a:cubicBezTo>
                <a:lnTo>
                  <a:pt x="90547" y="123825"/>
                </a:lnTo>
                <a:cubicBezTo>
                  <a:pt x="88880" y="120581"/>
                  <a:pt x="86826" y="117425"/>
                  <a:pt x="84415" y="114300"/>
                </a:cubicBezTo>
                <a:close/>
                <a:moveTo>
                  <a:pt x="70842" y="100013"/>
                </a:moveTo>
                <a:cubicBezTo>
                  <a:pt x="66586" y="96143"/>
                  <a:pt x="61972" y="92333"/>
                  <a:pt x="57150" y="88404"/>
                </a:cubicBezTo>
                <a:cubicBezTo>
                  <a:pt x="52328" y="92303"/>
                  <a:pt x="47714" y="96143"/>
                  <a:pt x="43458" y="100013"/>
                </a:cubicBezTo>
                <a:lnTo>
                  <a:pt x="70842" y="100013"/>
                </a:lnTo>
                <a:close/>
                <a:moveTo>
                  <a:pt x="29914" y="38100"/>
                </a:moveTo>
                <a:lnTo>
                  <a:pt x="84356" y="38100"/>
                </a:lnTo>
                <a:cubicBezTo>
                  <a:pt x="86797" y="34975"/>
                  <a:pt x="88850" y="31819"/>
                  <a:pt x="90488" y="28575"/>
                </a:cubicBezTo>
                <a:lnTo>
                  <a:pt x="23783" y="28575"/>
                </a:lnTo>
                <a:cubicBezTo>
                  <a:pt x="25450" y="31819"/>
                  <a:pt x="27503" y="34975"/>
                  <a:pt x="29914" y="38100"/>
                </a:cubicBezTo>
                <a:close/>
                <a:moveTo>
                  <a:pt x="43458" y="52388"/>
                </a:moveTo>
                <a:cubicBezTo>
                  <a:pt x="47714" y="56257"/>
                  <a:pt x="52328" y="60067"/>
                  <a:pt x="57150" y="63996"/>
                </a:cubicBezTo>
                <a:cubicBezTo>
                  <a:pt x="61972" y="60097"/>
                  <a:pt x="66586" y="56257"/>
                  <a:pt x="70842" y="52388"/>
                </a:cubicBezTo>
                <a:lnTo>
                  <a:pt x="43458" y="52388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23" name="Text 19"/>
          <p:cNvSpPr/>
          <p:nvPr/>
        </p:nvSpPr>
        <p:spPr>
          <a:xfrm>
            <a:off x="5689600" y="5565115"/>
            <a:ext cx="812800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进化</a:t>
            </a:r>
            <a:endParaRPr lang="en-US" sz="1600" dirty="0"/>
          </a:p>
        </p:txBody>
      </p:sp>
      <p:sp>
        <p:nvSpPr>
          <p:cNvPr id="24" name="Shape 20"/>
          <p:cNvSpPr/>
          <p:nvPr/>
        </p:nvSpPr>
        <p:spPr>
          <a:xfrm>
            <a:off x="7264400" y="53301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C200">
              <a:alpha val="50196"/>
            </a:srgbClr>
          </a:solidFill>
        </p:spPr>
      </p:sp>
      <p:sp>
        <p:nvSpPr>
          <p:cNvPr id="25" name="Shape 21"/>
          <p:cNvSpPr/>
          <p:nvPr/>
        </p:nvSpPr>
        <p:spPr>
          <a:xfrm>
            <a:off x="8128000" y="49047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26" name="Shape 22"/>
          <p:cNvSpPr/>
          <p:nvPr/>
        </p:nvSpPr>
        <p:spPr>
          <a:xfrm>
            <a:off x="8337550" y="5133315"/>
            <a:ext cx="190500" cy="152400"/>
          </a:xfrm>
          <a:custGeom>
            <a:avLst/>
            <a:gdLst/>
            <a:ahLst/>
            <a:cxnLst/>
            <a:rect l="l" t="t" r="r" b="b"/>
            <a:pathLst>
              <a:path w="190500" h="152400">
                <a:moveTo>
                  <a:pt x="95250" y="66675"/>
                </a:moveTo>
                <a:cubicBezTo>
                  <a:pt x="112335" y="66675"/>
                  <a:pt x="126206" y="52804"/>
                  <a:pt x="126206" y="35719"/>
                </a:cubicBezTo>
                <a:cubicBezTo>
                  <a:pt x="126206" y="18634"/>
                  <a:pt x="112335" y="4763"/>
                  <a:pt x="95250" y="4763"/>
                </a:cubicBezTo>
                <a:cubicBezTo>
                  <a:pt x="78165" y="4763"/>
                  <a:pt x="64294" y="18634"/>
                  <a:pt x="64294" y="35719"/>
                </a:cubicBezTo>
                <a:cubicBezTo>
                  <a:pt x="64294" y="52804"/>
                  <a:pt x="78165" y="66675"/>
                  <a:pt x="95250" y="66675"/>
                </a:cubicBezTo>
                <a:close/>
                <a:moveTo>
                  <a:pt x="28575" y="69056"/>
                </a:moveTo>
                <a:cubicBezTo>
                  <a:pt x="40403" y="69056"/>
                  <a:pt x="50006" y="59453"/>
                  <a:pt x="50006" y="47625"/>
                </a:cubicBezTo>
                <a:cubicBezTo>
                  <a:pt x="50006" y="35797"/>
                  <a:pt x="40403" y="26194"/>
                  <a:pt x="28575" y="26194"/>
                </a:cubicBezTo>
                <a:cubicBezTo>
                  <a:pt x="16747" y="26194"/>
                  <a:pt x="7144" y="35797"/>
                  <a:pt x="7144" y="47625"/>
                </a:cubicBezTo>
                <a:cubicBezTo>
                  <a:pt x="7144" y="59453"/>
                  <a:pt x="16747" y="69056"/>
                  <a:pt x="28575" y="69056"/>
                </a:cubicBezTo>
                <a:close/>
                <a:moveTo>
                  <a:pt x="0" y="123825"/>
                </a:moveTo>
                <a:lnTo>
                  <a:pt x="0" y="133350"/>
                </a:lnTo>
                <a:cubicBezTo>
                  <a:pt x="0" y="138619"/>
                  <a:pt x="4256" y="142875"/>
                  <a:pt x="9525" y="142875"/>
                </a:cubicBezTo>
                <a:lnTo>
                  <a:pt x="35332" y="142875"/>
                </a:lnTo>
                <a:cubicBezTo>
                  <a:pt x="34052" y="139958"/>
                  <a:pt x="33338" y="136743"/>
                  <a:pt x="33338" y="133350"/>
                </a:cubicBezTo>
                <a:lnTo>
                  <a:pt x="33338" y="128588"/>
                </a:lnTo>
                <a:cubicBezTo>
                  <a:pt x="33338" y="112752"/>
                  <a:pt x="39291" y="98286"/>
                  <a:pt x="49084" y="87332"/>
                </a:cubicBezTo>
                <a:cubicBezTo>
                  <a:pt x="45601" y="86291"/>
                  <a:pt x="41910" y="85725"/>
                  <a:pt x="38100" y="85725"/>
                </a:cubicBezTo>
                <a:cubicBezTo>
                  <a:pt x="17056" y="85725"/>
                  <a:pt x="0" y="102781"/>
                  <a:pt x="0" y="123825"/>
                </a:cubicBezTo>
                <a:close/>
                <a:moveTo>
                  <a:pt x="183356" y="47625"/>
                </a:moveTo>
                <a:cubicBezTo>
                  <a:pt x="183356" y="35797"/>
                  <a:pt x="173753" y="26194"/>
                  <a:pt x="161925" y="26194"/>
                </a:cubicBezTo>
                <a:cubicBezTo>
                  <a:pt x="150097" y="26194"/>
                  <a:pt x="140494" y="35797"/>
                  <a:pt x="140494" y="47625"/>
                </a:cubicBezTo>
                <a:cubicBezTo>
                  <a:pt x="140494" y="59453"/>
                  <a:pt x="150097" y="69056"/>
                  <a:pt x="161925" y="69056"/>
                </a:cubicBezTo>
                <a:cubicBezTo>
                  <a:pt x="173753" y="69056"/>
                  <a:pt x="183356" y="59453"/>
                  <a:pt x="183356" y="47625"/>
                </a:cubicBezTo>
                <a:close/>
                <a:moveTo>
                  <a:pt x="47625" y="128588"/>
                </a:moveTo>
                <a:lnTo>
                  <a:pt x="47625" y="133350"/>
                </a:lnTo>
                <a:cubicBezTo>
                  <a:pt x="47625" y="138619"/>
                  <a:pt x="51881" y="142875"/>
                  <a:pt x="57150" y="142875"/>
                </a:cubicBezTo>
                <a:lnTo>
                  <a:pt x="103823" y="142875"/>
                </a:lnTo>
                <a:cubicBezTo>
                  <a:pt x="101709" y="136446"/>
                  <a:pt x="101947" y="129659"/>
                  <a:pt x="107007" y="123825"/>
                </a:cubicBezTo>
                <a:cubicBezTo>
                  <a:pt x="102840" y="119003"/>
                  <a:pt x="100905" y="112008"/>
                  <a:pt x="103614" y="104983"/>
                </a:cubicBezTo>
                <a:cubicBezTo>
                  <a:pt x="105579" y="99893"/>
                  <a:pt x="108347" y="95131"/>
                  <a:pt x="111770" y="90904"/>
                </a:cubicBezTo>
                <a:cubicBezTo>
                  <a:pt x="113377" y="88940"/>
                  <a:pt x="115223" y="87422"/>
                  <a:pt x="117217" y="86320"/>
                </a:cubicBezTo>
                <a:cubicBezTo>
                  <a:pt x="110639" y="82897"/>
                  <a:pt x="103168" y="80962"/>
                  <a:pt x="95250" y="80962"/>
                </a:cubicBezTo>
                <a:cubicBezTo>
                  <a:pt x="68937" y="80962"/>
                  <a:pt x="47625" y="102275"/>
                  <a:pt x="47625" y="128588"/>
                </a:cubicBezTo>
                <a:close/>
                <a:moveTo>
                  <a:pt x="185916" y="115461"/>
                </a:moveTo>
                <a:cubicBezTo>
                  <a:pt x="187791" y="114389"/>
                  <a:pt x="188744" y="112157"/>
                  <a:pt x="187940" y="110103"/>
                </a:cubicBezTo>
                <a:cubicBezTo>
                  <a:pt x="186511" y="106412"/>
                  <a:pt x="184517" y="102930"/>
                  <a:pt x="182017" y="99864"/>
                </a:cubicBezTo>
                <a:cubicBezTo>
                  <a:pt x="180648" y="98167"/>
                  <a:pt x="178237" y="97869"/>
                  <a:pt x="176361" y="98971"/>
                </a:cubicBezTo>
                <a:cubicBezTo>
                  <a:pt x="169872" y="102721"/>
                  <a:pt x="161895" y="98137"/>
                  <a:pt x="161895" y="90607"/>
                </a:cubicBezTo>
                <a:cubicBezTo>
                  <a:pt x="161895" y="88434"/>
                  <a:pt x="160437" y="86499"/>
                  <a:pt x="158294" y="86171"/>
                </a:cubicBezTo>
                <a:cubicBezTo>
                  <a:pt x="154454" y="85576"/>
                  <a:pt x="150316" y="85576"/>
                  <a:pt x="146477" y="86171"/>
                </a:cubicBezTo>
                <a:cubicBezTo>
                  <a:pt x="144334" y="86499"/>
                  <a:pt x="142875" y="88434"/>
                  <a:pt x="142875" y="90607"/>
                </a:cubicBezTo>
                <a:cubicBezTo>
                  <a:pt x="142875" y="98108"/>
                  <a:pt x="134898" y="102721"/>
                  <a:pt x="128409" y="98971"/>
                </a:cubicBezTo>
                <a:cubicBezTo>
                  <a:pt x="126534" y="97899"/>
                  <a:pt x="124123" y="98197"/>
                  <a:pt x="122753" y="99864"/>
                </a:cubicBezTo>
                <a:cubicBezTo>
                  <a:pt x="120253" y="102930"/>
                  <a:pt x="118259" y="106412"/>
                  <a:pt x="116830" y="110103"/>
                </a:cubicBezTo>
                <a:cubicBezTo>
                  <a:pt x="116056" y="112127"/>
                  <a:pt x="116979" y="114360"/>
                  <a:pt x="118854" y="115431"/>
                </a:cubicBezTo>
                <a:cubicBezTo>
                  <a:pt x="125373" y="119182"/>
                  <a:pt x="125373" y="128379"/>
                  <a:pt x="118854" y="132159"/>
                </a:cubicBezTo>
                <a:cubicBezTo>
                  <a:pt x="116979" y="133231"/>
                  <a:pt x="116026" y="135463"/>
                  <a:pt x="116830" y="137487"/>
                </a:cubicBezTo>
                <a:cubicBezTo>
                  <a:pt x="118259" y="141178"/>
                  <a:pt x="120253" y="144661"/>
                  <a:pt x="122753" y="147727"/>
                </a:cubicBezTo>
                <a:cubicBezTo>
                  <a:pt x="124123" y="149423"/>
                  <a:pt x="126534" y="149721"/>
                  <a:pt x="128409" y="148620"/>
                </a:cubicBezTo>
                <a:cubicBezTo>
                  <a:pt x="134898" y="144869"/>
                  <a:pt x="142875" y="149483"/>
                  <a:pt x="142875" y="156984"/>
                </a:cubicBezTo>
                <a:cubicBezTo>
                  <a:pt x="142875" y="159157"/>
                  <a:pt x="144334" y="161092"/>
                  <a:pt x="146477" y="161419"/>
                </a:cubicBezTo>
                <a:cubicBezTo>
                  <a:pt x="150316" y="162014"/>
                  <a:pt x="154454" y="162014"/>
                  <a:pt x="158294" y="161419"/>
                </a:cubicBezTo>
                <a:cubicBezTo>
                  <a:pt x="160437" y="161092"/>
                  <a:pt x="161895" y="159157"/>
                  <a:pt x="161895" y="156984"/>
                </a:cubicBezTo>
                <a:cubicBezTo>
                  <a:pt x="161895" y="149483"/>
                  <a:pt x="169872" y="144869"/>
                  <a:pt x="176361" y="148620"/>
                </a:cubicBezTo>
                <a:cubicBezTo>
                  <a:pt x="178237" y="149691"/>
                  <a:pt x="180648" y="149394"/>
                  <a:pt x="182017" y="147727"/>
                </a:cubicBezTo>
                <a:cubicBezTo>
                  <a:pt x="184517" y="144661"/>
                  <a:pt x="186511" y="141178"/>
                  <a:pt x="187940" y="137487"/>
                </a:cubicBezTo>
                <a:cubicBezTo>
                  <a:pt x="188714" y="135463"/>
                  <a:pt x="187791" y="133231"/>
                  <a:pt x="185916" y="132159"/>
                </a:cubicBezTo>
                <a:cubicBezTo>
                  <a:pt x="179397" y="128409"/>
                  <a:pt x="179397" y="119211"/>
                  <a:pt x="185916" y="115431"/>
                </a:cubicBezTo>
                <a:close/>
                <a:moveTo>
                  <a:pt x="140494" y="123825"/>
                </a:moveTo>
                <a:cubicBezTo>
                  <a:pt x="140494" y="117254"/>
                  <a:pt x="145829" y="111919"/>
                  <a:pt x="152400" y="111919"/>
                </a:cubicBezTo>
                <a:cubicBezTo>
                  <a:pt x="158971" y="111919"/>
                  <a:pt x="164306" y="117254"/>
                  <a:pt x="164306" y="123825"/>
                </a:cubicBezTo>
                <a:cubicBezTo>
                  <a:pt x="164306" y="130396"/>
                  <a:pt x="158971" y="135731"/>
                  <a:pt x="152400" y="135731"/>
                </a:cubicBezTo>
                <a:cubicBezTo>
                  <a:pt x="145829" y="135731"/>
                  <a:pt x="140494" y="130396"/>
                  <a:pt x="140494" y="123825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27" name="Text 23"/>
          <p:cNvSpPr/>
          <p:nvPr/>
        </p:nvSpPr>
        <p:spPr>
          <a:xfrm>
            <a:off x="7874000" y="5565115"/>
            <a:ext cx="1117600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种群管理</a:t>
            </a:r>
            <a:endParaRPr lang="en-US" sz="1600" dirty="0"/>
          </a:p>
        </p:txBody>
      </p:sp>
      <p:sp>
        <p:nvSpPr>
          <p:cNvPr id="28" name="Shape 24"/>
          <p:cNvSpPr/>
          <p:nvPr/>
        </p:nvSpPr>
        <p:spPr>
          <a:xfrm>
            <a:off x="9601200" y="53301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0"/>
                </a:moveTo>
                <a:lnTo>
                  <a:pt x="0" y="0"/>
                </a:lnTo>
                <a:lnTo>
                  <a:pt x="0" y="12700"/>
                </a:lnTo>
                <a:lnTo>
                  <a:pt x="0" y="12700"/>
                </a:lnTo>
                <a:lnTo>
                  <a:pt x="0" y="0"/>
                </a:lnTo>
                <a:close/>
              </a:path>
            </a:pathLst>
          </a:custGeom>
          <a:solidFill>
            <a:srgbClr val="FF5E5E">
              <a:alpha val="50196"/>
            </a:srgbClr>
          </a:solidFill>
        </p:spPr>
      </p:sp>
      <p:sp>
        <p:nvSpPr>
          <p:cNvPr id="29" name="Shape 25"/>
          <p:cNvSpPr/>
          <p:nvPr/>
        </p:nvSpPr>
        <p:spPr>
          <a:xfrm>
            <a:off x="10464800" y="4904715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00AEEF"/>
          </a:solidFill>
        </p:spPr>
      </p:sp>
      <p:sp>
        <p:nvSpPr>
          <p:cNvPr id="30" name="Shape 26"/>
          <p:cNvSpPr/>
          <p:nvPr/>
        </p:nvSpPr>
        <p:spPr>
          <a:xfrm>
            <a:off x="10693400" y="5133315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129986" y="22235"/>
                </a:moveTo>
                <a:lnTo>
                  <a:pt x="133350" y="25420"/>
                </a:lnTo>
                <a:lnTo>
                  <a:pt x="133350" y="9525"/>
                </a:lnTo>
                <a:cubicBezTo>
                  <a:pt x="133350" y="4256"/>
                  <a:pt x="137606" y="0"/>
                  <a:pt x="142875" y="0"/>
                </a:cubicBezTo>
                <a:cubicBezTo>
                  <a:pt x="148144" y="0"/>
                  <a:pt x="152400" y="4256"/>
                  <a:pt x="152400" y="9525"/>
                </a:cubicBezTo>
                <a:lnTo>
                  <a:pt x="152400" y="47625"/>
                </a:lnTo>
                <a:cubicBezTo>
                  <a:pt x="152400" y="52894"/>
                  <a:pt x="148144" y="57150"/>
                  <a:pt x="142875" y="57150"/>
                </a:cubicBezTo>
                <a:lnTo>
                  <a:pt x="104775" y="57150"/>
                </a:lnTo>
                <a:cubicBezTo>
                  <a:pt x="99506" y="57150"/>
                  <a:pt x="95250" y="52894"/>
                  <a:pt x="95250" y="47625"/>
                </a:cubicBezTo>
                <a:cubicBezTo>
                  <a:pt x="95250" y="42356"/>
                  <a:pt x="99506" y="38100"/>
                  <a:pt x="104775" y="38100"/>
                </a:cubicBezTo>
                <a:lnTo>
                  <a:pt x="119033" y="38100"/>
                </a:lnTo>
                <a:lnTo>
                  <a:pt x="116771" y="35957"/>
                </a:lnTo>
                <a:cubicBezTo>
                  <a:pt x="116711" y="35897"/>
                  <a:pt x="116651" y="35838"/>
                  <a:pt x="116592" y="35778"/>
                </a:cubicBezTo>
                <a:cubicBezTo>
                  <a:pt x="94268" y="13454"/>
                  <a:pt x="58102" y="13454"/>
                  <a:pt x="35778" y="35778"/>
                </a:cubicBezTo>
                <a:cubicBezTo>
                  <a:pt x="13454" y="58103"/>
                  <a:pt x="13454" y="94268"/>
                  <a:pt x="35778" y="116592"/>
                </a:cubicBezTo>
                <a:cubicBezTo>
                  <a:pt x="58102" y="138916"/>
                  <a:pt x="94268" y="138916"/>
                  <a:pt x="116592" y="116592"/>
                </a:cubicBezTo>
                <a:cubicBezTo>
                  <a:pt x="119033" y="114151"/>
                  <a:pt x="121206" y="111562"/>
                  <a:pt x="123111" y="108823"/>
                </a:cubicBezTo>
                <a:cubicBezTo>
                  <a:pt x="126117" y="104507"/>
                  <a:pt x="132070" y="103465"/>
                  <a:pt x="136386" y="106472"/>
                </a:cubicBezTo>
                <a:cubicBezTo>
                  <a:pt x="140702" y="109478"/>
                  <a:pt x="141744" y="115431"/>
                  <a:pt x="138738" y="119747"/>
                </a:cubicBezTo>
                <a:cubicBezTo>
                  <a:pt x="136207" y="123379"/>
                  <a:pt x="133320" y="126831"/>
                  <a:pt x="130076" y="130076"/>
                </a:cubicBezTo>
                <a:cubicBezTo>
                  <a:pt x="100310" y="159841"/>
                  <a:pt x="52060" y="159841"/>
                  <a:pt x="22324" y="130076"/>
                </a:cubicBezTo>
                <a:cubicBezTo>
                  <a:pt x="-7412" y="100310"/>
                  <a:pt x="-7441" y="52090"/>
                  <a:pt x="22324" y="22324"/>
                </a:cubicBezTo>
                <a:cubicBezTo>
                  <a:pt x="52060" y="-7412"/>
                  <a:pt x="100221" y="-7441"/>
                  <a:pt x="129986" y="22235"/>
                </a:cubicBezTo>
                <a:close/>
              </a:path>
            </a:pathLst>
          </a:custGeom>
          <a:solidFill>
            <a:srgbClr val="FFFFFF"/>
          </a:solidFill>
        </p:spPr>
      </p:sp>
      <p:sp>
        <p:nvSpPr>
          <p:cNvPr id="31" name="Text 27"/>
          <p:cNvSpPr/>
          <p:nvPr/>
        </p:nvSpPr>
        <p:spPr>
          <a:xfrm>
            <a:off x="10363200" y="5565115"/>
            <a:ext cx="812800" cy="203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迭代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" y="441325"/>
            <a:ext cx="11163300" cy="5975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61595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>
            <a:off x="254000" y="1479550"/>
            <a:ext cx="7721600" cy="2286000"/>
          </a:xfrm>
          <a:custGeom>
            <a:avLst/>
            <a:gdLst/>
            <a:ahLst/>
            <a:cxnLst/>
            <a:rect l="l" t="t" r="r" b="b"/>
            <a:pathLst>
              <a:path w="7721600" h="2286000">
                <a:moveTo>
                  <a:pt x="101590" y="0"/>
                </a:moveTo>
                <a:lnTo>
                  <a:pt x="7620010" y="0"/>
                </a:lnTo>
                <a:cubicBezTo>
                  <a:pt x="7676117" y="0"/>
                  <a:pt x="7721600" y="45483"/>
                  <a:pt x="7721600" y="101590"/>
                </a:cubicBezTo>
                <a:lnTo>
                  <a:pt x="7721600" y="2184410"/>
                </a:lnTo>
                <a:cubicBezTo>
                  <a:pt x="7721600" y="2240517"/>
                  <a:pt x="7676117" y="2286000"/>
                  <a:pt x="76200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00AEEF">
              <a:alpha val="10196"/>
            </a:srgbClr>
          </a:solidFill>
        </p:spPr>
      </p:sp>
      <p:sp>
        <p:nvSpPr>
          <p:cNvPr id="4" name="Shape 2"/>
          <p:cNvSpPr/>
          <p:nvPr/>
        </p:nvSpPr>
        <p:spPr>
          <a:xfrm>
            <a:off x="571500" y="2310343"/>
            <a:ext cx="533400" cy="609600"/>
          </a:xfrm>
          <a:custGeom>
            <a:avLst/>
            <a:gdLst/>
            <a:ahLst/>
            <a:cxnLst/>
            <a:rect l="l" t="t" r="r" b="b"/>
            <a:pathLst>
              <a:path w="533400" h="609600">
                <a:moveTo>
                  <a:pt x="533400" y="245031"/>
                </a:moveTo>
                <a:cubicBezTo>
                  <a:pt x="515779" y="256699"/>
                  <a:pt x="495538" y="266105"/>
                  <a:pt x="474464" y="273606"/>
                </a:cubicBezTo>
                <a:cubicBezTo>
                  <a:pt x="418505" y="293608"/>
                  <a:pt x="345043" y="304800"/>
                  <a:pt x="266700" y="304800"/>
                </a:cubicBezTo>
                <a:cubicBezTo>
                  <a:pt x="188357" y="304800"/>
                  <a:pt x="114776" y="293489"/>
                  <a:pt x="58936" y="273606"/>
                </a:cubicBezTo>
                <a:cubicBezTo>
                  <a:pt x="37981" y="266105"/>
                  <a:pt x="17621" y="256699"/>
                  <a:pt x="0" y="245031"/>
                </a:cubicBezTo>
                <a:lnTo>
                  <a:pt x="0" y="342900"/>
                </a:lnTo>
                <a:cubicBezTo>
                  <a:pt x="0" y="395526"/>
                  <a:pt x="119420" y="438150"/>
                  <a:pt x="266700" y="438150"/>
                </a:cubicBezTo>
                <a:cubicBezTo>
                  <a:pt x="413980" y="438150"/>
                  <a:pt x="533400" y="395526"/>
                  <a:pt x="533400" y="342900"/>
                </a:cubicBezTo>
                <a:lnTo>
                  <a:pt x="533400" y="245031"/>
                </a:lnTo>
                <a:close/>
                <a:moveTo>
                  <a:pt x="533400" y="152400"/>
                </a:moveTo>
                <a:lnTo>
                  <a:pt x="533400" y="95250"/>
                </a:lnTo>
                <a:cubicBezTo>
                  <a:pt x="533400" y="42624"/>
                  <a:pt x="413980" y="0"/>
                  <a:pt x="266700" y="0"/>
                </a:cubicBezTo>
                <a:cubicBezTo>
                  <a:pt x="119420" y="0"/>
                  <a:pt x="0" y="42624"/>
                  <a:pt x="0" y="95250"/>
                </a:cubicBezTo>
                <a:lnTo>
                  <a:pt x="0" y="152400"/>
                </a:lnTo>
                <a:cubicBezTo>
                  <a:pt x="0" y="205026"/>
                  <a:pt x="119420" y="247650"/>
                  <a:pt x="266700" y="247650"/>
                </a:cubicBezTo>
                <a:cubicBezTo>
                  <a:pt x="413980" y="247650"/>
                  <a:pt x="533400" y="205026"/>
                  <a:pt x="533400" y="152400"/>
                </a:cubicBezTo>
                <a:close/>
                <a:moveTo>
                  <a:pt x="474464" y="464106"/>
                </a:moveTo>
                <a:cubicBezTo>
                  <a:pt x="418624" y="483989"/>
                  <a:pt x="345162" y="495300"/>
                  <a:pt x="266700" y="495300"/>
                </a:cubicBezTo>
                <a:cubicBezTo>
                  <a:pt x="188238" y="495300"/>
                  <a:pt x="114776" y="483989"/>
                  <a:pt x="58936" y="464106"/>
                </a:cubicBezTo>
                <a:cubicBezTo>
                  <a:pt x="37981" y="456605"/>
                  <a:pt x="17621" y="447199"/>
                  <a:pt x="0" y="435531"/>
                </a:cubicBezTo>
                <a:lnTo>
                  <a:pt x="0" y="514350"/>
                </a:lnTo>
                <a:cubicBezTo>
                  <a:pt x="0" y="566976"/>
                  <a:pt x="119420" y="609600"/>
                  <a:pt x="266700" y="609600"/>
                </a:cubicBezTo>
                <a:cubicBezTo>
                  <a:pt x="413980" y="609600"/>
                  <a:pt x="533400" y="566976"/>
                  <a:pt x="533400" y="514350"/>
                </a:cubicBezTo>
                <a:lnTo>
                  <a:pt x="533400" y="435531"/>
                </a:lnTo>
                <a:cubicBezTo>
                  <a:pt x="515779" y="447199"/>
                  <a:pt x="495538" y="456605"/>
                  <a:pt x="474464" y="464106"/>
                </a:cubicBezTo>
                <a:close/>
              </a:path>
            </a:pathLst>
          </a:custGeom>
          <a:solidFill>
            <a:srgbClr val="00AEEF"/>
          </a:solidFill>
        </p:spPr>
      </p:sp>
      <p:sp>
        <p:nvSpPr>
          <p:cNvPr id="5" name="Text 3"/>
          <p:cNvSpPr/>
          <p:nvPr/>
        </p:nvSpPr>
        <p:spPr>
          <a:xfrm>
            <a:off x="1422400" y="2187575"/>
            <a:ext cx="68580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数据集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1422400" y="2543175"/>
            <a:ext cx="6350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从UIUC库中随机选取</a:t>
            </a:r>
            <a:r>
              <a:rPr lang="en-US" sz="1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1000个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翼型训练，</a:t>
            </a:r>
            <a:r>
              <a:rPr lang="en-US" sz="1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500个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翼型测试</a:t>
            </a:r>
            <a:r>
              <a:rPr lang="zh-CN" alt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。</a:t>
            </a:r>
            <a:endParaRPr lang="zh-CN" altLang="en-US" sz="1400" dirty="0">
              <a:solidFill>
                <a:srgbClr val="333333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8178800" y="1479550"/>
            <a:ext cx="3759200" cy="4762500"/>
          </a:xfrm>
          <a:custGeom>
            <a:avLst/>
            <a:gdLst/>
            <a:ahLst/>
            <a:cxnLst/>
            <a:rect l="l" t="t" r="r" b="b"/>
            <a:pathLst>
              <a:path w="3759200" h="4762500">
                <a:moveTo>
                  <a:pt x="101611" y="0"/>
                </a:moveTo>
                <a:lnTo>
                  <a:pt x="3657589" y="0"/>
                </a:lnTo>
                <a:cubicBezTo>
                  <a:pt x="3713707" y="0"/>
                  <a:pt x="3759200" y="45493"/>
                  <a:pt x="3759200" y="101611"/>
                </a:cubicBezTo>
                <a:lnTo>
                  <a:pt x="3759200" y="4660889"/>
                </a:lnTo>
                <a:cubicBezTo>
                  <a:pt x="3759200" y="4717007"/>
                  <a:pt x="3713707" y="4762500"/>
                  <a:pt x="3657589" y="4762500"/>
                </a:cubicBezTo>
                <a:lnTo>
                  <a:pt x="101611" y="4762500"/>
                </a:lnTo>
                <a:cubicBezTo>
                  <a:pt x="45493" y="4762500"/>
                  <a:pt x="0" y="4717007"/>
                  <a:pt x="0" y="4660889"/>
                </a:cubicBezTo>
                <a:lnTo>
                  <a:pt x="0" y="101611"/>
                </a:lnTo>
                <a:cubicBezTo>
                  <a:pt x="0" y="45530"/>
                  <a:pt x="45530" y="0"/>
                  <a:pt x="101611" y="0"/>
                </a:cubicBezTo>
                <a:close/>
              </a:path>
            </a:pathLst>
          </a:custGeom>
          <a:solidFill>
            <a:srgbClr val="4080FF">
              <a:alpha val="10196"/>
            </a:srgbClr>
          </a:solidFill>
        </p:spPr>
      </p:sp>
      <p:sp>
        <p:nvSpPr>
          <p:cNvPr id="8" name="Shape 6"/>
          <p:cNvSpPr/>
          <p:nvPr/>
        </p:nvSpPr>
        <p:spPr>
          <a:xfrm>
            <a:off x="9677400" y="2789768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495181" y="250627"/>
                </a:moveTo>
                <a:cubicBezTo>
                  <a:pt x="509707" y="246698"/>
                  <a:pt x="524947" y="253603"/>
                  <a:pt x="531495" y="267057"/>
                </a:cubicBezTo>
                <a:lnTo>
                  <a:pt x="553641" y="311825"/>
                </a:lnTo>
                <a:cubicBezTo>
                  <a:pt x="565904" y="313492"/>
                  <a:pt x="577929" y="316825"/>
                  <a:pt x="589240" y="321469"/>
                </a:cubicBezTo>
                <a:lnTo>
                  <a:pt x="630912" y="293727"/>
                </a:lnTo>
                <a:cubicBezTo>
                  <a:pt x="643414" y="285393"/>
                  <a:pt x="659963" y="287060"/>
                  <a:pt x="670560" y="297656"/>
                </a:cubicBezTo>
                <a:lnTo>
                  <a:pt x="693420" y="320516"/>
                </a:lnTo>
                <a:cubicBezTo>
                  <a:pt x="704017" y="331113"/>
                  <a:pt x="705683" y="347782"/>
                  <a:pt x="697349" y="360164"/>
                </a:cubicBezTo>
                <a:lnTo>
                  <a:pt x="669608" y="401717"/>
                </a:lnTo>
                <a:cubicBezTo>
                  <a:pt x="671870" y="407313"/>
                  <a:pt x="673894" y="413147"/>
                  <a:pt x="675561" y="419219"/>
                </a:cubicBezTo>
                <a:cubicBezTo>
                  <a:pt x="677228" y="425291"/>
                  <a:pt x="678299" y="431244"/>
                  <a:pt x="679133" y="437317"/>
                </a:cubicBezTo>
                <a:lnTo>
                  <a:pt x="724019" y="459462"/>
                </a:lnTo>
                <a:cubicBezTo>
                  <a:pt x="737473" y="466130"/>
                  <a:pt x="744379" y="481370"/>
                  <a:pt x="740450" y="495776"/>
                </a:cubicBezTo>
                <a:lnTo>
                  <a:pt x="732115" y="526971"/>
                </a:lnTo>
                <a:cubicBezTo>
                  <a:pt x="728186" y="541377"/>
                  <a:pt x="714732" y="551140"/>
                  <a:pt x="699730" y="550188"/>
                </a:cubicBezTo>
                <a:lnTo>
                  <a:pt x="649724" y="546973"/>
                </a:lnTo>
                <a:cubicBezTo>
                  <a:pt x="642223" y="556617"/>
                  <a:pt x="633532" y="565547"/>
                  <a:pt x="623649" y="573167"/>
                </a:cubicBezTo>
                <a:lnTo>
                  <a:pt x="626864" y="623054"/>
                </a:lnTo>
                <a:cubicBezTo>
                  <a:pt x="627817" y="638056"/>
                  <a:pt x="618053" y="651629"/>
                  <a:pt x="603647" y="655439"/>
                </a:cubicBezTo>
                <a:lnTo>
                  <a:pt x="572453" y="663773"/>
                </a:lnTo>
                <a:cubicBezTo>
                  <a:pt x="557927" y="667702"/>
                  <a:pt x="542806" y="660797"/>
                  <a:pt x="536138" y="647343"/>
                </a:cubicBezTo>
                <a:lnTo>
                  <a:pt x="513993" y="602575"/>
                </a:lnTo>
                <a:cubicBezTo>
                  <a:pt x="501729" y="600908"/>
                  <a:pt x="489704" y="597575"/>
                  <a:pt x="478393" y="592931"/>
                </a:cubicBezTo>
                <a:lnTo>
                  <a:pt x="436721" y="620673"/>
                </a:lnTo>
                <a:cubicBezTo>
                  <a:pt x="424220" y="629007"/>
                  <a:pt x="407670" y="627340"/>
                  <a:pt x="397073" y="616744"/>
                </a:cubicBezTo>
                <a:lnTo>
                  <a:pt x="374213" y="593884"/>
                </a:lnTo>
                <a:cubicBezTo>
                  <a:pt x="363617" y="583287"/>
                  <a:pt x="361950" y="566738"/>
                  <a:pt x="370284" y="554236"/>
                </a:cubicBezTo>
                <a:lnTo>
                  <a:pt x="398026" y="512564"/>
                </a:lnTo>
                <a:cubicBezTo>
                  <a:pt x="395764" y="506968"/>
                  <a:pt x="393740" y="501134"/>
                  <a:pt x="392073" y="495062"/>
                </a:cubicBezTo>
                <a:cubicBezTo>
                  <a:pt x="390406" y="488990"/>
                  <a:pt x="389334" y="482918"/>
                  <a:pt x="388501" y="476964"/>
                </a:cubicBezTo>
                <a:lnTo>
                  <a:pt x="343614" y="454819"/>
                </a:lnTo>
                <a:cubicBezTo>
                  <a:pt x="330160" y="448151"/>
                  <a:pt x="323374" y="432911"/>
                  <a:pt x="327184" y="418505"/>
                </a:cubicBezTo>
                <a:lnTo>
                  <a:pt x="335518" y="387310"/>
                </a:lnTo>
                <a:cubicBezTo>
                  <a:pt x="339447" y="372904"/>
                  <a:pt x="352901" y="363141"/>
                  <a:pt x="367903" y="364093"/>
                </a:cubicBezTo>
                <a:lnTo>
                  <a:pt x="417790" y="367308"/>
                </a:lnTo>
                <a:cubicBezTo>
                  <a:pt x="425291" y="357664"/>
                  <a:pt x="433983" y="348734"/>
                  <a:pt x="443865" y="341114"/>
                </a:cubicBezTo>
                <a:lnTo>
                  <a:pt x="440650" y="291346"/>
                </a:lnTo>
                <a:cubicBezTo>
                  <a:pt x="439698" y="276344"/>
                  <a:pt x="449461" y="262771"/>
                  <a:pt x="463867" y="258961"/>
                </a:cubicBezTo>
                <a:lnTo>
                  <a:pt x="495062" y="250627"/>
                </a:lnTo>
                <a:close/>
                <a:moveTo>
                  <a:pt x="533876" y="404813"/>
                </a:moveTo>
                <a:cubicBezTo>
                  <a:pt x="504963" y="404845"/>
                  <a:pt x="481515" y="428346"/>
                  <a:pt x="481548" y="457260"/>
                </a:cubicBezTo>
                <a:cubicBezTo>
                  <a:pt x="481581" y="486173"/>
                  <a:pt x="505082" y="509620"/>
                  <a:pt x="533995" y="509588"/>
                </a:cubicBezTo>
                <a:cubicBezTo>
                  <a:pt x="562909" y="509555"/>
                  <a:pt x="586356" y="486054"/>
                  <a:pt x="586323" y="457140"/>
                </a:cubicBezTo>
                <a:cubicBezTo>
                  <a:pt x="586290" y="428227"/>
                  <a:pt x="562790" y="404780"/>
                  <a:pt x="533876" y="404813"/>
                </a:cubicBezTo>
                <a:close/>
                <a:moveTo>
                  <a:pt x="267772" y="-54173"/>
                </a:moveTo>
                <a:lnTo>
                  <a:pt x="298966" y="-45839"/>
                </a:lnTo>
                <a:cubicBezTo>
                  <a:pt x="313373" y="-41910"/>
                  <a:pt x="323136" y="-28337"/>
                  <a:pt x="322183" y="-13454"/>
                </a:cubicBezTo>
                <a:lnTo>
                  <a:pt x="318968" y="36314"/>
                </a:lnTo>
                <a:cubicBezTo>
                  <a:pt x="328851" y="43934"/>
                  <a:pt x="337542" y="52745"/>
                  <a:pt x="345043" y="62508"/>
                </a:cubicBezTo>
                <a:lnTo>
                  <a:pt x="395049" y="59293"/>
                </a:lnTo>
                <a:cubicBezTo>
                  <a:pt x="409932" y="58341"/>
                  <a:pt x="423505" y="68104"/>
                  <a:pt x="427434" y="82510"/>
                </a:cubicBezTo>
                <a:lnTo>
                  <a:pt x="435769" y="113705"/>
                </a:lnTo>
                <a:cubicBezTo>
                  <a:pt x="439579" y="128111"/>
                  <a:pt x="432792" y="143351"/>
                  <a:pt x="419338" y="150019"/>
                </a:cubicBezTo>
                <a:lnTo>
                  <a:pt x="374452" y="172164"/>
                </a:lnTo>
                <a:cubicBezTo>
                  <a:pt x="373618" y="178237"/>
                  <a:pt x="372428" y="184309"/>
                  <a:pt x="370880" y="190262"/>
                </a:cubicBezTo>
                <a:cubicBezTo>
                  <a:pt x="369332" y="196215"/>
                  <a:pt x="367189" y="202168"/>
                  <a:pt x="364927" y="207764"/>
                </a:cubicBezTo>
                <a:lnTo>
                  <a:pt x="392668" y="249436"/>
                </a:lnTo>
                <a:cubicBezTo>
                  <a:pt x="401003" y="261937"/>
                  <a:pt x="399336" y="278487"/>
                  <a:pt x="388739" y="289084"/>
                </a:cubicBezTo>
                <a:lnTo>
                  <a:pt x="365879" y="311944"/>
                </a:lnTo>
                <a:cubicBezTo>
                  <a:pt x="355283" y="322540"/>
                  <a:pt x="338733" y="324207"/>
                  <a:pt x="326231" y="315873"/>
                </a:cubicBezTo>
                <a:lnTo>
                  <a:pt x="284559" y="288131"/>
                </a:lnTo>
                <a:cubicBezTo>
                  <a:pt x="273248" y="292775"/>
                  <a:pt x="261223" y="296108"/>
                  <a:pt x="248960" y="297775"/>
                </a:cubicBezTo>
                <a:lnTo>
                  <a:pt x="226814" y="342543"/>
                </a:lnTo>
                <a:cubicBezTo>
                  <a:pt x="220147" y="355997"/>
                  <a:pt x="204907" y="362783"/>
                  <a:pt x="190500" y="358973"/>
                </a:cubicBezTo>
                <a:lnTo>
                  <a:pt x="159306" y="350639"/>
                </a:lnTo>
                <a:cubicBezTo>
                  <a:pt x="144780" y="346710"/>
                  <a:pt x="135136" y="333137"/>
                  <a:pt x="136088" y="318254"/>
                </a:cubicBezTo>
                <a:lnTo>
                  <a:pt x="139303" y="268367"/>
                </a:lnTo>
                <a:cubicBezTo>
                  <a:pt x="129421" y="260747"/>
                  <a:pt x="120729" y="251936"/>
                  <a:pt x="113228" y="242173"/>
                </a:cubicBezTo>
                <a:lnTo>
                  <a:pt x="63222" y="245388"/>
                </a:lnTo>
                <a:cubicBezTo>
                  <a:pt x="48339" y="246340"/>
                  <a:pt x="34766" y="236577"/>
                  <a:pt x="30837" y="222171"/>
                </a:cubicBezTo>
                <a:lnTo>
                  <a:pt x="22503" y="190976"/>
                </a:lnTo>
                <a:cubicBezTo>
                  <a:pt x="18693" y="176570"/>
                  <a:pt x="25479" y="161330"/>
                  <a:pt x="38933" y="154662"/>
                </a:cubicBezTo>
                <a:lnTo>
                  <a:pt x="83820" y="132517"/>
                </a:lnTo>
                <a:cubicBezTo>
                  <a:pt x="84653" y="126444"/>
                  <a:pt x="85844" y="120491"/>
                  <a:pt x="87392" y="114419"/>
                </a:cubicBezTo>
                <a:cubicBezTo>
                  <a:pt x="89059" y="108347"/>
                  <a:pt x="90964" y="102513"/>
                  <a:pt x="93345" y="96917"/>
                </a:cubicBezTo>
                <a:lnTo>
                  <a:pt x="65603" y="55364"/>
                </a:lnTo>
                <a:cubicBezTo>
                  <a:pt x="57269" y="42863"/>
                  <a:pt x="58936" y="26313"/>
                  <a:pt x="69533" y="15716"/>
                </a:cubicBezTo>
                <a:lnTo>
                  <a:pt x="92393" y="-7144"/>
                </a:lnTo>
                <a:cubicBezTo>
                  <a:pt x="102989" y="-17740"/>
                  <a:pt x="119539" y="-19407"/>
                  <a:pt x="132040" y="-11073"/>
                </a:cubicBezTo>
                <a:lnTo>
                  <a:pt x="173712" y="16669"/>
                </a:lnTo>
                <a:cubicBezTo>
                  <a:pt x="185023" y="12025"/>
                  <a:pt x="197048" y="8692"/>
                  <a:pt x="209312" y="7025"/>
                </a:cubicBezTo>
                <a:lnTo>
                  <a:pt x="231458" y="-37743"/>
                </a:lnTo>
                <a:cubicBezTo>
                  <a:pt x="238125" y="-51197"/>
                  <a:pt x="253246" y="-57983"/>
                  <a:pt x="267772" y="-54173"/>
                </a:cubicBezTo>
                <a:close/>
                <a:moveTo>
                  <a:pt x="229076" y="100013"/>
                </a:moveTo>
                <a:cubicBezTo>
                  <a:pt x="200163" y="100013"/>
                  <a:pt x="176689" y="123487"/>
                  <a:pt x="176689" y="152400"/>
                </a:cubicBezTo>
                <a:cubicBezTo>
                  <a:pt x="176689" y="181313"/>
                  <a:pt x="200163" y="204787"/>
                  <a:pt x="229076" y="204787"/>
                </a:cubicBezTo>
                <a:cubicBezTo>
                  <a:pt x="257990" y="204787"/>
                  <a:pt x="281464" y="181313"/>
                  <a:pt x="281464" y="152400"/>
                </a:cubicBezTo>
                <a:cubicBezTo>
                  <a:pt x="281464" y="123487"/>
                  <a:pt x="257990" y="100013"/>
                  <a:pt x="229076" y="100013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9" name="Text 7"/>
          <p:cNvSpPr/>
          <p:nvPr/>
        </p:nvSpPr>
        <p:spPr>
          <a:xfrm>
            <a:off x="9347200" y="3560235"/>
            <a:ext cx="14224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实验设置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9283833" y="3915835"/>
            <a:ext cx="1549400" cy="1016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采用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GPT-4o-mini</a:t>
            </a:r>
            <a:endParaRPr lang="en-US" sz="1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进化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代</a:t>
            </a:r>
            <a:endParaRPr lang="en-US" sz="1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种群规模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15</a:t>
            </a:r>
            <a:endParaRPr lang="en-US" sz="1600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独立重复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次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254000" y="3962400"/>
            <a:ext cx="7721600" cy="2286000"/>
          </a:xfrm>
          <a:custGeom>
            <a:avLst/>
            <a:gdLst/>
            <a:ahLst/>
            <a:cxnLst/>
            <a:rect l="l" t="t" r="r" b="b"/>
            <a:pathLst>
              <a:path w="7721600" h="2286000">
                <a:moveTo>
                  <a:pt x="101590" y="0"/>
                </a:moveTo>
                <a:lnTo>
                  <a:pt x="7620010" y="0"/>
                </a:lnTo>
                <a:cubicBezTo>
                  <a:pt x="7676117" y="0"/>
                  <a:pt x="7721600" y="45483"/>
                  <a:pt x="7721600" y="101590"/>
                </a:cubicBezTo>
                <a:lnTo>
                  <a:pt x="7721600" y="2184410"/>
                </a:lnTo>
                <a:cubicBezTo>
                  <a:pt x="7721600" y="2240517"/>
                  <a:pt x="7676117" y="2286000"/>
                  <a:pt x="76200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FFC200">
              <a:alpha val="10196"/>
            </a:srgbClr>
          </a:solidFill>
        </p:spPr>
      </p:sp>
      <p:sp>
        <p:nvSpPr>
          <p:cNvPr id="12" name="Shape 10"/>
          <p:cNvSpPr/>
          <p:nvPr/>
        </p:nvSpPr>
        <p:spPr>
          <a:xfrm>
            <a:off x="533400" y="4793193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76200" y="76200"/>
                </a:moveTo>
                <a:cubicBezTo>
                  <a:pt x="76200" y="55126"/>
                  <a:pt x="59174" y="38100"/>
                  <a:pt x="38100" y="38100"/>
                </a:cubicBezTo>
                <a:cubicBezTo>
                  <a:pt x="17026" y="38100"/>
                  <a:pt x="0" y="55126"/>
                  <a:pt x="0" y="76200"/>
                </a:cubicBezTo>
                <a:lnTo>
                  <a:pt x="0" y="476250"/>
                </a:lnTo>
                <a:cubicBezTo>
                  <a:pt x="0" y="528876"/>
                  <a:pt x="42624" y="571500"/>
                  <a:pt x="95250" y="571500"/>
                </a:cubicBezTo>
                <a:lnTo>
                  <a:pt x="571500" y="571500"/>
                </a:lnTo>
                <a:cubicBezTo>
                  <a:pt x="592574" y="571500"/>
                  <a:pt x="609600" y="554474"/>
                  <a:pt x="609600" y="533400"/>
                </a:cubicBezTo>
                <a:cubicBezTo>
                  <a:pt x="609600" y="512326"/>
                  <a:pt x="592574" y="495300"/>
                  <a:pt x="571500" y="495300"/>
                </a:cubicBezTo>
                <a:lnTo>
                  <a:pt x="95250" y="495300"/>
                </a:lnTo>
                <a:cubicBezTo>
                  <a:pt x="84773" y="495300"/>
                  <a:pt x="76200" y="486728"/>
                  <a:pt x="76200" y="476250"/>
                </a:cubicBezTo>
                <a:lnTo>
                  <a:pt x="76200" y="76200"/>
                </a:lnTo>
                <a:close/>
                <a:moveTo>
                  <a:pt x="560308" y="179308"/>
                </a:moveTo>
                <a:cubicBezTo>
                  <a:pt x="575191" y="164425"/>
                  <a:pt x="575191" y="140256"/>
                  <a:pt x="560308" y="125373"/>
                </a:cubicBezTo>
                <a:cubicBezTo>
                  <a:pt x="545425" y="110490"/>
                  <a:pt x="521256" y="110490"/>
                  <a:pt x="506373" y="125373"/>
                </a:cubicBezTo>
                <a:lnTo>
                  <a:pt x="381000" y="250865"/>
                </a:lnTo>
                <a:lnTo>
                  <a:pt x="312658" y="182642"/>
                </a:lnTo>
                <a:cubicBezTo>
                  <a:pt x="297775" y="167759"/>
                  <a:pt x="273606" y="167759"/>
                  <a:pt x="258723" y="182642"/>
                </a:cubicBezTo>
                <a:lnTo>
                  <a:pt x="144423" y="296942"/>
                </a:lnTo>
                <a:cubicBezTo>
                  <a:pt x="129540" y="311825"/>
                  <a:pt x="129540" y="335994"/>
                  <a:pt x="144423" y="350877"/>
                </a:cubicBezTo>
                <a:cubicBezTo>
                  <a:pt x="159306" y="365760"/>
                  <a:pt x="183475" y="365760"/>
                  <a:pt x="198358" y="350877"/>
                </a:cubicBezTo>
                <a:lnTo>
                  <a:pt x="285750" y="263485"/>
                </a:lnTo>
                <a:lnTo>
                  <a:pt x="354092" y="331827"/>
                </a:lnTo>
                <a:cubicBezTo>
                  <a:pt x="368975" y="346710"/>
                  <a:pt x="393144" y="346710"/>
                  <a:pt x="408027" y="331827"/>
                </a:cubicBezTo>
                <a:lnTo>
                  <a:pt x="560427" y="179427"/>
                </a:lnTo>
                <a:close/>
              </a:path>
            </a:pathLst>
          </a:custGeom>
          <a:solidFill>
            <a:srgbClr val="FFC200"/>
          </a:solidFill>
        </p:spPr>
      </p:sp>
      <p:sp>
        <p:nvSpPr>
          <p:cNvPr id="13" name="Text 11"/>
          <p:cNvSpPr/>
          <p:nvPr/>
        </p:nvSpPr>
        <p:spPr>
          <a:xfrm>
            <a:off x="1422400" y="4670425"/>
            <a:ext cx="6858000" cy="3556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30000"/>
              </a:lnSpc>
              <a:buNone/>
            </a:pPr>
            <a:r>
              <a:rPr lang="en-US" sz="18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评估指标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1422400" y="5026025"/>
            <a:ext cx="63500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拟合误差加权和，前缘</a:t>
            </a:r>
            <a:r>
              <a:rPr lang="zh-CN" alt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为</a:t>
            </a:r>
            <a:r>
              <a:rPr lang="en-US" altLang="zh-CN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，其余为1，评估6/8/10阶多项式拟合效果。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1341120" y="5534025"/>
                <a:ext cx="6096000" cy="657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𝑓𝑖𝑡𝑡𝑖𝑛𝑔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𝑒𝑟𝑟𝑜𝑟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𝑜𝑟𝑑𝑒𝑟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)|(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𝐾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6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8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10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120" y="5534025"/>
                <a:ext cx="6096000" cy="6578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3251200" y="340360"/>
            <a:ext cx="6096000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 sz="3200">
                <a:solidFill>
                  <a:srgbClr val="00AEEF"/>
                </a:solidFill>
                <a:latin typeface="MiSans" pitchFamily="34" charset="-122"/>
                <a:ea typeface="MiSans" pitchFamily="34" charset="-122"/>
                <a:sym typeface="+mn-ea"/>
              </a:rPr>
              <a:t>实验设置</a:t>
            </a:r>
            <a:endParaRPr lang="zh-CN" altLang="en-US" sz="3200">
              <a:solidFill>
                <a:srgbClr val="00AEEF"/>
              </a:solidFill>
              <a:latin typeface="MiSans" pitchFamily="34" charset="-122"/>
              <a:ea typeface="MiSans" pitchFamily="34" charset="-122"/>
              <a:sym typeface="+mn-ea"/>
            </a:endParaRPr>
          </a:p>
          <a:p>
            <a:pPr algn="ctr"/>
            <a:endParaRPr lang="zh-CN" altLang="en-US" sz="3200">
              <a:solidFill>
                <a:srgbClr val="00AEEF"/>
              </a:solidFill>
              <a:latin typeface="MiSans" pitchFamily="34" charset="-122"/>
              <a:ea typeface="MiSans" pitchFamily="34" charset="-122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48895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" name="Text 1"/>
          <p:cNvSpPr/>
          <p:nvPr>
            <p:custDataLst>
              <p:tags r:id="rId1"/>
            </p:custDataLst>
          </p:nvPr>
        </p:nvSpPr>
        <p:spPr>
          <a:xfrm>
            <a:off x="4043945" y="3981450"/>
            <a:ext cx="17272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32.54</a:t>
            </a:r>
            <a:endParaRPr lang="en-US" sz="160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4043945" y="4387850"/>
            <a:ext cx="17272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实验A (无洞察)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4086860" y="4855210"/>
            <a:ext cx="1696085" cy="1117600"/>
          </a:xfrm>
          <a:custGeom>
            <a:avLst/>
            <a:gdLst/>
            <a:ahLst/>
            <a:cxnLst/>
            <a:rect l="l" t="t" r="r" b="b"/>
            <a:pathLst>
              <a:path w="2921000" h="812800">
                <a:moveTo>
                  <a:pt x="76200" y="0"/>
                </a:moveTo>
                <a:lnTo>
                  <a:pt x="2844800" y="0"/>
                </a:lnTo>
                <a:cubicBezTo>
                  <a:pt x="2886856" y="0"/>
                  <a:pt x="2921000" y="34144"/>
                  <a:pt x="2921000" y="76200"/>
                </a:cubicBezTo>
                <a:lnTo>
                  <a:pt x="2921000" y="812800"/>
                </a:lnTo>
                <a:lnTo>
                  <a:pt x="0" y="812800"/>
                </a:lnTo>
                <a:lnTo>
                  <a:pt x="0" y="76200"/>
                </a:lnTo>
                <a:cubicBezTo>
                  <a:pt x="0" y="34144"/>
                  <a:pt x="34144" y="0"/>
                  <a:pt x="76200" y="0"/>
                </a:cubicBezTo>
                <a:close/>
              </a:path>
            </a:pathLst>
          </a:custGeom>
          <a:solidFill>
            <a:srgbClr val="FF5E5E">
              <a:alpha val="50196"/>
            </a:srgbClr>
          </a:solidFill>
        </p:spPr>
      </p:sp>
      <p:sp>
        <p:nvSpPr>
          <p:cNvPr id="6" name="Text 4"/>
          <p:cNvSpPr/>
          <p:nvPr>
            <p:custDataLst>
              <p:tags r:id="rId3"/>
            </p:custDataLst>
          </p:nvPr>
        </p:nvSpPr>
        <p:spPr>
          <a:xfrm>
            <a:off x="6597862" y="3625850"/>
            <a:ext cx="17145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31.05</a:t>
            </a:r>
            <a:endParaRPr lang="en-US" sz="1600" dirty="0"/>
          </a:p>
        </p:txBody>
      </p:sp>
      <p:sp>
        <p:nvSpPr>
          <p:cNvPr id="7" name="Text 5"/>
          <p:cNvSpPr/>
          <p:nvPr>
            <p:custDataLst>
              <p:tags r:id="rId4"/>
            </p:custDataLst>
          </p:nvPr>
        </p:nvSpPr>
        <p:spPr>
          <a:xfrm>
            <a:off x="6597862" y="4032250"/>
            <a:ext cx="17145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实验B (加洞察)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6599555" y="4387850"/>
            <a:ext cx="1722120" cy="1625600"/>
          </a:xfrm>
          <a:custGeom>
            <a:avLst/>
            <a:gdLst/>
            <a:ahLst/>
            <a:cxnLst/>
            <a:rect l="l" t="t" r="r" b="b"/>
            <a:pathLst>
              <a:path w="2921000" h="1625600">
                <a:moveTo>
                  <a:pt x="76208" y="0"/>
                </a:moveTo>
                <a:lnTo>
                  <a:pt x="2844792" y="0"/>
                </a:lnTo>
                <a:cubicBezTo>
                  <a:pt x="2886880" y="0"/>
                  <a:pt x="2921000" y="34120"/>
                  <a:pt x="2921000" y="76208"/>
                </a:cubicBezTo>
                <a:lnTo>
                  <a:pt x="2921000" y="1625600"/>
                </a:lnTo>
                <a:lnTo>
                  <a:pt x="0" y="1625600"/>
                </a:lnTo>
                <a:lnTo>
                  <a:pt x="0" y="76208"/>
                </a:lnTo>
                <a:cubicBezTo>
                  <a:pt x="0" y="34148"/>
                  <a:pt x="34148" y="0"/>
                  <a:pt x="76208" y="0"/>
                </a:cubicBezTo>
                <a:close/>
              </a:path>
            </a:pathLst>
          </a:custGeom>
          <a:solidFill>
            <a:srgbClr val="4080FF">
              <a:alpha val="50196"/>
            </a:srgbClr>
          </a:solidFill>
        </p:spPr>
      </p:sp>
      <p:sp>
        <p:nvSpPr>
          <p:cNvPr id="9" name="Text 7"/>
          <p:cNvSpPr/>
          <p:nvPr>
            <p:custDataLst>
              <p:tags r:id="rId5"/>
            </p:custDataLst>
          </p:nvPr>
        </p:nvSpPr>
        <p:spPr>
          <a:xfrm>
            <a:off x="8958659" y="3219450"/>
            <a:ext cx="20701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C2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29.40</a:t>
            </a:r>
            <a:endParaRPr lang="en-US" sz="1600" dirty="0"/>
          </a:p>
        </p:txBody>
      </p:sp>
      <p:sp>
        <p:nvSpPr>
          <p:cNvPr id="10" name="Text 8"/>
          <p:cNvSpPr/>
          <p:nvPr>
            <p:custDataLst>
              <p:tags r:id="rId6"/>
            </p:custDataLst>
          </p:nvPr>
        </p:nvSpPr>
        <p:spPr>
          <a:xfrm>
            <a:off x="8958659" y="3625850"/>
            <a:ext cx="20701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实验C (</a:t>
            </a:r>
            <a:r>
              <a:rPr lang="zh-CN" alt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优化初代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)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9138920" y="3981450"/>
            <a:ext cx="1871345" cy="2032000"/>
          </a:xfrm>
          <a:custGeom>
            <a:avLst/>
            <a:gdLst/>
            <a:ahLst/>
            <a:cxnLst/>
            <a:rect l="l" t="t" r="r" b="b"/>
            <a:pathLst>
              <a:path w="2921000" h="2032000">
                <a:moveTo>
                  <a:pt x="76200" y="0"/>
                </a:moveTo>
                <a:lnTo>
                  <a:pt x="2844800" y="0"/>
                </a:lnTo>
                <a:cubicBezTo>
                  <a:pt x="2886856" y="0"/>
                  <a:pt x="2921000" y="34144"/>
                  <a:pt x="2921000" y="76200"/>
                </a:cubicBezTo>
                <a:lnTo>
                  <a:pt x="2921000" y="2032000"/>
                </a:lnTo>
                <a:lnTo>
                  <a:pt x="0" y="2032000"/>
                </a:lnTo>
                <a:lnTo>
                  <a:pt x="0" y="76200"/>
                </a:lnTo>
                <a:cubicBezTo>
                  <a:pt x="0" y="34144"/>
                  <a:pt x="34144" y="0"/>
                  <a:pt x="76200" y="0"/>
                </a:cubicBezTo>
                <a:close/>
              </a:path>
            </a:pathLst>
          </a:custGeom>
          <a:solidFill>
            <a:srgbClr val="FFC200">
              <a:alpha val="50196"/>
            </a:srgbClr>
          </a:solidFill>
        </p:spPr>
      </p:sp>
      <p:sp>
        <p:nvSpPr>
          <p:cNvPr id="12" name="Shape 10"/>
          <p:cNvSpPr/>
          <p:nvPr/>
        </p:nvSpPr>
        <p:spPr>
          <a:xfrm>
            <a:off x="254000" y="5988050"/>
            <a:ext cx="11684000" cy="0"/>
          </a:xfrm>
          <a:prstGeom prst="line">
            <a:avLst/>
          </a:prstGeom>
          <a:noFill/>
          <a:ln w="25400">
            <a:solidFill>
              <a:srgbClr val="00AEEF"/>
            </a:solidFill>
            <a:prstDash val="solid"/>
            <a:headEnd type="none"/>
            <a:tailEnd type="none"/>
          </a:ln>
        </p:spPr>
      </p:sp>
      <p:sp>
        <p:nvSpPr>
          <p:cNvPr id="13" name="Text 11"/>
          <p:cNvSpPr/>
          <p:nvPr/>
        </p:nvSpPr>
        <p:spPr>
          <a:xfrm>
            <a:off x="0" y="6115050"/>
            <a:ext cx="121920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2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2574290" y="959485"/>
            <a:ext cx="6794500" cy="583565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sz="3200">
                <a:solidFill>
                  <a:srgbClr val="00AEEF"/>
                </a:solidFill>
                <a:latin typeface="MiSans" pitchFamily="34" charset="-122"/>
                <a:ea typeface="MiSans" pitchFamily="34" charset="-122"/>
              </a:rPr>
              <a:t>数学洞察提升效率</a:t>
            </a:r>
            <a:endParaRPr lang="zh-CN" altLang="en-US" sz="3200">
              <a:solidFill>
                <a:srgbClr val="00AEEF"/>
              </a:solidFill>
              <a:latin typeface="MiSans" pitchFamily="34" charset="-122"/>
              <a:ea typeface="MiSans" pitchFamily="34" charset="-122"/>
            </a:endParaRPr>
          </a:p>
        </p:txBody>
      </p:sp>
      <p:sp>
        <p:nvSpPr>
          <p:cNvPr id="14" name="Text 1"/>
          <p:cNvSpPr/>
          <p:nvPr>
            <p:custDataLst>
              <p:tags r:id="rId7"/>
            </p:custDataLst>
          </p:nvPr>
        </p:nvSpPr>
        <p:spPr>
          <a:xfrm>
            <a:off x="1488070" y="4315460"/>
            <a:ext cx="17272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42.28</a:t>
            </a:r>
            <a:endParaRPr lang="en-US" sz="1600" dirty="0"/>
          </a:p>
        </p:txBody>
      </p:sp>
      <p:sp>
        <p:nvSpPr>
          <p:cNvPr id="17" name="Shape 3"/>
          <p:cNvSpPr/>
          <p:nvPr/>
        </p:nvSpPr>
        <p:spPr>
          <a:xfrm>
            <a:off x="1530985" y="5118100"/>
            <a:ext cx="1696085" cy="854710"/>
          </a:xfrm>
          <a:custGeom>
            <a:avLst/>
            <a:gdLst/>
            <a:ahLst/>
            <a:cxnLst/>
            <a:rect l="l" t="t" r="r" b="b"/>
            <a:pathLst>
              <a:path w="2921000" h="812800">
                <a:moveTo>
                  <a:pt x="76200" y="0"/>
                </a:moveTo>
                <a:lnTo>
                  <a:pt x="2844800" y="0"/>
                </a:lnTo>
                <a:cubicBezTo>
                  <a:pt x="2886856" y="0"/>
                  <a:pt x="2921000" y="34144"/>
                  <a:pt x="2921000" y="76200"/>
                </a:cubicBezTo>
                <a:lnTo>
                  <a:pt x="2921000" y="812800"/>
                </a:lnTo>
                <a:lnTo>
                  <a:pt x="0" y="812800"/>
                </a:lnTo>
                <a:lnTo>
                  <a:pt x="0" y="76200"/>
                </a:lnTo>
                <a:cubicBezTo>
                  <a:pt x="0" y="34144"/>
                  <a:pt x="34144" y="0"/>
                  <a:pt x="7620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</p:sp>
      <p:sp>
        <p:nvSpPr>
          <p:cNvPr id="18" name="文本框 17"/>
          <p:cNvSpPr txBox="1"/>
          <p:nvPr/>
        </p:nvSpPr>
        <p:spPr>
          <a:xfrm>
            <a:off x="1517015" y="4673600"/>
            <a:ext cx="1753235" cy="3492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CST实验</a:t>
            </a:r>
            <a:endParaRPr lang="en-US" altLang="en-US" sz="1400" dirty="0">
              <a:solidFill>
                <a:srgbClr val="333333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4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1752600"/>
            <a:ext cx="12192000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3000" dirty="0">
                <a:solidFill>
                  <a:srgbClr val="00AEE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对比分析</a:t>
            </a:r>
            <a:endParaRPr lang="en-US" sz="1600" dirty="0"/>
          </a:p>
        </p:txBody>
      </p:sp>
      <p:sp>
        <p:nvSpPr>
          <p:cNvPr id="3" name="Shape 1"/>
          <p:cNvSpPr/>
          <p:nvPr/>
        </p:nvSpPr>
        <p:spPr>
          <a:xfrm>
            <a:off x="838200" y="2514600"/>
            <a:ext cx="4622800" cy="2540000"/>
          </a:xfrm>
          <a:custGeom>
            <a:avLst/>
            <a:gdLst/>
            <a:ahLst/>
            <a:cxnLst/>
            <a:rect l="l" t="t" r="r" b="b"/>
            <a:pathLst>
              <a:path w="4622800" h="2540000">
                <a:moveTo>
                  <a:pt x="101600" y="0"/>
                </a:moveTo>
                <a:lnTo>
                  <a:pt x="4521200" y="0"/>
                </a:lnTo>
                <a:cubicBezTo>
                  <a:pt x="4577275" y="0"/>
                  <a:pt x="4622800" y="45525"/>
                  <a:pt x="4622800" y="101600"/>
                </a:cubicBezTo>
                <a:lnTo>
                  <a:pt x="4622800" y="2438400"/>
                </a:lnTo>
                <a:cubicBezTo>
                  <a:pt x="4622800" y="2494475"/>
                  <a:pt x="4577275" y="2540000"/>
                  <a:pt x="4521200" y="2540000"/>
                </a:cubicBezTo>
                <a:lnTo>
                  <a:pt x="101600" y="2540000"/>
                </a:lnTo>
                <a:cubicBezTo>
                  <a:pt x="45525" y="2540000"/>
                  <a:pt x="0" y="2494475"/>
                  <a:pt x="0" y="2438400"/>
                </a:cubicBezTo>
                <a:lnTo>
                  <a:pt x="0" y="101600"/>
                </a:lnTo>
                <a:cubicBezTo>
                  <a:pt x="0" y="45525"/>
                  <a:pt x="45525" y="0"/>
                  <a:pt x="1016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FF5E5E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12800" y="2743200"/>
            <a:ext cx="472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FF5E5E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GP-based 符号回归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1079500" y="3352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8341" y="80566"/>
                </a:moveTo>
                <a:lnTo>
                  <a:pt x="119459" y="80566"/>
                </a:lnTo>
                <a:cubicBezTo>
                  <a:pt x="124078" y="80566"/>
                  <a:pt x="127794" y="84281"/>
                  <a:pt x="127794" y="88900"/>
                </a:cubicBezTo>
                <a:cubicBezTo>
                  <a:pt x="127794" y="93519"/>
                  <a:pt x="124078" y="97234"/>
                  <a:pt x="119459" y="97234"/>
                </a:cubicBezTo>
                <a:lnTo>
                  <a:pt x="58341" y="97234"/>
                </a:lnTo>
                <a:cubicBezTo>
                  <a:pt x="53722" y="97234"/>
                  <a:pt x="50006" y="93519"/>
                  <a:pt x="50006" y="88900"/>
                </a:cubicBezTo>
                <a:cubicBezTo>
                  <a:pt x="50006" y="84281"/>
                  <a:pt x="53722" y="80566"/>
                  <a:pt x="58341" y="80566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6" name="Text 4"/>
          <p:cNvSpPr/>
          <p:nvPr/>
        </p:nvSpPr>
        <p:spPr>
          <a:xfrm>
            <a:off x="1374114" y="3302000"/>
            <a:ext cx="3911600" cy="508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最优目标值仅达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32.23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，与无洞察的LLM实验A相当。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1092200" y="39624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8341" y="80566"/>
                </a:moveTo>
                <a:lnTo>
                  <a:pt x="119459" y="80566"/>
                </a:lnTo>
                <a:cubicBezTo>
                  <a:pt x="124078" y="80566"/>
                  <a:pt x="127794" y="84281"/>
                  <a:pt x="127794" y="88900"/>
                </a:cubicBezTo>
                <a:cubicBezTo>
                  <a:pt x="127794" y="93519"/>
                  <a:pt x="124078" y="97234"/>
                  <a:pt x="119459" y="97234"/>
                </a:cubicBezTo>
                <a:lnTo>
                  <a:pt x="58341" y="97234"/>
                </a:lnTo>
                <a:cubicBezTo>
                  <a:pt x="53722" y="97234"/>
                  <a:pt x="50006" y="93519"/>
                  <a:pt x="50006" y="88900"/>
                </a:cubicBezTo>
                <a:cubicBezTo>
                  <a:pt x="50006" y="84281"/>
                  <a:pt x="53722" y="80566"/>
                  <a:pt x="58341" y="80566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8" name="Text 6"/>
          <p:cNvSpPr/>
          <p:nvPr/>
        </p:nvSpPr>
        <p:spPr>
          <a:xfrm>
            <a:off x="1390650" y="3911600"/>
            <a:ext cx="30226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需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手工编码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约束，过程繁琐且易出错。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1092200" y="43180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8341" y="80566"/>
                </a:moveTo>
                <a:lnTo>
                  <a:pt x="119459" y="80566"/>
                </a:lnTo>
                <a:cubicBezTo>
                  <a:pt x="124078" y="80566"/>
                  <a:pt x="127794" y="84281"/>
                  <a:pt x="127794" y="88900"/>
                </a:cubicBezTo>
                <a:cubicBezTo>
                  <a:pt x="127794" y="93519"/>
                  <a:pt x="124078" y="97234"/>
                  <a:pt x="119459" y="97234"/>
                </a:cubicBezTo>
                <a:lnTo>
                  <a:pt x="58341" y="97234"/>
                </a:lnTo>
                <a:cubicBezTo>
                  <a:pt x="53722" y="97234"/>
                  <a:pt x="50006" y="93519"/>
                  <a:pt x="50006" y="88900"/>
                </a:cubicBezTo>
                <a:cubicBezTo>
                  <a:pt x="50006" y="84281"/>
                  <a:pt x="53722" y="80566"/>
                  <a:pt x="58341" y="80566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10" name="Text 8"/>
          <p:cNvSpPr/>
          <p:nvPr/>
        </p:nvSpPr>
        <p:spPr>
          <a:xfrm>
            <a:off x="1390650" y="4267200"/>
            <a:ext cx="33782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搜索空间受限于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预定义算子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，缺乏灵活性。</a:t>
            </a:r>
            <a:endParaRPr lang="en-US" sz="1600" dirty="0"/>
          </a:p>
        </p:txBody>
      </p:sp>
      <p:sp>
        <p:nvSpPr>
          <p:cNvPr id="11" name="Shape 9"/>
          <p:cNvSpPr/>
          <p:nvPr/>
        </p:nvSpPr>
        <p:spPr>
          <a:xfrm>
            <a:off x="1092200" y="46736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58341" y="80566"/>
                </a:moveTo>
                <a:lnTo>
                  <a:pt x="119459" y="80566"/>
                </a:lnTo>
                <a:cubicBezTo>
                  <a:pt x="124078" y="80566"/>
                  <a:pt x="127794" y="84281"/>
                  <a:pt x="127794" y="88900"/>
                </a:cubicBezTo>
                <a:cubicBezTo>
                  <a:pt x="127794" y="93519"/>
                  <a:pt x="124078" y="97234"/>
                  <a:pt x="119459" y="97234"/>
                </a:cubicBezTo>
                <a:lnTo>
                  <a:pt x="58341" y="97234"/>
                </a:lnTo>
                <a:cubicBezTo>
                  <a:pt x="53722" y="97234"/>
                  <a:pt x="50006" y="93519"/>
                  <a:pt x="50006" y="88900"/>
                </a:cubicBezTo>
                <a:cubicBezTo>
                  <a:pt x="50006" y="84281"/>
                  <a:pt x="53722" y="80566"/>
                  <a:pt x="58341" y="80566"/>
                </a:cubicBezTo>
                <a:close/>
              </a:path>
            </a:pathLst>
          </a:custGeom>
          <a:solidFill>
            <a:srgbClr val="FF5E5E"/>
          </a:solidFill>
        </p:spPr>
      </p:sp>
      <p:sp>
        <p:nvSpPr>
          <p:cNvPr id="12" name="Text 10"/>
          <p:cNvSpPr/>
          <p:nvPr/>
        </p:nvSpPr>
        <p:spPr>
          <a:xfrm>
            <a:off x="1390650" y="4622800"/>
            <a:ext cx="28448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无法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自动总结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和学习优秀设计特征。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680200" y="2641600"/>
            <a:ext cx="4622800" cy="2286000"/>
          </a:xfrm>
          <a:custGeom>
            <a:avLst/>
            <a:gdLst/>
            <a:ahLst/>
            <a:cxnLst/>
            <a:rect l="l" t="t" r="r" b="b"/>
            <a:pathLst>
              <a:path w="4622800" h="2286000">
                <a:moveTo>
                  <a:pt x="101590" y="0"/>
                </a:moveTo>
                <a:lnTo>
                  <a:pt x="4521210" y="0"/>
                </a:lnTo>
                <a:cubicBezTo>
                  <a:pt x="4577317" y="0"/>
                  <a:pt x="4622800" y="45483"/>
                  <a:pt x="4622800" y="101590"/>
                </a:cubicBezTo>
                <a:lnTo>
                  <a:pt x="4622800" y="2184410"/>
                </a:lnTo>
                <a:cubicBezTo>
                  <a:pt x="4622800" y="2240517"/>
                  <a:pt x="4577317" y="2286000"/>
                  <a:pt x="4521210" y="2286000"/>
                </a:cubicBezTo>
                <a:lnTo>
                  <a:pt x="101590" y="2286000"/>
                </a:lnTo>
                <a:cubicBezTo>
                  <a:pt x="45483" y="2286000"/>
                  <a:pt x="0" y="2240517"/>
                  <a:pt x="0" y="2184410"/>
                </a:cubicBezTo>
                <a:lnTo>
                  <a:pt x="0" y="101590"/>
                </a:lnTo>
                <a:cubicBezTo>
                  <a:pt x="0" y="45521"/>
                  <a:pt x="45521" y="0"/>
                  <a:pt x="10159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25400">
            <a:solidFill>
              <a:srgbClr val="4080F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6654800" y="2870200"/>
            <a:ext cx="4724400" cy="4064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dirty="0">
                <a:solidFill>
                  <a:srgbClr val="4080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LLM-based 符号回归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6934200" y="34798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118209" y="73863"/>
                </a:moveTo>
                <a:lnTo>
                  <a:pt x="90428" y="118313"/>
                </a:lnTo>
                <a:cubicBezTo>
                  <a:pt x="88969" y="120640"/>
                  <a:pt x="86469" y="122099"/>
                  <a:pt x="83726" y="122238"/>
                </a:cubicBezTo>
                <a:cubicBezTo>
                  <a:pt x="80982" y="122376"/>
                  <a:pt x="78343" y="121126"/>
                  <a:pt x="76711" y="118904"/>
                </a:cubicBezTo>
                <a:lnTo>
                  <a:pt x="60042" y="96679"/>
                </a:lnTo>
                <a:cubicBezTo>
                  <a:pt x="57264" y="92998"/>
                  <a:pt x="58028" y="87789"/>
                  <a:pt x="61709" y="85011"/>
                </a:cubicBezTo>
                <a:cubicBezTo>
                  <a:pt x="65390" y="82233"/>
                  <a:pt x="70599" y="82996"/>
                  <a:pt x="73377" y="86678"/>
                </a:cubicBezTo>
                <a:lnTo>
                  <a:pt x="82753" y="99179"/>
                </a:lnTo>
                <a:lnTo>
                  <a:pt x="104076" y="65043"/>
                </a:lnTo>
                <a:cubicBezTo>
                  <a:pt x="106506" y="61153"/>
                  <a:pt x="111646" y="59938"/>
                  <a:pt x="115570" y="62404"/>
                </a:cubicBezTo>
                <a:cubicBezTo>
                  <a:pt x="119494" y="64869"/>
                  <a:pt x="120675" y="69974"/>
                  <a:pt x="118209" y="73898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16" name="Text 14"/>
          <p:cNvSpPr/>
          <p:nvPr/>
        </p:nvSpPr>
        <p:spPr>
          <a:xfrm>
            <a:off x="7232650" y="3429000"/>
            <a:ext cx="32131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最优目标值低至 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29.40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，精度显著更优。</a:t>
            </a:r>
            <a:endParaRPr lang="en-US" sz="1600" dirty="0"/>
          </a:p>
        </p:txBody>
      </p:sp>
      <p:sp>
        <p:nvSpPr>
          <p:cNvPr id="17" name="Shape 15"/>
          <p:cNvSpPr/>
          <p:nvPr/>
        </p:nvSpPr>
        <p:spPr>
          <a:xfrm>
            <a:off x="6934200" y="38354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118209" y="73863"/>
                </a:moveTo>
                <a:lnTo>
                  <a:pt x="90428" y="118313"/>
                </a:lnTo>
                <a:cubicBezTo>
                  <a:pt x="88969" y="120640"/>
                  <a:pt x="86469" y="122099"/>
                  <a:pt x="83726" y="122238"/>
                </a:cubicBezTo>
                <a:cubicBezTo>
                  <a:pt x="80982" y="122376"/>
                  <a:pt x="78343" y="121126"/>
                  <a:pt x="76711" y="118904"/>
                </a:cubicBezTo>
                <a:lnTo>
                  <a:pt x="60042" y="96679"/>
                </a:lnTo>
                <a:cubicBezTo>
                  <a:pt x="57264" y="92998"/>
                  <a:pt x="58028" y="87789"/>
                  <a:pt x="61709" y="85011"/>
                </a:cubicBezTo>
                <a:cubicBezTo>
                  <a:pt x="65390" y="82233"/>
                  <a:pt x="70599" y="82996"/>
                  <a:pt x="73377" y="86678"/>
                </a:cubicBezTo>
                <a:lnTo>
                  <a:pt x="82753" y="99179"/>
                </a:lnTo>
                <a:lnTo>
                  <a:pt x="104076" y="65043"/>
                </a:lnTo>
                <a:cubicBezTo>
                  <a:pt x="106506" y="61153"/>
                  <a:pt x="111646" y="59938"/>
                  <a:pt x="115570" y="62404"/>
                </a:cubicBezTo>
                <a:cubicBezTo>
                  <a:pt x="119494" y="64869"/>
                  <a:pt x="120675" y="69974"/>
                  <a:pt x="118209" y="73898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18" name="Text 16"/>
          <p:cNvSpPr/>
          <p:nvPr/>
        </p:nvSpPr>
        <p:spPr>
          <a:xfrm>
            <a:off x="7232650" y="3784600"/>
            <a:ext cx="26670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通过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自然语言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便捷传递设计需求。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6934200" y="41910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118209" y="73863"/>
                </a:moveTo>
                <a:lnTo>
                  <a:pt x="90428" y="118313"/>
                </a:lnTo>
                <a:cubicBezTo>
                  <a:pt x="88969" y="120640"/>
                  <a:pt x="86469" y="122099"/>
                  <a:pt x="83726" y="122238"/>
                </a:cubicBezTo>
                <a:cubicBezTo>
                  <a:pt x="80982" y="122376"/>
                  <a:pt x="78343" y="121126"/>
                  <a:pt x="76711" y="118904"/>
                </a:cubicBezTo>
                <a:lnTo>
                  <a:pt x="60042" y="96679"/>
                </a:lnTo>
                <a:cubicBezTo>
                  <a:pt x="57264" y="92998"/>
                  <a:pt x="58028" y="87789"/>
                  <a:pt x="61709" y="85011"/>
                </a:cubicBezTo>
                <a:cubicBezTo>
                  <a:pt x="65390" y="82233"/>
                  <a:pt x="70599" y="82996"/>
                  <a:pt x="73377" y="86678"/>
                </a:cubicBezTo>
                <a:lnTo>
                  <a:pt x="82753" y="99179"/>
                </a:lnTo>
                <a:lnTo>
                  <a:pt x="104076" y="65043"/>
                </a:lnTo>
                <a:cubicBezTo>
                  <a:pt x="106506" y="61153"/>
                  <a:pt x="111646" y="59938"/>
                  <a:pt x="115570" y="62404"/>
                </a:cubicBezTo>
                <a:cubicBezTo>
                  <a:pt x="119494" y="64869"/>
                  <a:pt x="120675" y="69974"/>
                  <a:pt x="118209" y="73898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20" name="Text 18"/>
          <p:cNvSpPr/>
          <p:nvPr/>
        </p:nvSpPr>
        <p:spPr>
          <a:xfrm>
            <a:off x="7232650" y="4140200"/>
            <a:ext cx="37338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无需预定义算子，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搜索空间更大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，设计更自由。</a:t>
            </a:r>
            <a:endParaRPr lang="en-US" sz="1600" dirty="0"/>
          </a:p>
        </p:txBody>
      </p:sp>
      <p:sp>
        <p:nvSpPr>
          <p:cNvPr id="21" name="Shape 19"/>
          <p:cNvSpPr/>
          <p:nvPr/>
        </p:nvSpPr>
        <p:spPr>
          <a:xfrm>
            <a:off x="6934200" y="4546600"/>
            <a:ext cx="177800" cy="177800"/>
          </a:xfrm>
          <a:custGeom>
            <a:avLst/>
            <a:gdLst/>
            <a:ahLst/>
            <a:cxnLst/>
            <a:rect l="l" t="t" r="r" b="b"/>
            <a:pathLst>
              <a:path w="177800" h="177800">
                <a:moveTo>
                  <a:pt x="88900" y="177800"/>
                </a:moveTo>
                <a:cubicBezTo>
                  <a:pt x="137965" y="177800"/>
                  <a:pt x="177800" y="137965"/>
                  <a:pt x="177800" y="88900"/>
                </a:cubicBezTo>
                <a:cubicBezTo>
                  <a:pt x="177800" y="39835"/>
                  <a:pt x="137965" y="0"/>
                  <a:pt x="88900" y="0"/>
                </a:cubicBezTo>
                <a:cubicBezTo>
                  <a:pt x="39835" y="0"/>
                  <a:pt x="0" y="39835"/>
                  <a:pt x="0" y="88900"/>
                </a:cubicBezTo>
                <a:cubicBezTo>
                  <a:pt x="0" y="137965"/>
                  <a:pt x="39835" y="177800"/>
                  <a:pt x="88900" y="177800"/>
                </a:cubicBezTo>
                <a:close/>
                <a:moveTo>
                  <a:pt x="118209" y="73863"/>
                </a:moveTo>
                <a:lnTo>
                  <a:pt x="90428" y="118313"/>
                </a:lnTo>
                <a:cubicBezTo>
                  <a:pt x="88969" y="120640"/>
                  <a:pt x="86469" y="122099"/>
                  <a:pt x="83726" y="122238"/>
                </a:cubicBezTo>
                <a:cubicBezTo>
                  <a:pt x="80982" y="122376"/>
                  <a:pt x="78343" y="121126"/>
                  <a:pt x="76711" y="118904"/>
                </a:cubicBezTo>
                <a:lnTo>
                  <a:pt x="60042" y="96679"/>
                </a:lnTo>
                <a:cubicBezTo>
                  <a:pt x="57264" y="92998"/>
                  <a:pt x="58028" y="87789"/>
                  <a:pt x="61709" y="85011"/>
                </a:cubicBezTo>
                <a:cubicBezTo>
                  <a:pt x="65390" y="82233"/>
                  <a:pt x="70599" y="82996"/>
                  <a:pt x="73377" y="86678"/>
                </a:cubicBezTo>
                <a:lnTo>
                  <a:pt x="82753" y="99179"/>
                </a:lnTo>
                <a:lnTo>
                  <a:pt x="104076" y="65043"/>
                </a:lnTo>
                <a:cubicBezTo>
                  <a:pt x="106506" y="61153"/>
                  <a:pt x="111646" y="59938"/>
                  <a:pt x="115570" y="62404"/>
                </a:cubicBezTo>
                <a:cubicBezTo>
                  <a:pt x="119494" y="64869"/>
                  <a:pt x="120675" y="69974"/>
                  <a:pt x="118209" y="73898"/>
                </a:cubicBezTo>
                <a:close/>
              </a:path>
            </a:pathLst>
          </a:custGeom>
          <a:solidFill>
            <a:srgbClr val="4080FF"/>
          </a:solidFill>
        </p:spPr>
      </p:sp>
      <p:sp>
        <p:nvSpPr>
          <p:cNvPr id="22" name="Text 20"/>
          <p:cNvSpPr/>
          <p:nvPr/>
        </p:nvSpPr>
        <p:spPr>
          <a:xfrm>
            <a:off x="7232650" y="4495800"/>
            <a:ext cx="3378200" cy="2540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具备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自动总结</a:t>
            </a:r>
            <a:r>
              <a:rPr lang="en-US" sz="1400" dirty="0">
                <a:solidFill>
                  <a:srgbClr val="333333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能力，能从结果中汲取洞察。</a:t>
            </a:r>
            <a:endParaRPr lang="en-US" sz="1600" dirty="0"/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DIAGRAM_VIRTUALLY_FRAME" val="{&quot;height&quot;:173.75,&quot;left&quot;:20,&quot;top&quot;:236.85,&quot;width&quot;:920.3333858267717}"/>
</p:tagLst>
</file>

<file path=ppt/tags/tag10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11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12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13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4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5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6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7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8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19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2.xml><?xml version="1.0" encoding="utf-8"?>
<p:tagLst xmlns:p="http://schemas.openxmlformats.org/presentationml/2006/main">
  <p:tag name="KSO_WM_DIAGRAM_VIRTUALLY_FRAME" val="{&quot;height&quot;:173.75,&quot;left&quot;:20,&quot;top&quot;:236.85,&quot;width&quot;:920.3333858267717}"/>
</p:tagLst>
</file>

<file path=ppt/tags/tag20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21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22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23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24.xml><?xml version="1.0" encoding="utf-8"?>
<p:tagLst xmlns:p="http://schemas.openxmlformats.org/presentationml/2006/main">
  <p:tag name="KSO_WM_DIAGRAM_VIRTUALLY_FRAME" val="{&quot;height&quot;:212,&quot;left&quot;:406.8,&quot;top&quot;:164,&quot;width&quot;:483.2}"/>
</p:tagLst>
</file>

<file path=ppt/tags/tag3.xml><?xml version="1.0" encoding="utf-8"?>
<p:tagLst xmlns:p="http://schemas.openxmlformats.org/presentationml/2006/main">
  <p:tag name="KSO_WM_DIAGRAM_VIRTUALLY_FRAME" val="{&quot;height&quot;:173.75,&quot;left&quot;:20,&quot;top&quot;:236.85,&quot;width&quot;:920.3333858267717}"/>
</p:tagLst>
</file>

<file path=ppt/tags/tag4.xml><?xml version="1.0" encoding="utf-8"?>
<p:tagLst xmlns:p="http://schemas.openxmlformats.org/presentationml/2006/main">
  <p:tag name="KSO_WM_DIAGRAM_VIRTUALLY_FRAME" val="{&quot;height&quot;:173.75,&quot;left&quot;:20,&quot;top&quot;:236.85,&quot;width&quot;:920.3333858267717}"/>
</p:tagLst>
</file>

<file path=ppt/tags/tag5.xml><?xml version="1.0" encoding="utf-8"?>
<p:tagLst xmlns:p="http://schemas.openxmlformats.org/presentationml/2006/main">
  <p:tag name="KSO_WM_DIAGRAM_VIRTUALLY_FRAME" val="{&quot;height&quot;:173.75,&quot;left&quot;:20,&quot;top&quot;:236.85,&quot;width&quot;:920.3333858267717}"/>
</p:tagLst>
</file>

<file path=ppt/tags/tag6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7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8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ags/tag9.xml><?xml version="1.0" encoding="utf-8"?>
<p:tagLst xmlns:p="http://schemas.openxmlformats.org/presentationml/2006/main">
  <p:tag name="KSO_WM_DIAGRAM_VIRTUALLY_FRAME" val="{&quot;height&quot;:148,&quot;left&quot;:105.52086614173228,&quot;top&quot;:253.5,&quot;width&quot;:762.8853543307088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1462</Words>
  <Application>WPS 演示</Application>
  <PresentationFormat>On-screen Show (16:9)</PresentationFormat>
  <Paragraphs>183</Paragraphs>
  <Slides>13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MiSans</vt:lpstr>
      <vt:lpstr>MiSans</vt:lpstr>
      <vt:lpstr>Cambria Math</vt:lpstr>
      <vt:lpstr>Calibri</vt:lpstr>
      <vt:lpstr>微软雅黑</vt:lpstr>
      <vt:lpstr>Arial Unicode MS</vt:lpstr>
      <vt:lpstr>等线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Moonshot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LLM赋能CST翼型参数化：方法、实验与优化验证</dc:title>
  <dc:subject>LLM赋能CST翼型参数化：方法、实验与优化验证</dc:subject>
  <dc:creator>xdc</dc:creator>
  <cp:lastModifiedBy>薛德才</cp:lastModifiedBy>
  <cp:revision>14</cp:revision>
  <dcterms:created xsi:type="dcterms:W3CDTF">2025-10-12T13:41:00Z</dcterms:created>
  <dcterms:modified xsi:type="dcterms:W3CDTF">2025-10-15T07:19:46Z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IGC">
    <vt:lpwstr>{"Label":"LLM赋能CST翼型参数化：方法、实验与优化验证","ContentProducer":"001191110108MACG2KBH8F10000","ProduceID":"d3lqm557vds25cnq56ig","ReservedCode1":"","ContentPropagator":"001191110108MACG2KBH8F20000","PropagateID":"d3lqm557vds25cnq56ig","ReservedCode2":""}</vt:lpwstr>
  </property>
  <property fmtid="{D5CDD505-2E9C-101B-9397-08002B2CF9AE}" pid="3" name="ICV">
    <vt:lpwstr>6EF4FF9C8B7B452A93DBAE0C43AE5DE0_12</vt:lpwstr>
  </property>
  <property fmtid="{D5CDD505-2E9C-101B-9397-08002B2CF9AE}" pid="4" name="KSOProductBuildVer">
    <vt:lpwstr>2052-12.1.0.22089</vt:lpwstr>
  </property>
</Properties>
</file>