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48" d="100"/>
          <a:sy n="48" d="100"/>
        </p:scale>
        <p:origin x="-1560" y="-52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b="1" dirty="0" smtClean="0">
                <a:solidFill>
                  <a:schemeClr val="accent1"/>
                </a:solidFill>
                <a:latin typeface="Arial" panose="020B0604020202020204" pitchFamily="34" charset="0"/>
                <a:cs typeface="Arial" panose="020B0604020202020204" pitchFamily="34" charset="0"/>
              </a:rPr>
              <a:t>KEYLOGGERS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666751" y="4586365"/>
            <a:ext cx="10430962" cy="1631216"/>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DURGA K</a:t>
            </a:r>
            <a:endParaRPr lang="en-US" sz="2000" b="1" dirty="0" smtClean="0">
              <a:solidFill>
                <a:schemeClr val="accent1">
                  <a:lumMod val="75000"/>
                </a:schemeClr>
              </a:solidFill>
              <a:latin typeface="Arial"/>
              <a:cs typeface="Arial"/>
            </a:endParaRPr>
          </a:p>
          <a:p>
            <a:pPr algn="ctr"/>
            <a:r>
              <a:rPr lang="en-US" sz="2000" b="1" dirty="0" smtClean="0">
                <a:solidFill>
                  <a:schemeClr val="accent1">
                    <a:lumMod val="75000"/>
                  </a:schemeClr>
                </a:solidFill>
                <a:latin typeface="Arial"/>
                <a:cs typeface="Arial"/>
              </a:rPr>
              <a:t>JKK MUNIRAJAH COLLEGE OF TECHNOLOGY 3</a:t>
            </a:r>
            <a:r>
              <a:rPr lang="en-US" sz="2000" b="1" baseline="30000" dirty="0" smtClean="0">
                <a:solidFill>
                  <a:schemeClr val="accent1">
                    <a:lumMod val="75000"/>
                  </a:schemeClr>
                </a:solidFill>
                <a:latin typeface="Arial"/>
                <a:cs typeface="Arial"/>
              </a:rPr>
              <a:t>rd</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YEAR</a:t>
            </a:r>
          </a:p>
          <a:p>
            <a:pPr algn="ctr"/>
            <a:r>
              <a:rPr lang="en-IN" sz="2000" b="1" smtClean="0">
                <a:solidFill>
                  <a:schemeClr val="accent1">
                    <a:lumMod val="75000"/>
                  </a:schemeClr>
                </a:solidFill>
                <a:latin typeface="Arial"/>
                <a:cs typeface="Arial"/>
              </a:rPr>
              <a:t>731221104012</a:t>
            </a:r>
            <a:endParaRPr lang="en-US" sz="2000" b="1" dirty="0" smtClean="0">
              <a:solidFill>
                <a:schemeClr val="accent1">
                  <a:lumMod val="75000"/>
                </a:schemeClr>
              </a:solidFill>
              <a:latin typeface="Arial"/>
              <a:cs typeface="Arial"/>
            </a:endParaRPr>
          </a:p>
          <a:p>
            <a:pPr algn="ctr"/>
            <a:r>
              <a:rPr lang="en-US" sz="2000" b="1" dirty="0" smtClean="0">
                <a:solidFill>
                  <a:schemeClr val="accent1">
                    <a:lumMod val="75000"/>
                  </a:schemeClr>
                </a:solidFill>
                <a:latin typeface="Arial"/>
                <a:cs typeface="Arial"/>
              </a:rPr>
              <a: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latin typeface="Cambria" pitchFamily="18" charset="0"/>
                <a:ea typeface="Cambria" pitchFamily="18" charset="0"/>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latin typeface="Cambria" pitchFamily="18" charset="0"/>
              <a:ea typeface="Cambria" pitchFamily="18" charset="0"/>
            </a:endParaRP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latin typeface="Cambria" pitchFamily="18" charset="0"/>
                <a:ea typeface="Cambria" pitchFamily="18" charset="0"/>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latin typeface="Cambria" pitchFamily="18" charset="0"/>
              <a:ea typeface="Cambria" pitchFamily="18" charset="0"/>
            </a:endParaRPr>
          </a:p>
        </p:txBody>
      </p:sp>
    </p:spTree>
    <p:extLst>
      <p:ext uri="{BB962C8B-B14F-4D97-AF65-F5344CB8AC3E}">
        <p14:creationId xmlns=""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148248" y="2856159"/>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a:t>
            </a:r>
            <a:r>
              <a:rPr lang="en-US" sz="5400" b="1" dirty="0" smtClean="0">
                <a:solidFill>
                  <a:srgbClr val="002060"/>
                </a:solidFill>
                <a:latin typeface="Arial" panose="020B0604020202020204" pitchFamily="34" charset="0"/>
                <a:cs typeface="Arial" panose="020B0604020202020204" pitchFamily="34" charset="0"/>
              </a:rPr>
              <a:t>YOU</a:t>
            </a:r>
            <a:endParaRPr lang="en-US" sz="5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449523" y="46321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001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latin typeface="Arial"/>
                <a:ea typeface="+mn-lt"/>
                <a:cs typeface="Arial"/>
              </a:rPr>
              <a:t>Problem Statement </a:t>
            </a:r>
            <a:endParaRPr lang="en-US" sz="2400" dirty="0">
              <a:latin typeface="Arial"/>
              <a:cs typeface="Arial"/>
            </a:endParaRPr>
          </a:p>
          <a:p>
            <a:pPr marL="305435" indent="-305435"/>
            <a:r>
              <a:rPr lang="en-US" sz="2400" b="1" dirty="0">
                <a:latin typeface="Arial"/>
                <a:ea typeface="+mn-lt"/>
                <a:cs typeface="Arial"/>
              </a:rPr>
              <a:t>Proposed System/Solution</a:t>
            </a:r>
            <a:endParaRPr lang="en-US" sz="2400" dirty="0">
              <a:latin typeface="Arial"/>
              <a:cs typeface="Arial"/>
            </a:endParaRPr>
          </a:p>
          <a:p>
            <a:pPr marL="305435" indent="-305435"/>
            <a:r>
              <a:rPr lang="en-US" sz="2400" b="1" dirty="0">
                <a:latin typeface="Arial"/>
                <a:ea typeface="+mn-lt"/>
                <a:cs typeface="Calibri"/>
              </a:rPr>
              <a:t>System </a:t>
            </a:r>
            <a:r>
              <a:rPr lang="en-US" sz="2400" b="1" dirty="0">
                <a:latin typeface="Arial"/>
                <a:ea typeface="+mn-lt"/>
                <a:cs typeface="+mn-lt"/>
              </a:rPr>
              <a:t>Development Approach </a:t>
            </a:r>
            <a:r>
              <a:rPr lang="en-US" sz="2400" dirty="0">
                <a:latin typeface="Arial"/>
                <a:ea typeface="+mn-lt"/>
                <a:cs typeface="+mn-lt"/>
              </a:rPr>
              <a:t>(Technology Used) </a:t>
            </a:r>
          </a:p>
          <a:p>
            <a:pPr marL="305435" indent="-305435"/>
            <a:r>
              <a:rPr lang="en-US" sz="2400" b="1" dirty="0">
                <a:latin typeface="Arial"/>
                <a:ea typeface="+mn-lt"/>
                <a:cs typeface="+mn-lt"/>
              </a:rPr>
              <a:t>Algorithm &amp; Deployment  </a:t>
            </a:r>
            <a:endParaRPr lang="en-US" sz="2400" dirty="0">
              <a:latin typeface="Arial"/>
              <a:cs typeface="Calibri"/>
            </a:endParaRPr>
          </a:p>
          <a:p>
            <a:pPr marL="305435" indent="-305435"/>
            <a:r>
              <a:rPr lang="en-US" sz="2400" b="1" dirty="0">
                <a:latin typeface="Arial"/>
                <a:ea typeface="+mn-lt"/>
                <a:cs typeface="Arial"/>
              </a:rPr>
              <a:t>Result (Output Image)</a:t>
            </a:r>
          </a:p>
          <a:p>
            <a:pPr marL="305435" indent="-305435"/>
            <a:r>
              <a:rPr lang="en-US" sz="2400" b="1" dirty="0">
                <a:latin typeface="Arial"/>
                <a:ea typeface="+mn-lt"/>
                <a:cs typeface="Arial"/>
              </a:rPr>
              <a:t>Conclusion</a:t>
            </a:r>
            <a:endParaRPr lang="en-US" sz="2400" dirty="0">
              <a:latin typeface="Arial"/>
              <a:cs typeface="Arial"/>
            </a:endParaRPr>
          </a:p>
          <a:p>
            <a:pPr marL="305435" indent="-305435"/>
            <a:r>
              <a:rPr lang="en-US" sz="2400" b="1" dirty="0">
                <a:latin typeface="Arial"/>
                <a:ea typeface="+mn-lt"/>
                <a:cs typeface="Arial"/>
              </a:rPr>
              <a:t>Future Scope</a:t>
            </a:r>
          </a:p>
          <a:p>
            <a:pPr marL="305435" indent="-305435"/>
            <a:r>
              <a:rPr lang="en-US" sz="2400" b="1" dirty="0">
                <a:latin typeface="Arial"/>
                <a:ea typeface="+mn-lt"/>
                <a:cs typeface="Arial"/>
              </a:rPr>
              <a:t>References</a:t>
            </a:r>
            <a:endParaRPr lang="en-US" sz="2400"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28792" y="10069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604803" y="1180482"/>
            <a:ext cx="11301447" cy="4673324"/>
          </a:xfrm>
        </p:spPr>
        <p:txBody>
          <a:bodyPr>
            <a:normAutofit/>
          </a:bodyPr>
          <a:lstStyle/>
          <a:p>
            <a:pPr marL="305435" indent="-305435">
              <a:buNone/>
            </a:pPr>
            <a:r>
              <a:rPr lang="en-US" sz="2400" dirty="0" smtClean="0">
                <a:latin typeface="Cambria" pitchFamily="18" charset="0"/>
                <a:ea typeface="Cambria" pitchFamily="18" charset="0"/>
              </a:rPr>
              <a:t>Problem Statement: In today's digital age, where </a:t>
            </a:r>
            <a:r>
              <a:rPr lang="en-US" sz="2400" dirty="0" err="1" smtClean="0">
                <a:latin typeface="Cambria" pitchFamily="18" charset="0"/>
                <a:ea typeface="Cambria" pitchFamily="18" charset="0"/>
              </a:rPr>
              <a:t>cybersecurity</a:t>
            </a:r>
            <a:r>
              <a:rPr lang="en-US" sz="2400" dirty="0" smtClean="0">
                <a:latin typeface="Cambria" pitchFamily="18" charset="0"/>
                <a:ea typeface="Cambria" pitchFamily="18" charset="0"/>
              </a:rPr>
              <a:t> </a:t>
            </a:r>
            <a:r>
              <a:rPr lang="en-US" sz="2400" dirty="0" smtClean="0">
                <a:latin typeface="Cambria" pitchFamily="18" charset="0"/>
                <a:ea typeface="Cambria" pitchFamily="18" charset="0"/>
              </a:rPr>
              <a:t>threats loom large, one of the significant concerns is the proliferation of </a:t>
            </a:r>
            <a:r>
              <a:rPr lang="en-US" sz="2400" dirty="0" err="1" smtClean="0">
                <a:latin typeface="Cambria" pitchFamily="18" charset="0"/>
                <a:ea typeface="Cambria" pitchFamily="18" charset="0"/>
              </a:rPr>
              <a:t>keyloggers</a:t>
            </a:r>
            <a:r>
              <a:rPr lang="en-US" sz="2400" dirty="0" smtClean="0">
                <a:latin typeface="Cambria" pitchFamily="18" charset="0"/>
                <a:ea typeface="Cambria" pitchFamily="18" charset="0"/>
              </a:rPr>
              <a:t>, stealthy software tools designed to monitor and record keystrokes on a user's computer without their knowledge. </a:t>
            </a:r>
            <a:r>
              <a:rPr lang="en-US" sz="2400" dirty="0" err="1" smtClean="0">
                <a:latin typeface="Cambria" pitchFamily="18" charset="0"/>
                <a:ea typeface="Cambria" pitchFamily="18" charset="0"/>
              </a:rPr>
              <a:t>Keyloggers</a:t>
            </a:r>
            <a:r>
              <a:rPr lang="en-US" sz="2400" dirty="0" smtClean="0">
                <a:latin typeface="Cambria" pitchFamily="18" charset="0"/>
                <a:ea typeface="Cambria" pitchFamily="18" charset="0"/>
              </a:rPr>
              <a:t> </a:t>
            </a:r>
            <a:r>
              <a:rPr lang="en-US" sz="2400" dirty="0" smtClean="0">
                <a:latin typeface="Cambria" pitchFamily="18" charset="0"/>
                <a:ea typeface="Cambria" pitchFamily="18" charset="0"/>
              </a:rPr>
              <a:t>pose a severe threat to individuals and organizations as they can capture sensitive information such as passwords, credit card details, and other personal data, leading to identity theft, financial loss, and privacy breaches.</a:t>
            </a:r>
            <a:endParaRPr lang="en-IN" sz="2400" dirty="0">
              <a:latin typeface="Cambria" pitchFamily="18" charset="0"/>
              <a:ea typeface="Cambria" pitchFamily="18"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390692" y="721206"/>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308321" y="1294027"/>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mbria" pitchFamily="18" charset="0"/>
                <a:ea typeface="Cambria" pitchFamily="18" charset="0"/>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mbria" pitchFamily="18" charset="0"/>
              <a:ea typeface="Cambria" pitchFamily="18" charset="0"/>
              <a:cs typeface="Calibri"/>
            </a:endParaRPr>
          </a:p>
          <a:p>
            <a:pPr marL="305435" indent="-305435"/>
            <a:r>
              <a:rPr lang="en-IN" sz="1200" b="1" dirty="0">
                <a:latin typeface="Cambria" pitchFamily="18" charset="0"/>
                <a:ea typeface="Cambria" pitchFamily="18" charset="0"/>
                <a:cs typeface="+mn-lt"/>
              </a:rPr>
              <a:t>Data Collection:</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Gather historical data on bike rentals, including time, date, location, and other relevant factors.</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Utilize real-time data sources, such as weather conditions, events, and holidays, to enhance prediction accuracy.</a:t>
            </a:r>
            <a:endParaRPr lang="en-IN" sz="1200" b="1" dirty="0">
              <a:latin typeface="Cambria" pitchFamily="18" charset="0"/>
              <a:ea typeface="Cambria" pitchFamily="18" charset="0"/>
              <a:cs typeface="Calibri"/>
            </a:endParaRPr>
          </a:p>
          <a:p>
            <a:pPr marL="305435" indent="-305435"/>
            <a:r>
              <a:rPr lang="en-IN" sz="1200" b="1" dirty="0">
                <a:latin typeface="Cambria" pitchFamily="18" charset="0"/>
                <a:ea typeface="Cambria" pitchFamily="18" charset="0"/>
                <a:cs typeface="+mn-lt"/>
              </a:rPr>
              <a:t>Data </a:t>
            </a:r>
            <a:r>
              <a:rPr lang="en-IN" sz="1200" b="1" dirty="0" smtClean="0">
                <a:latin typeface="Cambria" pitchFamily="18" charset="0"/>
                <a:ea typeface="Cambria" pitchFamily="18" charset="0"/>
                <a:cs typeface="+mn-lt"/>
              </a:rPr>
              <a:t>Pre-processing</a:t>
            </a:r>
            <a:r>
              <a:rPr lang="en-IN" sz="1200" b="1" dirty="0">
                <a:latin typeface="Cambria" pitchFamily="18" charset="0"/>
                <a:ea typeface="Cambria" pitchFamily="18" charset="0"/>
                <a:cs typeface="+mn-lt"/>
              </a:rPr>
              <a:t>:</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Clean and </a:t>
            </a:r>
            <a:r>
              <a:rPr lang="en-IN" sz="1200" b="1" dirty="0" smtClean="0">
                <a:latin typeface="Cambria" pitchFamily="18" charset="0"/>
                <a:ea typeface="Cambria" pitchFamily="18" charset="0"/>
                <a:cs typeface="+mn-lt"/>
              </a:rPr>
              <a:t>pre-process </a:t>
            </a:r>
            <a:r>
              <a:rPr lang="en-IN" sz="1200" b="1" dirty="0">
                <a:latin typeface="Cambria" pitchFamily="18" charset="0"/>
                <a:ea typeface="Cambria" pitchFamily="18" charset="0"/>
                <a:cs typeface="+mn-lt"/>
              </a:rPr>
              <a:t>the collected data to handle missing values, outliers, and inconsistencies.</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Feature engineering to extract relevant features from the data that might impact bike demand.</a:t>
            </a:r>
            <a:endParaRPr lang="en-IN" sz="1200" b="1" dirty="0">
              <a:latin typeface="Cambria" pitchFamily="18" charset="0"/>
              <a:ea typeface="Cambria" pitchFamily="18" charset="0"/>
              <a:cs typeface="Calibri"/>
            </a:endParaRPr>
          </a:p>
          <a:p>
            <a:pPr marL="305435" indent="-305435"/>
            <a:r>
              <a:rPr lang="en-IN" sz="1200" b="1" dirty="0">
                <a:latin typeface="Cambria" pitchFamily="18" charset="0"/>
                <a:ea typeface="Cambria" pitchFamily="18" charset="0"/>
                <a:cs typeface="+mn-lt"/>
              </a:rPr>
              <a:t>Machine Learning Algorithm:</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Implement a machine learning algorithm, such as a time-series forecasting model (e.g., ARIMA, SARIMA, or LSTM), to predict bike counts based on historical patterns.</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Consider incorporating other factors like weather conditions, day of the week, and special events to improve prediction accuracy.</a:t>
            </a:r>
            <a:endParaRPr lang="en-IN" sz="1200" b="1" dirty="0">
              <a:latin typeface="Cambria" pitchFamily="18" charset="0"/>
              <a:ea typeface="Cambria" pitchFamily="18" charset="0"/>
              <a:cs typeface="Calibri"/>
            </a:endParaRPr>
          </a:p>
          <a:p>
            <a:pPr marL="305435" indent="-305435"/>
            <a:r>
              <a:rPr lang="en-IN" sz="1200" b="1" dirty="0">
                <a:latin typeface="Cambria" pitchFamily="18" charset="0"/>
                <a:ea typeface="Cambria" pitchFamily="18" charset="0"/>
                <a:cs typeface="+mn-lt"/>
              </a:rPr>
              <a:t>Deployment:</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Develop a user-friendly interface or application that provides real-time predictions for bike counts at different hours.</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Deploy the solution on a scalable and reliable platform, considering factors like server infrastructure, response time, and user accessibility.</a:t>
            </a:r>
            <a:endParaRPr lang="en-IN" sz="1200" b="1" dirty="0">
              <a:latin typeface="Cambria" pitchFamily="18" charset="0"/>
              <a:ea typeface="Cambria" pitchFamily="18" charset="0"/>
              <a:cs typeface="Calibri"/>
            </a:endParaRPr>
          </a:p>
          <a:p>
            <a:pPr marL="305435" indent="-305435"/>
            <a:r>
              <a:rPr lang="en-IN" sz="1200" b="1" dirty="0">
                <a:latin typeface="Cambria" pitchFamily="18" charset="0"/>
                <a:ea typeface="Cambria" pitchFamily="18" charset="0"/>
                <a:cs typeface="+mn-lt"/>
              </a:rPr>
              <a:t>Evaluation:</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Assess the model's performance using appropriate metrics such as Mean Absolute Error (MAE), Root Mean Squared Error (RMSE), or other relevant metrics.</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Fine-tune the model based on feedback and continuous monitoring of prediction accuracy</a:t>
            </a:r>
            <a:r>
              <a:rPr lang="en-IN" sz="1200" b="1" dirty="0" smtClean="0">
                <a:latin typeface="Cambria" pitchFamily="18" charset="0"/>
                <a:ea typeface="Cambria" pitchFamily="18" charset="0"/>
                <a:cs typeface="+mn-lt"/>
              </a:rPr>
              <a:t>.</a:t>
            </a:r>
            <a:endParaRPr lang="en-IN" sz="1200" b="1" dirty="0">
              <a:latin typeface="Cambria" pitchFamily="18" charset="0"/>
              <a:ea typeface="Cambria" pitchFamily="18" charset="0"/>
              <a:cs typeface="+mn-lt"/>
            </a:endParaRPr>
          </a:p>
          <a:p>
            <a:pPr marL="629920" lvl="1" indent="-305435"/>
            <a:endParaRPr lang="en-IN" sz="1200" dirty="0">
              <a:latin typeface="Cambria" pitchFamily="18" charset="0"/>
              <a:ea typeface="Cambria" pitchFamily="18" charset="0"/>
            </a:endParaRPr>
          </a:p>
          <a:p>
            <a:pPr marL="0" indent="0">
              <a:buNone/>
            </a:pPr>
            <a:endParaRPr lang="en-IN"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390692" y="9673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000" dirty="0">
                <a:solidFill>
                  <a:srgbClr val="0F0F0F"/>
                </a:solidFill>
                <a:latin typeface="Cambria" pitchFamily="18" charset="0"/>
                <a:ea typeface="Cambria" pitchFamily="18" charset="0"/>
                <a:cs typeface="+mn-lt"/>
              </a:rPr>
              <a:t>The "System Approach" section outlines the overall strategy and methodology for developing and implementing the rental bike prediction system. Here's a suggested structure for this section:</a:t>
            </a:r>
            <a:endParaRPr lang="en-US" sz="2000" dirty="0">
              <a:latin typeface="Cambria" pitchFamily="18" charset="0"/>
              <a:ea typeface="Cambria" pitchFamily="18" charset="0"/>
            </a:endParaRPr>
          </a:p>
          <a:p>
            <a:pPr marL="305435" indent="-305435"/>
            <a:r>
              <a:rPr lang="en-IN" sz="2000" dirty="0">
                <a:solidFill>
                  <a:srgbClr val="0F0F0F"/>
                </a:solidFill>
                <a:latin typeface="Cambria" pitchFamily="18" charset="0"/>
                <a:ea typeface="Cambria" pitchFamily="18" charset="0"/>
              </a:rPr>
              <a:t>System requirements</a:t>
            </a:r>
          </a:p>
          <a:p>
            <a:pPr marL="305435" indent="-305435"/>
            <a:r>
              <a:rPr lang="en-IN" sz="2000" dirty="0">
                <a:solidFill>
                  <a:srgbClr val="0F0F0F"/>
                </a:solidFill>
                <a:latin typeface="Cambria" pitchFamily="18" charset="0"/>
                <a:ea typeface="Cambria" pitchFamily="18" charset="0"/>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333542" y="759306"/>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24042" y="1587776"/>
            <a:ext cx="11029615" cy="4673324"/>
          </a:xfrm>
        </p:spPr>
        <p:txBody>
          <a:bodyPr>
            <a:noAutofit/>
          </a:bodyPr>
          <a:lstStyle/>
          <a:p>
            <a:pPr marL="305435" indent="-305435"/>
            <a:r>
              <a:rPr lang="en-IN" sz="1600" dirty="0">
                <a:latin typeface="Cambria" pitchFamily="18" charset="0"/>
                <a:ea typeface="Cambria" pitchFamily="18" charset="0"/>
                <a:cs typeface="+mn-lt"/>
              </a:rPr>
              <a:t>In the Algorithm section, describe the machine learning algorithm chosen for predicting bike counts. Here's an example structure for this section:</a:t>
            </a:r>
            <a:endParaRPr lang="en-IN" sz="1600" dirty="0">
              <a:latin typeface="Cambria" pitchFamily="18" charset="0"/>
              <a:ea typeface="Cambria" pitchFamily="18" charset="0"/>
            </a:endParaRPr>
          </a:p>
          <a:p>
            <a:pPr marL="305435" indent="-305435"/>
            <a:r>
              <a:rPr lang="en-IN" sz="1600" b="1" dirty="0">
                <a:latin typeface="Cambria" pitchFamily="18" charset="0"/>
                <a:ea typeface="Cambria" pitchFamily="18" charset="0"/>
                <a:cs typeface="+mn-lt"/>
              </a:rPr>
              <a:t>Algorithm Selection:</a:t>
            </a:r>
            <a:endParaRPr lang="en-IN" sz="1600" dirty="0">
              <a:latin typeface="Cambria" pitchFamily="18" charset="0"/>
              <a:ea typeface="Cambria" pitchFamily="18" charset="0"/>
            </a:endParaRPr>
          </a:p>
          <a:p>
            <a:pPr marL="629920" lvl="1" indent="-305435"/>
            <a:r>
              <a:rPr lang="en-IN" sz="1600" dirty="0">
                <a:latin typeface="Cambria" pitchFamily="18" charset="0"/>
                <a:ea typeface="Cambria" pitchFamily="18" charset="0"/>
                <a:cs typeface="+mn-lt"/>
              </a:rPr>
              <a:t>Provide a brief overview of the chosen algorithm (e.g., time-series forecasting model, like ARIMA or LSTM) and justify its selection based on the problem statement and data characteristics.</a:t>
            </a:r>
            <a:endParaRPr lang="en-IN" sz="1600" dirty="0">
              <a:latin typeface="Cambria" pitchFamily="18" charset="0"/>
              <a:ea typeface="Cambria" pitchFamily="18" charset="0"/>
            </a:endParaRPr>
          </a:p>
          <a:p>
            <a:pPr marL="305435" indent="-305435"/>
            <a:r>
              <a:rPr lang="en-IN" sz="1600" b="1" dirty="0">
                <a:latin typeface="Cambria" pitchFamily="18" charset="0"/>
                <a:ea typeface="Cambria" pitchFamily="18" charset="0"/>
                <a:cs typeface="+mn-lt"/>
              </a:rPr>
              <a:t>Data Input:</a:t>
            </a:r>
            <a:endParaRPr lang="en-IN" sz="1600" dirty="0">
              <a:latin typeface="Cambria" pitchFamily="18" charset="0"/>
              <a:ea typeface="Cambria" pitchFamily="18" charset="0"/>
            </a:endParaRPr>
          </a:p>
          <a:p>
            <a:pPr marL="629920" lvl="1" indent="-305435"/>
            <a:r>
              <a:rPr lang="en-IN" sz="1600" dirty="0">
                <a:latin typeface="Cambria" pitchFamily="18" charset="0"/>
                <a:ea typeface="Cambria" pitchFamily="18" charset="0"/>
                <a:cs typeface="+mn-lt"/>
              </a:rPr>
              <a:t>Specify the input features used by the algorithm, such as historical bike rental data, weather conditions, day of the week, and any other relevant factors.</a:t>
            </a:r>
            <a:endParaRPr lang="en-IN" sz="1600" dirty="0">
              <a:latin typeface="Cambria" pitchFamily="18" charset="0"/>
              <a:ea typeface="Cambria" pitchFamily="18" charset="0"/>
            </a:endParaRPr>
          </a:p>
          <a:p>
            <a:pPr marL="305435" indent="-305435"/>
            <a:r>
              <a:rPr lang="en-IN" sz="1600" b="1" dirty="0">
                <a:latin typeface="Cambria" pitchFamily="18" charset="0"/>
                <a:ea typeface="Cambria" pitchFamily="18" charset="0"/>
                <a:cs typeface="+mn-lt"/>
              </a:rPr>
              <a:t>Training Process:</a:t>
            </a:r>
            <a:endParaRPr lang="en-IN" sz="1600" dirty="0">
              <a:latin typeface="Cambria" pitchFamily="18" charset="0"/>
              <a:ea typeface="Cambria" pitchFamily="18" charset="0"/>
            </a:endParaRPr>
          </a:p>
          <a:p>
            <a:pPr marL="629920" lvl="1" indent="-305435"/>
            <a:r>
              <a:rPr lang="en-IN" sz="1600" dirty="0">
                <a:latin typeface="Cambria" pitchFamily="18" charset="0"/>
                <a:ea typeface="Cambria" pitchFamily="18" charset="0"/>
                <a:cs typeface="+mn-lt"/>
              </a:rPr>
              <a:t>Explain how the algorithm is trained using historical data. Highlight any specific considerations or techniques employed, such as cross-validation or hyperparameter tuning.</a:t>
            </a:r>
            <a:endParaRPr lang="en-IN" sz="1600" dirty="0">
              <a:latin typeface="Cambria" pitchFamily="18" charset="0"/>
              <a:ea typeface="Cambria" pitchFamily="18" charset="0"/>
            </a:endParaRPr>
          </a:p>
          <a:p>
            <a:pPr marL="305435" indent="-305435"/>
            <a:r>
              <a:rPr lang="en-IN" sz="1600" b="1" dirty="0">
                <a:latin typeface="Cambria" pitchFamily="18" charset="0"/>
                <a:ea typeface="Cambria" pitchFamily="18" charset="0"/>
                <a:cs typeface="+mn-lt"/>
              </a:rPr>
              <a:t>Prediction Process:</a:t>
            </a:r>
            <a:endParaRPr lang="en-IN" sz="1600" dirty="0">
              <a:latin typeface="Cambria" pitchFamily="18" charset="0"/>
              <a:ea typeface="Cambria" pitchFamily="18" charset="0"/>
            </a:endParaRPr>
          </a:p>
          <a:p>
            <a:pPr marL="629920" lvl="1" indent="-305435"/>
            <a:r>
              <a:rPr lang="en-IN" sz="1600" dirty="0">
                <a:latin typeface="Cambria" pitchFamily="18" charset="0"/>
                <a:ea typeface="Cambria" pitchFamily="18" charset="0"/>
                <a:cs typeface="+mn-lt"/>
              </a:rPr>
              <a:t>Detail how the trained algorithm makes predictions for future bike counts. Discuss any real-time data inputs considered during the prediction phase.</a:t>
            </a:r>
            <a:endParaRPr lang="en-IN" sz="1600" dirty="0">
              <a:latin typeface="Cambria" pitchFamily="18" charset="0"/>
              <a:ea typeface="Cambria" pitchFamily="18" charset="0"/>
            </a:endParaRPr>
          </a:p>
          <a:p>
            <a:pPr marL="305435" indent="-305435"/>
            <a:endParaRPr lang="en-IN" sz="1600" dirty="0">
              <a:latin typeface="Cambria" pitchFamily="18" charset="0"/>
              <a:ea typeface="Cambria" pitchFamily="18" charset="0"/>
            </a:endParaRPr>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7" name="Content Placeholder 6" descr="Screenshot (93).png"/>
          <p:cNvPicPr>
            <a:picLocks noGrp="1" noChangeAspect="1"/>
          </p:cNvPicPr>
          <p:nvPr>
            <p:ph idx="1"/>
          </p:nvPr>
        </p:nvPicPr>
        <p:blipFill>
          <a:blip r:embed="rId2"/>
          <a:stretch>
            <a:fillRect/>
          </a:stretch>
        </p:blipFill>
        <p:spPr>
          <a:xfrm>
            <a:off x="719528" y="1154243"/>
            <a:ext cx="10762938" cy="5201587"/>
          </a:xfrm>
        </p:spPr>
      </p:pic>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00" dirty="0" smtClean="0"/>
              <a:t>.</a:t>
            </a:r>
            <a:endParaRPr lang="en-US" sz="100" dirty="0"/>
          </a:p>
        </p:txBody>
      </p:sp>
      <p:pic>
        <p:nvPicPr>
          <p:cNvPr id="6" name="Content Placeholder 5" descr="Screenshot (94).png"/>
          <p:cNvPicPr>
            <a:picLocks noGrp="1" noChangeAspect="1"/>
          </p:cNvPicPr>
          <p:nvPr>
            <p:ph idx="1"/>
          </p:nvPr>
        </p:nvPicPr>
        <p:blipFill>
          <a:blip r:embed="rId2"/>
          <a:stretch>
            <a:fillRect/>
          </a:stretch>
        </p:blipFill>
        <p:spPr>
          <a:xfrm>
            <a:off x="954158" y="1033670"/>
            <a:ext cx="10058400" cy="5208104"/>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31290" y="777106"/>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latin typeface="Cambria" pitchFamily="18" charset="0"/>
                <a:ea typeface="Cambria" pitchFamily="18" charset="0"/>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latin typeface="Cambria" pitchFamily="18" charset="0"/>
              <a:ea typeface="Cambria" pitchFamily="18" charset="0"/>
            </a:endParaRPr>
          </a:p>
        </p:txBody>
      </p:sp>
    </p:spTree>
    <p:extLst>
      <p:ext uri="{BB962C8B-B14F-4D97-AF65-F5344CB8AC3E}">
        <p14:creationId xmlns=""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30</TotalTime>
  <Words>712</Words>
  <Application>Microsoft Office PowerPoint</Application>
  <PresentationFormat>Custom</PresentationFormat>
  <Paragraphs>61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KEYLOGGERS AND SECURITY</vt:lpstr>
      <vt:lpstr>OUTLINE</vt:lpstr>
      <vt:lpstr>Problem Statement</vt:lpstr>
      <vt:lpstr>Proposed Solution</vt:lpstr>
      <vt:lpstr>System  Approach</vt:lpstr>
      <vt:lpstr>Algorithm &amp; Deployment</vt:lpstr>
      <vt:lpstr>Result</vt:lpstr>
      <vt:lpstr>.</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ELCOT</cp:lastModifiedBy>
  <cp:revision>28</cp:revision>
  <dcterms:created xsi:type="dcterms:W3CDTF">2021-05-26T16:50:10Z</dcterms:created>
  <dcterms:modified xsi:type="dcterms:W3CDTF">2024-04-03T14:21:28Z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