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337" r:id="rId5"/>
    <p:sldId id="289" r:id="rId6"/>
    <p:sldId id="341" r:id="rId7"/>
    <p:sldId id="329" r:id="rId8"/>
    <p:sldId id="340" r:id="rId9"/>
    <p:sldId id="342" r:id="rId10"/>
    <p:sldId id="260" r:id="rId11"/>
    <p:sldId id="259" r:id="rId12"/>
    <p:sldId id="261" r:id="rId13"/>
    <p:sldId id="262"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59" d="100"/>
          <a:sy n="59" d="100"/>
        </p:scale>
        <p:origin x="1288" y="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27/11/2024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457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883524" y="488743"/>
            <a:ext cx="10273911" cy="533111"/>
          </a:xfrm>
        </p:spPr>
        <p:txBody>
          <a:bodyPr/>
          <a:lstStyle/>
          <a:p>
            <a:r>
              <a:rPr lang="en-GB" dirty="0"/>
              <a:t>Instructions for Visualization and Analysis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p>
          <a:p>
            <a:endParaRPr lang="en-GB" dirty="0"/>
          </a:p>
          <a:p>
            <a:r>
              <a:rPr lang="en-GB" dirty="0"/>
              <a:t>We look forward to giving you feedback.  If your group is not presenting, still attend the tutorial as the feedback will help you too.</a:t>
            </a:r>
          </a:p>
        </p:txBody>
      </p:sp>
      <p:sp>
        <p:nvSpPr>
          <p:cNvPr id="3" name="TextBox 2">
            <a:extLst>
              <a:ext uri="{FF2B5EF4-FFF2-40B4-BE49-F238E27FC236}">
                <a16:creationId xmlns:a16="http://schemas.microsoft.com/office/drawing/2014/main" id="{D6C5DB9A-CB20-AA49-378E-33B58D8775BE}"/>
              </a:ext>
            </a:extLst>
          </p:cNvPr>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extLst>
      <p:ext uri="{BB962C8B-B14F-4D97-AF65-F5344CB8AC3E}">
        <p14:creationId xmlns:p14="http://schemas.microsoft.com/office/powerpoint/2010/main" val="38474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10</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646331"/>
          </a:xfrm>
          <a:prstGeom prst="rect">
            <a:avLst/>
          </a:prstGeom>
          <a:solidFill>
            <a:schemeClr val="bg1"/>
          </a:solidFill>
        </p:spPr>
        <p:txBody>
          <a:bodyPr wrap="square" rtlCol="0">
            <a:spAutoFit/>
          </a:bodyPr>
          <a:lstStyle/>
          <a:p>
            <a:pPr marL="285750" indent="-285750">
              <a:buFont typeface="Arial" panose="020B0604020202020204" pitchFamily="34" charset="0"/>
              <a:buChar char="•"/>
            </a:pPr>
            <a:endParaRPr lang="en-GB" sz="3600" dirty="0"/>
          </a:p>
        </p:txBody>
      </p:sp>
      <p:pic>
        <p:nvPicPr>
          <p:cNvPr id="6" name="Picture 5">
            <a:extLst>
              <a:ext uri="{FF2B5EF4-FFF2-40B4-BE49-F238E27FC236}">
                <a16:creationId xmlns:a16="http://schemas.microsoft.com/office/drawing/2014/main" id="{4785E9C1-B737-C552-DAC5-26F6E03AFF59}"/>
              </a:ext>
            </a:extLst>
          </p:cNvPr>
          <p:cNvPicPr>
            <a:picLocks noChangeAspect="1"/>
          </p:cNvPicPr>
          <p:nvPr/>
        </p:nvPicPr>
        <p:blipFill>
          <a:blip r:embed="rId3"/>
          <a:stretch>
            <a:fillRect/>
          </a:stretch>
        </p:blipFill>
        <p:spPr>
          <a:xfrm>
            <a:off x="423554" y="1671663"/>
            <a:ext cx="4877789" cy="4946851"/>
          </a:xfrm>
          <a:prstGeom prst="rect">
            <a:avLst/>
          </a:prstGeom>
        </p:spPr>
      </p:pic>
      <p:pic>
        <p:nvPicPr>
          <p:cNvPr id="8" name="Picture 7">
            <a:extLst>
              <a:ext uri="{FF2B5EF4-FFF2-40B4-BE49-F238E27FC236}">
                <a16:creationId xmlns:a16="http://schemas.microsoft.com/office/drawing/2014/main" id="{F3B2C503-2FD8-CDF5-0105-CF6352539E02}"/>
              </a:ext>
            </a:extLst>
          </p:cNvPr>
          <p:cNvPicPr>
            <a:picLocks noChangeAspect="1"/>
          </p:cNvPicPr>
          <p:nvPr/>
        </p:nvPicPr>
        <p:blipFill>
          <a:blip r:embed="rId4"/>
          <a:stretch>
            <a:fillRect/>
          </a:stretch>
        </p:blipFill>
        <p:spPr>
          <a:xfrm>
            <a:off x="5301342" y="1304816"/>
            <a:ext cx="6574971" cy="53136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74B57-DE76-73A5-1F98-E3F9124D313D}"/>
              </a:ext>
            </a:extLst>
          </p:cNvPr>
          <p:cNvPicPr>
            <a:picLocks noChangeAspect="1"/>
          </p:cNvPicPr>
          <p:nvPr/>
        </p:nvPicPr>
        <p:blipFill>
          <a:blip r:embed="rId2"/>
          <a:stretch>
            <a:fillRect/>
          </a:stretch>
        </p:blipFill>
        <p:spPr>
          <a:xfrm>
            <a:off x="148919" y="87086"/>
            <a:ext cx="11894161" cy="6270171"/>
          </a:xfrm>
          <a:prstGeom prst="rect">
            <a:avLst/>
          </a:prstGeom>
        </p:spPr>
      </p:pic>
    </p:spTree>
    <p:extLst>
      <p:ext uri="{BB962C8B-B14F-4D97-AF65-F5344CB8AC3E}">
        <p14:creationId xmlns:p14="http://schemas.microsoft.com/office/powerpoint/2010/main" val="26940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A233                                                     Name of Student Presenting: Najib Jama</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6"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00" y="274638"/>
            <a:ext cx="10455275" cy="736600"/>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t>7COM1079-2024  Student Group No:  A233                  Names of Student Attendees : Bartholomew Chukwu, Najib Said Jama, Ifeanyi Nwosu, Aman  Pradhan, Anthony Chiagozie Okika</a:t>
            </a:r>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6"/>
            <a:ext cx="10110240" cy="1477328"/>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(DS035 </a:t>
            </a:r>
            <a:r>
              <a:rPr lang="en-US" sz="2400" b="0" dirty="0">
                <a:solidFill>
                  <a:srgbClr val="FF0000"/>
                </a:solidFill>
              </a:rPr>
              <a:t>cwur.csv</a:t>
            </a:r>
            <a:r>
              <a:rPr lang="en-US" sz="2400" b="0" dirty="0">
                <a:solidFill>
                  <a:srgbClr val="FF0000"/>
                </a:solidFill>
                <a:latin typeface="Calibri" panose="020F0502020204030204" pitchFamily="34" charset="0"/>
                <a:cs typeface="Calibri" panose="020F0502020204030204" pitchFamily="34" charset="0"/>
              </a:rPr>
              <a:t>) </a:t>
            </a:r>
            <a:r>
              <a:rPr lang="en-US" sz="2400" b="0" dirty="0">
                <a:solidFill>
                  <a:schemeClr val="tx1"/>
                </a:solidFill>
                <a:latin typeface="Calibri" panose="020F0502020204030204" pitchFamily="34" charset="0"/>
                <a:cs typeface="Calibri" panose="020F0502020204030204" pitchFamily="34" charset="0"/>
              </a:rPr>
              <a:t>  </a:t>
            </a:r>
          </a:p>
          <a:p>
            <a:r>
              <a:rPr lang="en-US" sz="2400" b="0" dirty="0">
                <a:solidFill>
                  <a:srgbClr val="FF0000"/>
                </a:solidFill>
                <a:latin typeface="Calibri" panose="020F0502020204030204" pitchFamily="34" charset="0"/>
                <a:cs typeface="Calibri" panose="020F0502020204030204" pitchFamily="34" charset="0"/>
              </a:rPr>
              <a:t>“</a:t>
            </a:r>
            <a:r>
              <a:rPr lang="en-GB" sz="2400" b="0" i="0" u="none" strike="noStrike" dirty="0">
                <a:solidFill>
                  <a:srgbClr val="FF0000"/>
                </a:solidFill>
                <a:effectLst/>
                <a:latin typeface="-webkit-standard"/>
              </a:rPr>
              <a:t>Is there a difference in the mean of world university rankings between universities from different countries?"</a:t>
            </a:r>
            <a:r>
              <a:rPr lang="en-US" sz="2400" b="0" dirty="0">
                <a:solidFill>
                  <a:srgbClr val="FF0000"/>
                </a:solidFill>
                <a:latin typeface="Calibri" panose="020F0502020204030204" pitchFamily="34" charset="0"/>
                <a:cs typeface="Calibri" panose="020F0502020204030204" pitchFamily="34" charset="0"/>
              </a:rPr>
              <a:t> </a:t>
            </a:r>
            <a:endParaRPr lang="en-US" sz="2400" baseline="30000" dirty="0">
              <a:solidFill>
                <a:schemeClr val="tx1"/>
              </a:solidFill>
              <a:latin typeface="Calibri" panose="020F0502020204030204" pitchFamily="34" charset="0"/>
              <a:cs typeface="Calibri" panose="020F0502020204030204" pitchFamily="34" charset="0"/>
            </a:endParaRP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3490884" y="4708604"/>
            <a:ext cx="8396316" cy="2308324"/>
          </a:xfrm>
          <a:prstGeom prst="rect">
            <a:avLst/>
          </a:prstGeom>
          <a:noFill/>
        </p:spPr>
        <p:txBody>
          <a:bodyPr wrap="square" rtlCol="0">
            <a:spAutoFit/>
          </a:bodyPr>
          <a:lstStyle/>
          <a:p>
            <a:r>
              <a:rPr lang="en-GB" sz="2400" dirty="0">
                <a:solidFill>
                  <a:srgbClr val="FF0000"/>
                </a:solidFill>
              </a:rPr>
              <a:t>The dataset has 2201 rows</a:t>
            </a:r>
          </a:p>
          <a:p>
            <a:endParaRPr lang="en-GB" sz="2400" dirty="0">
              <a:solidFill>
                <a:srgbClr val="FF0000"/>
              </a:solidFill>
            </a:endParaRPr>
          </a:p>
          <a:p>
            <a:r>
              <a:rPr lang="en-GB" sz="2400" dirty="0">
                <a:solidFill>
                  <a:srgbClr val="FF0000"/>
                </a:solidFill>
              </a:rPr>
              <a:t>Dependent variable:  World Ranking</a:t>
            </a:r>
          </a:p>
          <a:p>
            <a:endParaRPr lang="en-GB" sz="2400" dirty="0">
              <a:solidFill>
                <a:srgbClr val="FF0000"/>
              </a:solidFill>
            </a:endParaRPr>
          </a:p>
          <a:p>
            <a:r>
              <a:rPr lang="en-GB" sz="2400" dirty="0">
                <a:solidFill>
                  <a:srgbClr val="FF0000"/>
                </a:solidFill>
              </a:rPr>
              <a:t>Independent variable: Country</a:t>
            </a:r>
          </a:p>
          <a:p>
            <a:endParaRPr lang="en-GB"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pic>
        <p:nvPicPr>
          <p:cNvPr id="8" name="Picture 7">
            <a:extLst>
              <a:ext uri="{FF2B5EF4-FFF2-40B4-BE49-F238E27FC236}">
                <a16:creationId xmlns:a16="http://schemas.microsoft.com/office/drawing/2014/main" id="{F95A6B47-13F0-76B0-6857-2586EB73D165}"/>
              </a:ext>
            </a:extLst>
          </p:cNvPr>
          <p:cNvPicPr>
            <a:picLocks noChangeAspect="1"/>
          </p:cNvPicPr>
          <p:nvPr/>
        </p:nvPicPr>
        <p:blipFill>
          <a:blip r:embed="rId5"/>
          <a:stretch>
            <a:fillRect/>
          </a:stretch>
        </p:blipFill>
        <p:spPr>
          <a:xfrm>
            <a:off x="834770" y="2274902"/>
            <a:ext cx="10725631" cy="2208932"/>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analyses the difference between the mean (or median) value of a characteristic shared by members </a:t>
            </a:r>
            <a:r>
              <a:rPr lang="en-IE" sz="1800">
                <a:effectLst/>
                <a:latin typeface="Calibri" panose="020F0502020204030204" pitchFamily="34" charset="0"/>
                <a:ea typeface="Calibri" panose="020F0502020204030204" pitchFamily="34" charset="0"/>
                <a:cs typeface="Times New Roman" panose="02020603050405020304" pitchFamily="18" charset="0"/>
              </a:rPr>
              <a:t>of two (or more) </a:t>
            </a:r>
            <a:r>
              <a:rPr lang="en-IE" sz="1800" dirty="0">
                <a:effectLst/>
                <a:latin typeface="Calibri" panose="020F0502020204030204" pitchFamily="34" charset="0"/>
                <a:ea typeface="Calibri" panose="020F0502020204030204" pitchFamily="34" charset="0"/>
                <a:cs typeface="Times New Roman" panose="02020603050405020304" pitchFamily="18" charset="0"/>
              </a:rPr>
              <a:t>different populations.</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65289" y="353630"/>
            <a:ext cx="10273911" cy="668224"/>
          </a:xfrm>
          <a:solidFill>
            <a:schemeClr val="bg2"/>
          </a:solidFill>
        </p:spPr>
        <p:txBody>
          <a:bodyPr/>
          <a:lstStyle/>
          <a:p>
            <a:pPr>
              <a:lnSpc>
                <a:spcPct val="100000"/>
              </a:lnSpc>
            </a:pPr>
            <a:r>
              <a:rPr lang="en-GB" b="0" dirty="0">
                <a:solidFill>
                  <a:srgbClr val="FF0000"/>
                </a:solidFill>
              </a:rPr>
              <a:t>2. Where your research question asks about </a:t>
            </a:r>
            <a:r>
              <a:rPr lang="en-GB" dirty="0"/>
              <a:t>Comparison of means/medians</a:t>
            </a:r>
            <a:r>
              <a:rPr lang="en-GB" b="0" dirty="0"/>
              <a:t>: Include two plots</a:t>
            </a:r>
            <a:endParaRPr lang="en-GB" b="0" i="1" dirty="0"/>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965289" y="1534358"/>
            <a:ext cx="10656467" cy="2010058"/>
          </a:xfrm>
          <a:solidFill>
            <a:srgbClr val="FFFF00"/>
          </a:solidFill>
        </p:spPr>
        <p:txBody>
          <a:bodyPr>
            <a:normAutofit fontScale="90000"/>
          </a:bodyPr>
          <a:lstStyle/>
          <a:p>
            <a:pPr>
              <a:lnSpc>
                <a:spcPct val="100000"/>
              </a:lnSpc>
            </a:pPr>
            <a:r>
              <a:rPr lang="en-GB" sz="3600" b="0" dirty="0"/>
              <a:t>1. Boxplots (to include outliers) (place the dependent variable on the y-axis and independent variable sub-categories on the x 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100" b="0" dirty="0"/>
              <a:t>Clearly label you axes to include variable name in proper English, and units of measurement  (e.g. currency $, type of weight kg, etc). Include a title to give your plot/visualisation a context.</a:t>
            </a:r>
          </a:p>
        </p:txBody>
      </p:sp>
    </p:spTree>
    <p:extLst>
      <p:ext uri="{BB962C8B-B14F-4D97-AF65-F5344CB8AC3E}">
        <p14:creationId xmlns:p14="http://schemas.microsoft.com/office/powerpoint/2010/main" val="272335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7</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28608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choose the non-parametric equivalent when in doubt.</a:t>
            </a:r>
            <a:endParaRPr lang="en-US" sz="1800" b="0" strike="noStrike" spc="-1" dirty="0">
              <a:latin typeface="Arial"/>
            </a:endParaRPr>
          </a:p>
        </p:txBody>
      </p:sp>
      <p:pic>
        <p:nvPicPr>
          <p:cNvPr id="5" name="Picture 4">
            <a:extLst>
              <a:ext uri="{FF2B5EF4-FFF2-40B4-BE49-F238E27FC236}">
                <a16:creationId xmlns:a16="http://schemas.microsoft.com/office/drawing/2014/main" id="{0E5ECAB6-C7CE-8284-5F55-E356743F98CF}"/>
              </a:ext>
            </a:extLst>
          </p:cNvPr>
          <p:cNvPicPr>
            <a:picLocks noChangeAspect="1"/>
          </p:cNvPicPr>
          <p:nvPr/>
        </p:nvPicPr>
        <p:blipFill>
          <a:blip r:embed="rId3"/>
          <a:stretch>
            <a:fillRect/>
          </a:stretch>
        </p:blipFill>
        <p:spPr>
          <a:xfrm>
            <a:off x="182520" y="1643759"/>
            <a:ext cx="6125880" cy="50468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7354080" y="203882"/>
            <a:ext cx="4705437" cy="1158840"/>
          </a:xfrm>
          <a:prstGeom prst="rect">
            <a:avLst/>
          </a:prstGeom>
          <a:noFill/>
          <a:ln>
            <a:noFill/>
          </a:ln>
        </p:spPr>
        <p:txBody>
          <a:bodyPr anchor="ctr">
            <a:noAutofit/>
          </a:bodyPr>
          <a:lstStyle/>
          <a:p>
            <a:pPr>
              <a:lnSpc>
                <a:spcPts val="2880"/>
              </a:lnSpc>
              <a:spcAft>
                <a:spcPts val="992"/>
              </a:spcAft>
              <a:tabLst>
                <a:tab pos="0" algn="l"/>
              </a:tabLst>
            </a:pPr>
            <a:r>
              <a:rPr lang="en-GB" sz="3000" b="1" strike="noStrike" spc="-100" dirty="0">
                <a:solidFill>
                  <a:srgbClr val="FFFFFF"/>
                </a:solidFill>
              </a:rPr>
              <a:t>Our RQ asks about Differences in means/ medians </a:t>
            </a:r>
            <a:r>
              <a:rPr lang="en-GB" sz="3200" b="1" i="0" u="none" strike="noStrike" dirty="0">
                <a:solidFill>
                  <a:schemeClr val="bg2"/>
                </a:solidFill>
                <a:effectLst/>
              </a:rPr>
              <a:t>of world university rankings</a:t>
            </a:r>
            <a:endParaRPr lang="en-US" sz="3000" b="1" strike="noStrike" spc="-1" dirty="0">
              <a:solidFill>
                <a:schemeClr val="bg2"/>
              </a:solidFil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8</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 (shown in blue)</a:t>
            </a:r>
            <a:r>
              <a:rPr lang="en-GB" sz="1800" b="0" strike="noStrike" spc="-1" dirty="0">
                <a:solidFill>
                  <a:srgbClr val="203232"/>
                </a:solidFill>
                <a:latin typeface="Arial"/>
              </a:rPr>
              <a:t>.</a:t>
            </a:r>
            <a:endParaRPr lang="en-US" sz="1800" b="0" strike="noStrike" spc="-1" dirty="0">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For example: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a:rPr>
              <a:t>Choose one:</a:t>
            </a:r>
          </a:p>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1. The normal curve overlay </a:t>
            </a:r>
            <a:r>
              <a:rPr lang="en-GB" sz="1800" b="1" i="1" strike="noStrike" spc="-1" dirty="0">
                <a:solidFill>
                  <a:srgbClr val="203232"/>
                </a:solidFill>
                <a:latin typeface="Arial"/>
              </a:rPr>
              <a:t>follows</a:t>
            </a:r>
            <a:r>
              <a:rPr lang="en-GB" sz="1800" b="0" strike="noStrike" spc="-1" dirty="0">
                <a:solidFill>
                  <a:srgbClr val="203232"/>
                </a:solidFill>
                <a:latin typeface="Arial"/>
              </a:rPr>
              <a:t> the contours of the underlying data, so we use the parametric test</a:t>
            </a:r>
            <a:r>
              <a:rPr lang="en-GB" sz="1800" b="0" strike="noStrike" spc="-1" dirty="0">
                <a:solidFill>
                  <a:srgbClr val="0073CF"/>
                </a:solidFill>
                <a:latin typeface="Arial"/>
              </a:rPr>
              <a:t>: t-test.</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2. The normal curve overlay </a:t>
            </a:r>
            <a:r>
              <a:rPr lang="en-GB" sz="1800" b="1" i="1" strike="noStrike" spc="-1" dirty="0">
                <a:solidFill>
                  <a:srgbClr val="203232"/>
                </a:solidFill>
                <a:latin typeface="Arial"/>
              </a:rPr>
              <a:t>does not follow</a:t>
            </a:r>
            <a:r>
              <a:rPr lang="en-GB" sz="1800" b="0" strike="noStrike" spc="-1" dirty="0">
                <a:solidFill>
                  <a:srgbClr val="203232"/>
                </a:solidFill>
                <a:latin typeface="Arial"/>
              </a:rPr>
              <a:t> the shape of the underlying data, so we use the non-parametric test that does not assume normality: </a:t>
            </a:r>
            <a:r>
              <a:rPr lang="en-GB" sz="1800" b="0" strike="noStrike" spc="-1" dirty="0">
                <a:solidFill>
                  <a:srgbClr val="0073CF"/>
                </a:solidFill>
                <a:latin typeface="Arial"/>
              </a:rPr>
              <a:t>Wilcoxon</a:t>
            </a:r>
            <a:r>
              <a:rPr lang="en-GB" sz="1800" b="0" strike="noStrike" spc="-1" dirty="0">
                <a:solidFill>
                  <a:srgbClr val="203232"/>
                </a:solidFill>
                <a:latin typeface="Arial"/>
              </a:rPr>
              <a:t> also known as the </a:t>
            </a:r>
            <a:r>
              <a:rPr lang="en-GB" sz="1800" b="0" strike="noStrike" spc="-1" dirty="0">
                <a:solidFill>
                  <a:srgbClr val="0073CF"/>
                </a:solidFill>
                <a:latin typeface="Arial"/>
              </a:rPr>
              <a:t>Mann Whitney U Test.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a:p>
            <a:pPr>
              <a:lnSpc>
                <a:spcPct val="100000"/>
              </a:lnSpc>
            </a:pPr>
            <a:endParaRPr lang="en-US" sz="1800" b="0" strike="noStrike" spc="-1" dirty="0">
              <a:latin typeface="Arial"/>
            </a:endParaRPr>
          </a:p>
        </p:txBody>
      </p:sp>
      <p:pic>
        <p:nvPicPr>
          <p:cNvPr id="2" name="Picture 1">
            <a:extLst>
              <a:ext uri="{FF2B5EF4-FFF2-40B4-BE49-F238E27FC236}">
                <a16:creationId xmlns:a16="http://schemas.microsoft.com/office/drawing/2014/main" id="{90FF1035-7B15-3E08-0568-FB5A63CC2703}"/>
              </a:ext>
            </a:extLst>
          </p:cNvPr>
          <p:cNvPicPr>
            <a:picLocks noChangeAspect="1"/>
          </p:cNvPicPr>
          <p:nvPr/>
        </p:nvPicPr>
        <p:blipFill>
          <a:blip r:embed="rId2"/>
          <a:stretch>
            <a:fillRect/>
          </a:stretch>
        </p:blipFill>
        <p:spPr>
          <a:xfrm>
            <a:off x="664028" y="1804318"/>
            <a:ext cx="5644371" cy="45228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dirty="0"/>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a:bodyPr>
          <a:lstStyle/>
          <a:p>
            <a:pPr>
              <a:lnSpc>
                <a:spcPct val="110000"/>
              </a:lnSpc>
            </a:pPr>
            <a:r>
              <a:rPr lang="en-US" sz="4000" dirty="0">
                <a:solidFill>
                  <a:srgbClr val="FFFFFF"/>
                </a:solidFill>
                <a:latin typeface="Arial"/>
              </a:rPr>
              <a:t>Box plot </a:t>
            </a:r>
            <a:r>
              <a:rPr lang="en-US" sz="4000" dirty="0" err="1">
                <a:solidFill>
                  <a:srgbClr val="FFFFFF"/>
                </a:solidFill>
                <a:latin typeface="Arial"/>
              </a:rPr>
              <a:t>daigram</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dirty="0">
                <a:solidFill>
                  <a:srgbClr val="FFFFFF"/>
                </a:solidFill>
                <a:latin typeface="Arial"/>
              </a:rPr>
              <a:t> </a:t>
            </a:r>
            <a:endParaRPr lang="en-US" sz="3200" b="0" strike="noStrike" spc="-1" dirty="0">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9</a:t>
            </a:fld>
            <a:endParaRPr lang="en-US" sz="1100" b="0" strike="noStrike" spc="-1">
              <a:latin typeface="Times New Roman"/>
            </a:endParaRPr>
          </a:p>
        </p:txBody>
      </p:sp>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pic>
        <p:nvPicPr>
          <p:cNvPr id="3" name="Picture 2" descr="A graph with a line&#10;&#10;Description automatically generated with medium confidence">
            <a:extLst>
              <a:ext uri="{FF2B5EF4-FFF2-40B4-BE49-F238E27FC236}">
                <a16:creationId xmlns:a16="http://schemas.microsoft.com/office/drawing/2014/main" id="{A6E25A81-AF24-A12A-1C64-E3C900F6C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143" y="2071688"/>
            <a:ext cx="8937171" cy="3397972"/>
          </a:xfrm>
          <a:prstGeom prst="rect">
            <a:avLst/>
          </a:prstGeom>
        </p:spPr>
      </p:pic>
      <p:sp>
        <p:nvSpPr>
          <p:cNvPr id="4" name="TextShape 6">
            <a:extLst>
              <a:ext uri="{FF2B5EF4-FFF2-40B4-BE49-F238E27FC236}">
                <a16:creationId xmlns:a16="http://schemas.microsoft.com/office/drawing/2014/main" id="{063E8816-ADB0-6735-D566-BB93621B66D1}"/>
              </a:ext>
            </a:extLst>
          </p:cNvPr>
          <p:cNvSpPr txBox="1"/>
          <p:nvPr/>
        </p:nvSpPr>
        <p:spPr>
          <a:xfrm>
            <a:off x="7871883" y="207540"/>
            <a:ext cx="4705437" cy="1158840"/>
          </a:xfrm>
          <a:prstGeom prst="rect">
            <a:avLst/>
          </a:prstGeom>
          <a:noFill/>
          <a:ln>
            <a:noFill/>
          </a:ln>
        </p:spPr>
        <p:txBody>
          <a:bodyPr anchor="ctr">
            <a:noAutofit/>
          </a:bodyPr>
          <a:lstStyle/>
          <a:p>
            <a:pPr>
              <a:lnSpc>
                <a:spcPts val="2880"/>
              </a:lnSpc>
              <a:spcAft>
                <a:spcPts val="992"/>
              </a:spcAft>
              <a:tabLst>
                <a:tab pos="0" algn="l"/>
              </a:tabLst>
            </a:pPr>
            <a:r>
              <a:rPr lang="en-GB" sz="3000" b="1" strike="noStrike" spc="-100" dirty="0">
                <a:solidFill>
                  <a:srgbClr val="FFFFFF"/>
                </a:solidFill>
              </a:rPr>
              <a:t>Our RQ asks about Differences in means/ medians </a:t>
            </a:r>
            <a:r>
              <a:rPr lang="en-GB" sz="3200" b="1" i="0" u="none" strike="noStrike" dirty="0">
                <a:solidFill>
                  <a:schemeClr val="bg2"/>
                </a:solidFill>
                <a:effectLst/>
              </a:rPr>
              <a:t>of world university rankings</a:t>
            </a:r>
            <a:endParaRPr lang="en-US" sz="3000" b="1" strike="noStrike" spc="-1" dirty="0">
              <a:solidFill>
                <a:schemeClr val="bg2"/>
              </a:solidFill>
            </a:endParaRPr>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3507</TotalTime>
  <Words>1005</Words>
  <Application>Microsoft Office PowerPoint</Application>
  <PresentationFormat>Widescreen</PresentationFormat>
  <Paragraphs>98</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-webkit-standard</vt:lpstr>
      <vt:lpstr>Herts Theme</vt:lpstr>
      <vt:lpstr>PowerPoint Presentation</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Presentation</vt:lpstr>
      <vt:lpstr>1. Boxplots (to include outliers) (place the dependent variable on the y-axis and independent variable sub-categories on the x axis) 2. A histogram to include the normal curve overlay. The histogram plots data from your dependent variable only.  Clearly label you axes to include variable name in proper English, and units of measurement  (e.g. currency $, type of weight kg, etc). Include a title to give your plot/visualisation a context.</vt:lpstr>
      <vt:lpstr>Only attempt this Analysis part of the demo if you have completed your Visualization(s). Otherwise end your demo after the Visualization for feedback.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najib jama</cp:lastModifiedBy>
  <cp:revision>155</cp:revision>
  <dcterms:created xsi:type="dcterms:W3CDTF">2019-10-01T08:37:56Z</dcterms:created>
  <dcterms:modified xsi:type="dcterms:W3CDTF">2024-11-27T19:05:46Z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