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337" r:id="rId5"/>
    <p:sldId id="289" r:id="rId6"/>
    <p:sldId id="341" r:id="rId7"/>
    <p:sldId id="329" r:id="rId8"/>
    <p:sldId id="340" r:id="rId9"/>
    <p:sldId id="342" r:id="rId10"/>
    <p:sldId id="260" r:id="rId11"/>
    <p:sldId id="259"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p:scale>
          <a:sx n="75" d="100"/>
          <a:sy n="75" d="100"/>
        </p:scale>
        <p:origin x="648" y="-65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26/11/2024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26/11/2024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10</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A233                                                     Name of Student Presenting: Najib Jama</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6"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00" y="274638"/>
            <a:ext cx="10455275" cy="736600"/>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t>7COM1079-2024  Student Group No:  A233                  Names of Student Attendees : Bartholomew Chukwu, Najib Said Jama, Ifeanyi Nwosu, Aman  Pradhan, Anthony Chiagozie Okika</a:t>
            </a:r>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6"/>
            <a:ext cx="10110240" cy="1477328"/>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(DS035 </a:t>
            </a:r>
            <a:r>
              <a:rPr lang="en-US" sz="2400" b="0" dirty="0">
                <a:solidFill>
                  <a:srgbClr val="FF0000"/>
                </a:solidFill>
              </a:rPr>
              <a:t>cwur.csv</a:t>
            </a:r>
            <a:r>
              <a:rPr lang="en-US" sz="2400" b="0" dirty="0">
                <a:solidFill>
                  <a:srgbClr val="FF0000"/>
                </a:solidFill>
                <a:latin typeface="Calibri" panose="020F0502020204030204" pitchFamily="34" charset="0"/>
                <a:cs typeface="Calibri" panose="020F0502020204030204" pitchFamily="34" charset="0"/>
              </a:rPr>
              <a:t>) </a:t>
            </a:r>
            <a:r>
              <a:rPr lang="en-US" sz="2400" b="0" dirty="0">
                <a:solidFill>
                  <a:schemeClr val="tx1"/>
                </a:solidFill>
                <a:latin typeface="Calibri" panose="020F0502020204030204" pitchFamily="34" charset="0"/>
                <a:cs typeface="Calibri" panose="020F0502020204030204" pitchFamily="34" charset="0"/>
              </a:rPr>
              <a:t>  </a:t>
            </a:r>
          </a:p>
          <a:p>
            <a:r>
              <a:rPr lang="en-US" sz="2400" b="0" dirty="0">
                <a:solidFill>
                  <a:srgbClr val="FF0000"/>
                </a:solidFill>
                <a:latin typeface="Calibri" panose="020F0502020204030204" pitchFamily="34" charset="0"/>
                <a:cs typeface="Calibri" panose="020F0502020204030204" pitchFamily="34" charset="0"/>
              </a:rPr>
              <a:t>“</a:t>
            </a:r>
            <a:r>
              <a:rPr lang="en-GB" sz="2400" b="0" i="0" u="none" strike="noStrike" dirty="0">
                <a:solidFill>
                  <a:srgbClr val="FF0000"/>
                </a:solidFill>
                <a:effectLst/>
                <a:latin typeface="-webkit-standard"/>
              </a:rPr>
              <a:t>Is there a difference in the mean of world university rankings between universities from different countries?"</a:t>
            </a:r>
            <a:r>
              <a:rPr lang="en-US" sz="2400" b="0" dirty="0">
                <a:solidFill>
                  <a:srgbClr val="FF0000"/>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3490884" y="4708604"/>
            <a:ext cx="8396316" cy="2308324"/>
          </a:xfrm>
          <a:prstGeom prst="rect">
            <a:avLst/>
          </a:prstGeom>
          <a:noFill/>
        </p:spPr>
        <p:txBody>
          <a:bodyPr wrap="square" rtlCol="0">
            <a:spAutoFit/>
          </a:bodyPr>
          <a:lstStyle/>
          <a:p>
            <a:r>
              <a:rPr lang="en-GB" sz="2400" dirty="0">
                <a:solidFill>
                  <a:srgbClr val="FF0000"/>
                </a:solidFill>
              </a:rPr>
              <a:t>The dataset has 2201 rows</a:t>
            </a:r>
          </a:p>
          <a:p>
            <a:endParaRPr lang="en-GB" sz="2400" dirty="0">
              <a:solidFill>
                <a:srgbClr val="FF0000"/>
              </a:solidFill>
            </a:endParaRPr>
          </a:p>
          <a:p>
            <a:r>
              <a:rPr lang="en-GB" sz="2400" dirty="0">
                <a:solidFill>
                  <a:srgbClr val="FF0000"/>
                </a:solidFill>
              </a:rPr>
              <a:t>Dependent variable:  World Ranking</a:t>
            </a:r>
          </a:p>
          <a:p>
            <a:endParaRPr lang="en-GB" sz="2400" dirty="0">
              <a:solidFill>
                <a:srgbClr val="FF0000"/>
              </a:solidFill>
            </a:endParaRPr>
          </a:p>
          <a:p>
            <a:r>
              <a:rPr lang="en-GB" sz="2400" dirty="0">
                <a:solidFill>
                  <a:srgbClr val="FF0000"/>
                </a:solidFill>
              </a:rPr>
              <a:t>Independent variable: Country</a:t>
            </a:r>
          </a:p>
          <a:p>
            <a:endParaRPr lang="en-GB"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pic>
        <p:nvPicPr>
          <p:cNvPr id="8" name="Picture 7">
            <a:extLst>
              <a:ext uri="{FF2B5EF4-FFF2-40B4-BE49-F238E27FC236}">
                <a16:creationId xmlns:a16="http://schemas.microsoft.com/office/drawing/2014/main" id="{F95A6B47-13F0-76B0-6857-2586EB73D165}"/>
              </a:ext>
            </a:extLst>
          </p:cNvPr>
          <p:cNvPicPr>
            <a:picLocks noChangeAspect="1"/>
          </p:cNvPicPr>
          <p:nvPr/>
        </p:nvPicPr>
        <p:blipFill>
          <a:blip r:embed="rId5"/>
          <a:stretch>
            <a:fillRect/>
          </a:stretch>
        </p:blipFill>
        <p:spPr>
          <a:xfrm>
            <a:off x="834770" y="2274902"/>
            <a:ext cx="10725631" cy="2208932"/>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analyses the difference between the mean (or median) value of a characteristic shared by members </a:t>
            </a:r>
            <a:r>
              <a:rPr lang="en-IE" sz="1800">
                <a:effectLst/>
                <a:latin typeface="Calibri" panose="020F0502020204030204" pitchFamily="34" charset="0"/>
                <a:ea typeface="Calibri" panose="020F0502020204030204" pitchFamily="34" charset="0"/>
                <a:cs typeface="Times New Roman" panose="02020603050405020304" pitchFamily="18" charset="0"/>
              </a:rPr>
              <a:t>of two (or more) </a:t>
            </a:r>
            <a:r>
              <a:rPr lang="en-IE" sz="1800" dirty="0">
                <a:effectLst/>
                <a:latin typeface="Calibri" panose="020F0502020204030204" pitchFamily="34" charset="0"/>
                <a:ea typeface="Calibri" panose="020F0502020204030204" pitchFamily="34" charset="0"/>
                <a:cs typeface="Times New Roman" panose="02020603050405020304" pitchFamily="18" charset="0"/>
              </a:rPr>
              <a:t>different populations.</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353630"/>
            <a:ext cx="10273911" cy="668224"/>
          </a:xfrm>
          <a:solidFill>
            <a:schemeClr val="bg2"/>
          </a:solidFill>
        </p:spPr>
        <p:txBody>
          <a:bodyPr/>
          <a:lstStyle/>
          <a:p>
            <a:pPr>
              <a:lnSpc>
                <a:spcPct val="100000"/>
              </a:lnSpc>
            </a:pPr>
            <a:r>
              <a:rPr lang="en-GB" b="0" dirty="0">
                <a:solidFill>
                  <a:srgbClr val="FF0000"/>
                </a:solidFill>
              </a:rPr>
              <a:t>2. Where your research question asks about </a:t>
            </a:r>
            <a:r>
              <a:rPr lang="en-GB" dirty="0"/>
              <a:t>Comparison of means/medians</a:t>
            </a:r>
            <a:r>
              <a:rPr lang="en-GB" b="0" dirty="0"/>
              <a:t>: Include two plots</a:t>
            </a:r>
            <a:endParaRPr lang="en-GB" b="0" i="1" dirty="0"/>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965289" y="1534358"/>
            <a:ext cx="10656467" cy="2010058"/>
          </a:xfrm>
          <a:solidFill>
            <a:srgbClr val="FFFF00"/>
          </a:solidFill>
        </p:spPr>
        <p:txBody>
          <a:bodyPr>
            <a:normAutofit fontScale="90000"/>
          </a:bodyPr>
          <a:lstStyle/>
          <a:p>
            <a:pPr>
              <a:lnSpc>
                <a:spcPct val="100000"/>
              </a:lnSpc>
            </a:pPr>
            <a:r>
              <a:rPr lang="en-GB" sz="3600" b="0" dirty="0"/>
              <a:t>1. Boxplots (to include outliers) (place the dependent variable on the y-axis and independent variable sub-categories on the x 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100" b="0" dirty="0"/>
              <a:t>Clearly label you axes to include variable name in proper English, and units of measurement  (e.g. currency $, type of weight kg, etc). Include a title to give your plot/visualisation a context.</a:t>
            </a:r>
          </a:p>
        </p:txBody>
      </p:sp>
    </p:spTree>
    <p:extLst>
      <p:ext uri="{BB962C8B-B14F-4D97-AF65-F5344CB8AC3E}">
        <p14:creationId xmlns:p14="http://schemas.microsoft.com/office/powerpoint/2010/main" val="272335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Choose one:</a:t>
            </a:r>
            <a:endParaRPr lang="en-US" sz="1800" b="0" strike="noStrike" spc="-1" dirty="0">
              <a:latin typeface="Arial"/>
            </a:endParaRPr>
          </a:p>
          <a:p>
            <a:pPr>
              <a:lnSpc>
                <a:spcPct val="100000"/>
              </a:lnSpc>
            </a:pPr>
            <a:r>
              <a:rPr lang="en-GB" sz="1800" b="0" strike="noStrike" spc="-1" dirty="0">
                <a:solidFill>
                  <a:srgbClr val="203232"/>
                </a:solidFill>
                <a:latin typeface="Arial"/>
              </a:rPr>
              <a:t>1. The blue normal curve overlay follows the contours of the underlying data, so for our analysis we will use a parametric test for correlation:  </a:t>
            </a:r>
            <a:r>
              <a:rPr lang="en-GB" sz="1800" b="0" strike="noStrike" spc="-1" dirty="0">
                <a:solidFill>
                  <a:srgbClr val="0073CF"/>
                </a:solidFill>
                <a:latin typeface="Arial"/>
              </a:rPr>
              <a:t>Pearson’s r</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r>
              <a:rPr lang="en-GB" sz="1800" b="0" strike="noStrike" spc="-1" dirty="0">
                <a:solidFill>
                  <a:srgbClr val="203232"/>
                </a:solidFill>
                <a:latin typeface="Arial"/>
              </a:rPr>
              <a:t>or </a:t>
            </a:r>
            <a:r>
              <a:rPr lang="en-GB" sz="1800" b="0" strike="noStrike" spc="-1" dirty="0">
                <a:solidFill>
                  <a:srgbClr val="0073CF"/>
                </a:solidFill>
                <a:latin typeface="Arial"/>
              </a:rPr>
              <a:t>Kendal’s Tau</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p:txBody>
      </p:sp>
      <p:pic>
        <p:nvPicPr>
          <p:cNvPr id="2" name="Picture 1" descr="A graph with a bar&#10;&#10;Description automatically generated">
            <a:extLst>
              <a:ext uri="{FF2B5EF4-FFF2-40B4-BE49-F238E27FC236}">
                <a16:creationId xmlns:a16="http://schemas.microsoft.com/office/drawing/2014/main" id="{4295032B-DA80-A678-C927-227CDC2791D7}"/>
              </a:ext>
            </a:extLst>
          </p:cNvPr>
          <p:cNvPicPr>
            <a:picLocks noChangeAspect="1"/>
          </p:cNvPicPr>
          <p:nvPr/>
        </p:nvPicPr>
        <p:blipFill>
          <a:blip r:embed="rId3"/>
          <a:stretch>
            <a:fillRect/>
          </a:stretch>
        </p:blipFill>
        <p:spPr>
          <a:xfrm>
            <a:off x="721680" y="2166257"/>
            <a:ext cx="5444400" cy="4352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latin typeface="Arial"/>
              </a:rPr>
              <a:t>Our RQ asks about Differences in means/ medians </a:t>
            </a:r>
            <a:endParaRPr lang="en-US" sz="3000" b="1"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8</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 (shown in blue)</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For example: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114" name="Picture 20" descr="Chart, histogram&#10;&#10;Description automatically generated"/>
          <p:cNvPicPr/>
          <p:nvPr/>
        </p:nvPicPr>
        <p:blipFill>
          <a:blip r:embed="rId2"/>
          <a:stretch/>
        </p:blipFill>
        <p:spPr>
          <a:xfrm>
            <a:off x="1312560" y="1731961"/>
            <a:ext cx="4800240" cy="48002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Our RQ is about Differences in proportions</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9</a:t>
            </a:fld>
            <a:endParaRPr lang="en-US" sz="1100" b="0" strike="noStrike" spc="-1">
              <a:latin typeface="Times New Roman"/>
            </a:endParaRPr>
          </a:p>
        </p:txBody>
      </p:sp>
      <p:graphicFrame>
        <p:nvGraphicFramePr>
          <p:cNvPr id="133" name="Table 8"/>
          <p:cNvGraphicFramePr/>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3479</TotalTime>
  <Words>1211</Words>
  <Application>Microsoft Office PowerPoint</Application>
  <PresentationFormat>Widescreen</PresentationFormat>
  <Paragraphs>156</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-webkit-standard</vt:lpstr>
      <vt:lpstr>Herts Theme</vt:lpstr>
      <vt:lpstr>PowerPoint Presentation</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1. Boxplots (to include outliers) (place the dependent variable on the y-axis and independent variable sub-categories on the x axis) 2. A histogram to include the normal curve overlay. The histogram plots data from your dependent variable only.  Clearly label you axes to include variable name in proper English, and units of measurement  (e.g. currency $, type of weight kg, etc). Include a title to give your plot/visualisation a context.</vt:lpstr>
      <vt:lpstr>Only attempt this Analysis part of the demo if you have completed your Visualization(s). Otherwise end your demo after the Visualization for feedback.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najib jama</cp:lastModifiedBy>
  <cp:revision>153</cp:revision>
  <dcterms:created xsi:type="dcterms:W3CDTF">2019-10-01T08:37:56Z</dcterms:created>
  <dcterms:modified xsi:type="dcterms:W3CDTF">2024-11-26T11:58:08Z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