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86" r:id="rId3"/>
    <p:sldId id="257" r:id="rId4"/>
    <p:sldId id="261" r:id="rId5"/>
    <p:sldId id="262" r:id="rId6"/>
    <p:sldId id="267" r:id="rId7"/>
    <p:sldId id="263" r:id="rId8"/>
    <p:sldId id="259" r:id="rId9"/>
    <p:sldId id="264" r:id="rId10"/>
    <p:sldId id="265" r:id="rId11"/>
    <p:sldId id="258" r:id="rId12"/>
    <p:sldId id="266" r:id="rId13"/>
    <p:sldId id="270" r:id="rId14"/>
    <p:sldId id="273" r:id="rId15"/>
    <p:sldId id="268" r:id="rId16"/>
    <p:sldId id="269" r:id="rId17"/>
    <p:sldId id="287" r:id="rId18"/>
    <p:sldId id="288" r:id="rId19"/>
    <p:sldId id="289" r:id="rId20"/>
    <p:sldId id="290" r:id="rId21"/>
    <p:sldId id="291" r:id="rId22"/>
    <p:sldId id="292" r:id="rId23"/>
    <p:sldId id="296" r:id="rId24"/>
    <p:sldId id="297" r:id="rId25"/>
    <p:sldId id="298" r:id="rId26"/>
    <p:sldId id="294" r:id="rId27"/>
    <p:sldId id="295" r:id="rId28"/>
    <p:sldId id="274" r:id="rId29"/>
    <p:sldId id="278" r:id="rId30"/>
    <p:sldId id="275" r:id="rId31"/>
    <p:sldId id="299" r:id="rId32"/>
    <p:sldId id="300" r:id="rId33"/>
    <p:sldId id="301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F41"/>
    <a:srgbClr val="2B2B2B"/>
    <a:srgbClr val="000000"/>
    <a:srgbClr val="F8F8F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205" autoAdjust="0"/>
  </p:normalViewPr>
  <p:slideViewPr>
    <p:cSldViewPr snapToGrid="0">
      <p:cViewPr varScale="1">
        <p:scale>
          <a:sx n="92" d="100"/>
          <a:sy n="92" d="100"/>
        </p:scale>
        <p:origin x="1315" y="77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3C0F6-E8ED-45C9-B4B1-E00B1D33B217}" type="datetimeFigureOut">
              <a:rPr lang="zh-TW" altLang="en-US" smtClean="0"/>
              <a:t>2019/8/22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80A94-9731-421B-892D-65FCD8F77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70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tw/xamarin/android/platform/maps-and-location/maps/obtaining-a-google-maps-api-key?tabs=window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tw/xamarin/android/platform/maps-and-location/maps/obtaining-a-google-maps-api-key?tabs=window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tw/xamarin/android/platform/maps-and-location/maps/obtaining-a-google-maps-api-key?tabs=window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tw/xamarin/android/platform/maps-and-location/maps/obtaining-a-google-maps-api-key?tabs=window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點擊</a:t>
            </a:r>
            <a:r>
              <a:rPr lang="en-US" altLang="zh-TW" dirty="0" smtClean="0"/>
              <a:t>POI</a:t>
            </a:r>
            <a:r>
              <a:rPr lang="zh-TW" altLang="en-US" dirty="0" smtClean="0"/>
              <a:t>後切換到表單，新增資料後回到地圖並畫上</a:t>
            </a:r>
            <a:r>
              <a:rPr lang="en-US" altLang="zh-TW" dirty="0" smtClean="0"/>
              <a:t>marker</a:t>
            </a:r>
          </a:p>
          <a:p>
            <a:r>
              <a:rPr lang="zh-TW" altLang="en-US" dirty="0" smtClean="0"/>
              <a:t>點擊</a:t>
            </a:r>
            <a:r>
              <a:rPr lang="en-US" altLang="zh-TW" dirty="0" smtClean="0"/>
              <a:t>marker</a:t>
            </a:r>
            <a:r>
              <a:rPr lang="zh-TW" altLang="en-US" dirty="0" smtClean="0"/>
              <a:t>後會彈出</a:t>
            </a:r>
            <a:r>
              <a:rPr lang="en-US" altLang="zh-TW" dirty="0" err="1" smtClean="0"/>
              <a:t>infowindow</a:t>
            </a:r>
            <a:endParaRPr lang="en-US" altLang="zh-TW" dirty="0" smtClean="0"/>
          </a:p>
          <a:p>
            <a:r>
              <a:rPr lang="zh-TW" altLang="en-US" dirty="0" smtClean="0"/>
              <a:t>點擊</a:t>
            </a:r>
            <a:r>
              <a:rPr lang="en-US" altLang="zh-TW" dirty="0" err="1" smtClean="0"/>
              <a:t>infowindow</a:t>
            </a:r>
            <a:r>
              <a:rPr lang="zh-TW" altLang="en-US" dirty="0" smtClean="0"/>
              <a:t>後切換到表單，修改或刪除資料後回到地圖並更新</a:t>
            </a:r>
            <a:r>
              <a:rPr lang="en-US" altLang="zh-TW" dirty="0" smtClean="0"/>
              <a:t>marker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80A94-9731-421B-892D-65FCD8F77B6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441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isTiltGesturesEnabled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TW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是否允許手勢傾斜地圖</a:t>
            </a:r>
            <a:endParaRPr lang="en-US" altLang="zh-TW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isZoomGesturesEnabled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是否允許縮放地圖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isRotateGesturesEnabled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是否允許旋轉地圖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isScrollGesturesEnabled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是否允許拖曳地圖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isScrollGesturesEnableedDuringRotateOrZoom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是否允許在旋轉或縮放時拖曳地圖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setAllGesturesEnabled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如果要全開全關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可以用這個方法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80A94-9731-421B-892D-65FCD8F77B6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041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Snippet: </a:t>
            </a:r>
            <a:r>
              <a:rPr lang="zh-TW" altLang="en-US" dirty="0" smtClean="0"/>
              <a:t>片段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80A94-9731-421B-892D-65FCD8F77B6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797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80A94-9731-421B-892D-65FCD8F77B6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935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打開表單的時候要傳入</a:t>
            </a:r>
            <a:r>
              <a:rPr lang="en-US" altLang="zh-TW" dirty="0" smtClean="0"/>
              <a:t>Bookmark</a:t>
            </a:r>
            <a:r>
              <a:rPr lang="zh-TW" altLang="en-US" dirty="0" smtClean="0"/>
              <a:t>、照片、新增或修改模式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80A94-9731-421B-892D-65FCD8F77B6D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388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80A94-9731-421B-892D-65FCD8F77B6D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05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重點要包一個</a:t>
            </a:r>
            <a:r>
              <a:rPr lang="en-US" altLang="zh-TW" dirty="0" err="1" smtClean="0"/>
              <a:t>ScrollView</a:t>
            </a:r>
            <a:r>
              <a:rPr lang="zh-TW" altLang="en-US" dirty="0" smtClean="0"/>
              <a:t>進來，否則一旦圖片太大或</a:t>
            </a:r>
            <a:r>
              <a:rPr lang="en-US" altLang="zh-TW" dirty="0" smtClean="0"/>
              <a:t>comment</a:t>
            </a:r>
            <a:r>
              <a:rPr lang="zh-TW" altLang="en-US" dirty="0" smtClean="0"/>
              <a:t>寫太多，表單會沒辦法往下拉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80A94-9731-421B-892D-65FCD8F77B6D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7410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建立一個</a:t>
            </a:r>
            <a:r>
              <a:rPr lang="en-US" altLang="zh-TW" dirty="0" smtClean="0"/>
              <a:t>Utility</a:t>
            </a:r>
            <a:r>
              <a:rPr lang="zh-TW" altLang="en-US" dirty="0" smtClean="0"/>
              <a:t>，圖片的</a:t>
            </a:r>
            <a:r>
              <a:rPr lang="en-US" altLang="zh-TW" dirty="0" smtClean="0"/>
              <a:t>save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load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err="1" smtClean="0"/>
              <a:t>saveBitmapToFile</a:t>
            </a:r>
            <a:r>
              <a:rPr lang="zh-TW" altLang="en-US" dirty="0" smtClean="0"/>
              <a:t>方法中，</a:t>
            </a:r>
            <a:endParaRPr lang="en-US" altLang="zh-TW" dirty="0" smtClean="0"/>
          </a:p>
          <a:p>
            <a:r>
              <a:rPr lang="zh-TW" altLang="en-US" dirty="0" smtClean="0"/>
              <a:t>變數</a:t>
            </a:r>
            <a:r>
              <a:rPr lang="en-US" altLang="zh-TW" dirty="0" err="1" smtClean="0"/>
              <a:t>inputStream</a:t>
            </a:r>
            <a:r>
              <a:rPr lang="zh-TW" altLang="en-US" dirty="0" smtClean="0"/>
              <a:t>用來存放</a:t>
            </a:r>
            <a:r>
              <a:rPr lang="en-US" altLang="zh-TW" dirty="0" smtClean="0"/>
              <a:t>Bitmap</a:t>
            </a:r>
            <a:r>
              <a:rPr lang="zh-TW" altLang="en-US" dirty="0" smtClean="0"/>
              <a:t>壓縮轉換為</a:t>
            </a:r>
            <a:r>
              <a:rPr lang="en-US" altLang="zh-TW" dirty="0" err="1" smtClean="0"/>
              <a:t>png</a:t>
            </a:r>
            <a:r>
              <a:rPr lang="zh-TW" altLang="en-US" dirty="0" smtClean="0"/>
              <a:t>時的資料，並轉為</a:t>
            </a:r>
            <a:r>
              <a:rPr lang="en-US" altLang="zh-TW" dirty="0" smtClean="0"/>
              <a:t>Byte</a:t>
            </a:r>
            <a:r>
              <a:rPr lang="zh-TW" altLang="en-US" dirty="0" smtClean="0"/>
              <a:t>陣列</a:t>
            </a:r>
            <a:endParaRPr lang="en-US" altLang="zh-TW" dirty="0" smtClean="0"/>
          </a:p>
          <a:p>
            <a:r>
              <a:rPr lang="zh-TW" altLang="en-US" dirty="0" smtClean="0"/>
              <a:t>變數</a:t>
            </a:r>
            <a:r>
              <a:rPr lang="en-US" altLang="zh-TW" dirty="0" err="1" smtClean="0"/>
              <a:t>outputStream</a:t>
            </a:r>
            <a:r>
              <a:rPr lang="zh-TW" altLang="en-US" dirty="0" smtClean="0"/>
              <a:t>用來撰寫實體檔案至</a:t>
            </a:r>
            <a:r>
              <a:rPr lang="en-US" altLang="zh-TW" dirty="0" smtClean="0"/>
              <a:t>App</a:t>
            </a:r>
            <a:r>
              <a:rPr lang="zh-TW" altLang="en-US" dirty="0" smtClean="0"/>
              <a:t>中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80A94-9731-421B-892D-65FCD8F77B6D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187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建立一個</a:t>
            </a:r>
            <a:r>
              <a:rPr lang="en-US" altLang="zh-TW" dirty="0" smtClean="0"/>
              <a:t>Utility</a:t>
            </a:r>
            <a:r>
              <a:rPr lang="zh-TW" altLang="en-US" dirty="0" smtClean="0"/>
              <a:t>，圖片的</a:t>
            </a:r>
            <a:r>
              <a:rPr lang="en-US" altLang="zh-TW" dirty="0" smtClean="0"/>
              <a:t>save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load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err="1" smtClean="0"/>
              <a:t>saveBitmapToFile</a:t>
            </a:r>
            <a:r>
              <a:rPr lang="zh-TW" altLang="en-US" dirty="0" smtClean="0"/>
              <a:t>方法中，</a:t>
            </a:r>
            <a:endParaRPr lang="en-US" altLang="zh-TW" dirty="0" smtClean="0"/>
          </a:p>
          <a:p>
            <a:r>
              <a:rPr lang="zh-TW" altLang="en-US" dirty="0" smtClean="0"/>
              <a:t>變數</a:t>
            </a:r>
            <a:r>
              <a:rPr lang="en-US" altLang="zh-TW" dirty="0" err="1" smtClean="0"/>
              <a:t>inputStream</a:t>
            </a:r>
            <a:r>
              <a:rPr lang="zh-TW" altLang="en-US" dirty="0" smtClean="0"/>
              <a:t>用來存放</a:t>
            </a:r>
            <a:r>
              <a:rPr lang="en-US" altLang="zh-TW" dirty="0" smtClean="0"/>
              <a:t>Bitmap</a:t>
            </a:r>
            <a:r>
              <a:rPr lang="zh-TW" altLang="en-US" dirty="0" smtClean="0"/>
              <a:t>壓縮轉換為</a:t>
            </a:r>
            <a:r>
              <a:rPr lang="en-US" altLang="zh-TW" dirty="0" err="1" smtClean="0"/>
              <a:t>png</a:t>
            </a:r>
            <a:r>
              <a:rPr lang="zh-TW" altLang="en-US" dirty="0" smtClean="0"/>
              <a:t>時的資料，並轉為</a:t>
            </a:r>
            <a:r>
              <a:rPr lang="en-US" altLang="zh-TW" dirty="0" smtClean="0"/>
              <a:t>Byte</a:t>
            </a:r>
            <a:r>
              <a:rPr lang="zh-TW" altLang="en-US" dirty="0" smtClean="0"/>
              <a:t>陣列</a:t>
            </a:r>
            <a:endParaRPr lang="en-US" altLang="zh-TW" dirty="0" smtClean="0"/>
          </a:p>
          <a:p>
            <a:r>
              <a:rPr lang="zh-TW" altLang="en-US" dirty="0" smtClean="0"/>
              <a:t>變數</a:t>
            </a:r>
            <a:r>
              <a:rPr lang="en-US" altLang="zh-TW" dirty="0" err="1" smtClean="0"/>
              <a:t>outputStream</a:t>
            </a:r>
            <a:r>
              <a:rPr lang="zh-TW" altLang="en-US" dirty="0" smtClean="0"/>
              <a:t>用來撰寫實體檔案至</a:t>
            </a:r>
            <a:r>
              <a:rPr lang="en-US" altLang="zh-TW" dirty="0" smtClean="0"/>
              <a:t>App</a:t>
            </a:r>
            <a:r>
              <a:rPr lang="zh-TW" altLang="en-US" dirty="0" smtClean="0"/>
              <a:t>中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80A94-9731-421B-892D-65FCD8F77B6D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10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smtClean="0"/>
              <a:t>adapter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如果只用</a:t>
            </a:r>
            <a:r>
              <a:rPr lang="en-US" altLang="zh-TW" dirty="0" smtClean="0"/>
              <a:t>marker</a:t>
            </a:r>
            <a:r>
              <a:rPr lang="zh-TW" altLang="en-US" dirty="0" smtClean="0"/>
              <a:t>的部分屬性帶資料進來會不夠用，這時候可以善加利用</a:t>
            </a:r>
            <a:r>
              <a:rPr lang="en-US" altLang="zh-TW" dirty="0" smtClean="0"/>
              <a:t>tag</a:t>
            </a:r>
            <a:r>
              <a:rPr lang="zh-TW" altLang="en-US" dirty="0" smtClean="0"/>
              <a:t>屬性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80A94-9731-421B-892D-65FCD8F77B6D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929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map</a:t>
            </a:r>
            <a:r>
              <a:rPr lang="zh-TW" altLang="en-US" dirty="0" smtClean="0"/>
              <a:t>中選擇要將地圖中的</a:t>
            </a:r>
            <a:r>
              <a:rPr lang="en-US" altLang="zh-TW" dirty="0" smtClean="0"/>
              <a:t>info window</a:t>
            </a:r>
            <a:r>
              <a:rPr lang="zh-TW" altLang="en-US" dirty="0" smtClean="0"/>
              <a:t>用哪一個</a:t>
            </a:r>
            <a:r>
              <a:rPr lang="en-US" altLang="zh-TW" dirty="0" smtClean="0"/>
              <a:t>adapter</a:t>
            </a:r>
            <a:r>
              <a:rPr lang="zh-TW" altLang="en-US" dirty="0" smtClean="0"/>
              <a:t>將</a:t>
            </a:r>
            <a:r>
              <a:rPr lang="en-US" altLang="zh-TW" dirty="0" smtClean="0"/>
              <a:t>UI</a:t>
            </a:r>
            <a:r>
              <a:rPr lang="zh-TW" altLang="en-US" dirty="0" smtClean="0"/>
              <a:t>串起來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80A94-9731-421B-892D-65FCD8F77B6D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080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https://docs.microsoft.com/zh-tw/xamarin/android/platform/maps-and-location/maps/obtaining-a-google-maps-api-key?tabs=windows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80A94-9731-421B-892D-65FCD8F77B6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5923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80A94-9731-421B-892D-65FCD8F77B6D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4550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Table</a:t>
            </a:r>
            <a:r>
              <a:rPr lang="zh-TW" altLang="en-US" dirty="0" smtClean="0"/>
              <a:t>名稱預設是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類別名稱，如果想改名可以用</a:t>
            </a:r>
            <a:r>
              <a:rPr lang="en-US" altLang="zh-TW" dirty="0" err="1" smtClean="0"/>
              <a:t>tableName</a:t>
            </a:r>
            <a:r>
              <a:rPr lang="zh-TW" altLang="en-US" dirty="0" smtClean="0"/>
              <a:t>屬性</a:t>
            </a:r>
            <a:endParaRPr lang="en-US" altLang="zh-TW" dirty="0" smtClean="0"/>
          </a:p>
          <a:p>
            <a:r>
              <a:rPr lang="en-US" altLang="zh-TW" dirty="0" smtClean="0"/>
              <a:t>Index</a:t>
            </a:r>
            <a:r>
              <a:rPr lang="zh-TW" altLang="en-US" dirty="0" smtClean="0"/>
              <a:t>也可以下（唯一值、複合等）</a:t>
            </a:r>
            <a:endParaRPr lang="en-US" altLang="zh-TW" dirty="0" smtClean="0"/>
          </a:p>
          <a:p>
            <a:r>
              <a:rPr lang="zh-TW" altLang="en-US" dirty="0" smtClean="0"/>
              <a:t>可以實作</a:t>
            </a:r>
            <a:r>
              <a:rPr lang="en-US" altLang="zh-TW" dirty="0" err="1" smtClean="0"/>
              <a:t>Parccelable</a:t>
            </a:r>
            <a:r>
              <a:rPr lang="zh-TW" altLang="en-US" dirty="0" smtClean="0"/>
              <a:t>，比較方便在</a:t>
            </a:r>
            <a:r>
              <a:rPr lang="en-US" altLang="zh-TW" dirty="0" smtClean="0"/>
              <a:t>activity</a:t>
            </a:r>
            <a:r>
              <a:rPr lang="zh-TW" altLang="en-US" dirty="0" smtClean="0"/>
              <a:t>之間傳遞資料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80A94-9731-421B-892D-65FCD8F77B6D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926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https://docs.microsoft.com/zh-tw/xamarin/android/platform/maps-and-location/maps/obtaining-a-google-maps-api-key?tabs=windows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80A94-9731-421B-892D-65FCD8F77B6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917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https://docs.microsoft.com/zh-tw/xamarin/android/platform/maps-and-location/maps/obtaining-a-google-maps-api-key?tabs=windows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80A94-9731-421B-892D-65FCD8F77B6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546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https://docs.microsoft.com/zh-tw/xamarin/android/platform/maps-and-location/maps/obtaining-a-google-maps-api-key?tabs=windows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80A94-9731-421B-892D-65FCD8F77B6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369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80A94-9731-421B-892D-65FCD8F77B6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801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80A94-9731-421B-892D-65FCD8F77B6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437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80A94-9731-421B-892D-65FCD8F77B6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211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80A94-9731-421B-892D-65FCD8F77B6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98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B1D7-5AAE-46F0-9BDA-20638B032B30}" type="datetimeFigureOut">
              <a:rPr lang="zh-TW" altLang="en-US" smtClean="0"/>
              <a:t>2019/8/22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6228-96E2-494B-8984-2CB38F032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08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B1D7-5AAE-46F0-9BDA-20638B032B30}" type="datetimeFigureOut">
              <a:rPr lang="zh-TW" altLang="en-US" smtClean="0"/>
              <a:t>2019/8/22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6228-96E2-494B-8984-2CB38F032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57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B1D7-5AAE-46F0-9BDA-20638B032B30}" type="datetimeFigureOut">
              <a:rPr lang="zh-TW" altLang="en-US" smtClean="0"/>
              <a:t>2019/8/22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6228-96E2-494B-8984-2CB38F032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92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F1B1D7-5AAE-46F0-9BDA-20638B032B30}" type="datetimeFigureOut">
              <a:rPr lang="zh-TW" altLang="en-US" smtClean="0"/>
              <a:pPr/>
              <a:t>2019/8/22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5EA6228-96E2-494B-8984-2CB38F032EF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704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F1B1D7-5AAE-46F0-9BDA-20638B032B30}" type="datetimeFigureOut">
              <a:rPr lang="zh-TW" altLang="en-US" smtClean="0"/>
              <a:pPr/>
              <a:t>2019/8/22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5EA6228-96E2-494B-8984-2CB38F032EF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22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B1D7-5AAE-46F0-9BDA-20638B032B30}" type="datetimeFigureOut">
              <a:rPr lang="zh-TW" altLang="en-US" smtClean="0"/>
              <a:t>2019/8/22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6228-96E2-494B-8984-2CB38F032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29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B1D7-5AAE-46F0-9BDA-20638B032B30}" type="datetimeFigureOut">
              <a:rPr lang="zh-TW" altLang="en-US" smtClean="0"/>
              <a:t>2019/8/22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6228-96E2-494B-8984-2CB38F032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69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B1D7-5AAE-46F0-9BDA-20638B032B30}" type="datetimeFigureOut">
              <a:rPr lang="zh-TW" altLang="en-US" smtClean="0"/>
              <a:t>2019/8/22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6228-96E2-494B-8984-2CB38F032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87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B1D7-5AAE-46F0-9BDA-20638B032B30}" type="datetimeFigureOut">
              <a:rPr lang="zh-TW" altLang="en-US" smtClean="0"/>
              <a:t>2019/8/22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6228-96E2-494B-8984-2CB38F032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56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B1D7-5AAE-46F0-9BDA-20638B032B30}" type="datetimeFigureOut">
              <a:rPr lang="zh-TW" altLang="en-US" smtClean="0"/>
              <a:t>2019/8/22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6228-96E2-494B-8984-2CB38F032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62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B1D7-5AAE-46F0-9BDA-20638B032B30}" type="datetimeFigureOut">
              <a:rPr lang="zh-TW" altLang="en-US" smtClean="0"/>
              <a:t>2019/8/22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6228-96E2-494B-8984-2CB38F032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39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94F1B1D7-5AAE-46F0-9BDA-20638B032B30}" type="datetimeFigureOut">
              <a:rPr lang="zh-TW" altLang="en-US" smtClean="0"/>
              <a:pPr/>
              <a:t>2019/8/22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EA6228-96E2-494B-8984-2CB38F032EF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073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onsolas" panose="020B0609020204030204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google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Map-Based Apps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96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Add certification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7547"/>
            <a:ext cx="5437274" cy="43513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678" y="240434"/>
            <a:ext cx="4176122" cy="37188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678" y="4711857"/>
            <a:ext cx="6172735" cy="17070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線單箭頭接點 10"/>
          <p:cNvCxnSpPr/>
          <p:nvPr/>
        </p:nvCxnSpPr>
        <p:spPr>
          <a:xfrm flipV="1">
            <a:off x="4705004" y="1271847"/>
            <a:ext cx="2472674" cy="14879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73636" y="3483033"/>
            <a:ext cx="1354975" cy="374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>
            <a:stCxn id="14" idx="2"/>
          </p:cNvCxnSpPr>
          <p:nvPr/>
        </p:nvCxnSpPr>
        <p:spPr>
          <a:xfrm>
            <a:off x="7951124" y="3857105"/>
            <a:ext cx="295101" cy="9310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784080" y="5565371"/>
            <a:ext cx="897775" cy="436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>
            <a:endCxn id="18" idx="1"/>
          </p:cNvCxnSpPr>
          <p:nvPr/>
        </p:nvCxnSpPr>
        <p:spPr>
          <a:xfrm flipV="1">
            <a:off x="8936182" y="5783580"/>
            <a:ext cx="847898" cy="4260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33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1"/>
            <a:ext cx="12783845" cy="6855878"/>
          </a:xfrm>
        </p:spPr>
      </p:pic>
      <p:sp>
        <p:nvSpPr>
          <p:cNvPr id="7" name="矩形 6"/>
          <p:cNvSpPr/>
          <p:nvPr/>
        </p:nvSpPr>
        <p:spPr>
          <a:xfrm>
            <a:off x="7614458" y="1729047"/>
            <a:ext cx="2859578" cy="532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396836" y="4513812"/>
            <a:ext cx="1294015" cy="207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396835" y="5713614"/>
            <a:ext cx="4535979" cy="1086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1" y="365125"/>
            <a:ext cx="12783844" cy="1325563"/>
          </a:xfrm>
          <a:solidFill>
            <a:srgbClr val="000000">
              <a:alpha val="50196"/>
            </a:srgbClr>
          </a:solidFill>
        </p:spPr>
        <p:txBody>
          <a:bodyPr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Get API key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43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14" y="211621"/>
            <a:ext cx="5654530" cy="25605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901" y="1491892"/>
            <a:ext cx="9182527" cy="50961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直線單箭頭接點 6"/>
          <p:cNvCxnSpPr/>
          <p:nvPr/>
        </p:nvCxnSpPr>
        <p:spPr>
          <a:xfrm flipV="1">
            <a:off x="1986742" y="897775"/>
            <a:ext cx="2166113" cy="507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4836339" y="1039091"/>
            <a:ext cx="325865" cy="34374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80" y="357447"/>
            <a:ext cx="4397864" cy="35661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直線單箭頭接點 12"/>
          <p:cNvCxnSpPr/>
          <p:nvPr/>
        </p:nvCxnSpPr>
        <p:spPr>
          <a:xfrm flipV="1">
            <a:off x="5960225" y="2560542"/>
            <a:ext cx="2975957" cy="1915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標題 1"/>
          <p:cNvSpPr>
            <a:spLocks noGrp="1"/>
          </p:cNvSpPr>
          <p:nvPr>
            <p:ph type="title"/>
          </p:nvPr>
        </p:nvSpPr>
        <p:spPr>
          <a:xfrm>
            <a:off x="0" y="5203878"/>
            <a:ext cx="12192000" cy="1325563"/>
          </a:xfrm>
          <a:solidFill>
            <a:srgbClr val="000000">
              <a:alpha val="50196"/>
            </a:srgbClr>
          </a:solidFill>
        </p:spPr>
        <p:txBody>
          <a:bodyPr>
            <a:norm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Enable Maps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SDK for Android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25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 UI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GoogleMap.uisettings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.***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87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Gestures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isTiltGesturesEnabled = boolean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isZoomGesturesEnabled = boolean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isRotateGesturesEnabled = boolean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isScrollGesturesEnabled = boolean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isScrollGesturesEnableedDuringRotateOrZoom = boolean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setAllGesturesEnabled(boolean)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72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23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60000"/>
            <a:endParaRPr lang="en-US" altLang="zh-TW" sz="2000" dirty="0">
              <a:solidFill>
                <a:srgbClr val="CC7832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360000"/>
            <a:r>
              <a:rPr lang="zh-TW" altLang="zh-TW" dirty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private fun </a:t>
            </a:r>
            <a:r>
              <a:rPr lang="zh-TW" altLang="zh-TW" dirty="0">
                <a:solidFill>
                  <a:srgbClr val="FFC66D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addMarkerOnMap</a:t>
            </a: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(bookmark: Bookmark) {</a:t>
            </a:r>
            <a:b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zh-TW" altLang="zh-TW" dirty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val </a:t>
            </a: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position = LatLng(bookmark.</a:t>
            </a:r>
            <a:r>
              <a:rPr lang="zh-TW" altLang="zh-TW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latitude</a:t>
            </a:r>
            <a:r>
              <a:rPr lang="zh-TW" altLang="zh-TW" dirty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bookmark.</a:t>
            </a:r>
            <a:r>
              <a:rPr lang="zh-TW" altLang="zh-TW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longitude</a:t>
            </a: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zh-TW" altLang="zh-TW" dirty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val </a:t>
            </a: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marker = </a:t>
            </a:r>
            <a:r>
              <a:rPr lang="zh-TW" altLang="zh-TW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map</a:t>
            </a: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.addMarker(MarkerOptions()</a:t>
            </a:r>
            <a:b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.position(position)</a:t>
            </a:r>
            <a:b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.title(bookmark.</a:t>
            </a:r>
            <a:r>
              <a:rPr lang="zh-TW" altLang="zh-TW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name</a:t>
            </a: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.snippet</a:t>
            </a: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(bookmark</a:t>
            </a: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zh-TW" altLang="zh-TW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comment</a:t>
            </a: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)</a:t>
            </a:r>
            <a:b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marker.</a:t>
            </a:r>
            <a:r>
              <a:rPr lang="zh-TW" altLang="zh-TW" i="1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tag </a:t>
            </a: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 bookmark</a:t>
            </a:r>
            <a:b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zh-TW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60000" algn="ctr"/>
            <a:endParaRPr lang="zh-TW" altLang="en-US" dirty="0"/>
          </a:p>
          <a:p>
            <a:pPr marL="360000" algn="ctr"/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353" y="0"/>
            <a:ext cx="3862646" cy="686692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837420" y="2613660"/>
            <a:ext cx="1592580" cy="327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9837420" y="2964180"/>
            <a:ext cx="1592580" cy="327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肘形接點 16"/>
          <p:cNvCxnSpPr/>
          <p:nvPr/>
        </p:nvCxnSpPr>
        <p:spPr>
          <a:xfrm>
            <a:off x="3732415" y="1604356"/>
            <a:ext cx="6701905" cy="905164"/>
          </a:xfrm>
          <a:prstGeom prst="bentConnector3">
            <a:avLst>
              <a:gd name="adj1" fmla="val 5000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/>
          <p:cNvCxnSpPr/>
          <p:nvPr/>
        </p:nvCxnSpPr>
        <p:spPr>
          <a:xfrm>
            <a:off x="4189615" y="1878676"/>
            <a:ext cx="6244705" cy="1062644"/>
          </a:xfrm>
          <a:prstGeom prst="bentConnector3">
            <a:avLst>
              <a:gd name="adj1" fmla="val 4241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06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POI Information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 = point of interest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30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POI Basic Information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1690688"/>
            <a:ext cx="10515600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// 當地圖上POI被點取時，取得POI的基本資訊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map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.setOnPoiClickListener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{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it:PointOfInterest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b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//it.placeId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//it.name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//it.latLng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b="1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zh-TW" sz="1600" b="1" dirty="0">
              <a:solidFill>
                <a:srgbClr val="A9B7C6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653862" y="6581001"/>
            <a:ext cx="3538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com.easy.trip.activities.MapActivity</a:t>
            </a:r>
            <a:endParaRPr lang="zh-TW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03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024716" y="0"/>
            <a:ext cx="7225055" cy="646330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// 當地圖上POI被點取時，取得POI的基本資訊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map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.setOnPoiClickListener </a:t>
            </a: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{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it:PointOfInterest -&gt;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val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bookmark =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bookmarkVM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.findBookmarkByPlace(it.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placeId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// 如果資料庫中有紀錄，則擷取資料庫的資料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(bookmark !=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null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 {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val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image = ImageUtils.loadBitmapFromFile(</a:t>
            </a:r>
            <a:r>
              <a:rPr kumimoji="0" lang="zh-TW" altLang="zh-TW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applicationContext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$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bookmark.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placeId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.png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openForm(bookmark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image!!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,false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}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// 如果沒有，就向Google Place API擷取資料（要注意網路是否有通）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else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// 取得Place的詳細資料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val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request = FetchPlaceRequest.builder(it.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placeId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capturePlaceFields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).build()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placesClient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.fetchPlace(request)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.addOnSuccessListener </a:t>
            </a: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{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placeResponse </a:t>
            </a: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val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 = placeResponse.</a:t>
            </a:r>
            <a:r>
              <a:rPr kumimoji="0" lang="zh-TW" altLang="zh-TW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</a:t>
            </a:r>
            <a:br>
              <a:rPr kumimoji="0" lang="zh-TW" altLang="zh-TW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(!place.</a:t>
            </a:r>
            <a:r>
              <a:rPr kumimoji="0" lang="zh-TW" altLang="zh-TW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photoMetadatas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kumimoji="0" lang="zh-TW" altLang="zh-TW" sz="9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isNullOrEmpty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()) {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place.</a:t>
            </a:r>
            <a:r>
              <a:rPr kumimoji="0" lang="zh-TW" altLang="zh-TW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photoMetadatas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!![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0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]?.</a:t>
            </a:r>
            <a:r>
              <a:rPr kumimoji="0" lang="zh-TW" altLang="zh-TW" sz="9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apply </a:t>
            </a: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// 取得Place的照片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val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requestPhoto = FetchPhotoRequest.builder(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this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endParaRPr kumimoji="0" lang="en-US" altLang="zh-TW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9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zh-TW" altLang="en-US" sz="900" dirty="0" smtClean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.setMaxHeight(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270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endParaRPr kumimoji="0" lang="en-US" altLang="zh-TW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9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zh-TW" altLang="en-US" sz="900" dirty="0" smtClean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.setMaxWidth(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480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endParaRPr kumimoji="0" lang="en-US" altLang="zh-TW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9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zh-TW" altLang="en-US" sz="900" dirty="0" smtClean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.build()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placesClient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.fetchPhoto(requestPhoto).addOnSuccessListener </a:t>
            </a: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{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photoResponse </a:t>
            </a: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val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bookmark = Bookmark(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id =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0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placeId =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place.</a:t>
            </a:r>
            <a:r>
              <a:rPr kumimoji="0" lang="zh-TW" altLang="zh-TW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id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name =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place.</a:t>
            </a:r>
            <a:r>
              <a:rPr kumimoji="0" lang="zh-TW" altLang="zh-TW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name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address =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place.</a:t>
            </a:r>
            <a:r>
              <a:rPr kumimoji="0" lang="zh-TW" altLang="zh-TW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address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phone =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place.</a:t>
            </a:r>
            <a:r>
              <a:rPr kumimoji="0" lang="zh-TW" altLang="zh-TW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phoneNumber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latitude =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place.</a:t>
            </a:r>
            <a:r>
              <a:rPr kumimoji="0" lang="zh-TW" altLang="zh-TW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latLng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!!.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latitude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longitude =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place.</a:t>
            </a:r>
            <a:r>
              <a:rPr kumimoji="0" lang="zh-TW" altLang="zh-TW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latLng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!!.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longitude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comment =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""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openForm(bookmark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photoResponse.</a:t>
            </a:r>
            <a:r>
              <a:rPr kumimoji="0" lang="zh-TW" altLang="zh-TW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bitmap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true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</a:t>
            </a: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.addOnFailureListener </a:t>
            </a: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{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e </a:t>
            </a: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Log.e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com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.easy.trip.activities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.MapsActivity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placesClient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.fetchPhoto.failed: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${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e.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message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</a:t>
            </a: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}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.addOnFailureListener </a:t>
            </a: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{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e </a:t>
            </a: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Log.e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com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.easy.trip.activities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.MapsActivity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placesClient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.fetchPlace.failed: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${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e.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message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More Information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8200" y="1702263"/>
            <a:ext cx="5128327" cy="2241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has record, get data from database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Otherwise, get data from Place API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information of place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photo</a:t>
            </a:r>
            <a:endParaRPr lang="zh-TW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653862" y="6581001"/>
            <a:ext cx="3538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com.easy.trip.activities.MapActivity</a:t>
            </a:r>
            <a:endParaRPr lang="zh-TW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11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22433" cy="270587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553" y="2377437"/>
            <a:ext cx="2287940" cy="406745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084" y="2385147"/>
            <a:ext cx="2283604" cy="405974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279" y="2377437"/>
            <a:ext cx="2287941" cy="406745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10041774" y="3715789"/>
            <a:ext cx="1454727" cy="648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3740222" y="5023659"/>
            <a:ext cx="1031283" cy="271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0650870" y="4456299"/>
            <a:ext cx="172302" cy="281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6203561" y="6400799"/>
            <a:ext cx="587938" cy="268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肘形接點 31"/>
          <p:cNvCxnSpPr>
            <a:endCxn id="3" idx="1"/>
          </p:cNvCxnSpPr>
          <p:nvPr/>
        </p:nvCxnSpPr>
        <p:spPr>
          <a:xfrm flipV="1">
            <a:off x="3167149" y="4415018"/>
            <a:ext cx="1332935" cy="19552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/>
          <p:cNvCxnSpPr/>
          <p:nvPr/>
        </p:nvCxnSpPr>
        <p:spPr>
          <a:xfrm flipV="1">
            <a:off x="5060095" y="4674286"/>
            <a:ext cx="3179832" cy="1364788"/>
          </a:xfrm>
          <a:prstGeom prst="bentConnector3">
            <a:avLst>
              <a:gd name="adj1" fmla="val 9967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897776" y="1039091"/>
            <a:ext cx="1986740" cy="324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897774" y="1363287"/>
            <a:ext cx="1986741" cy="324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897774" y="1687483"/>
            <a:ext cx="2493819" cy="324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肘形接點 55"/>
          <p:cNvCxnSpPr>
            <a:stCxn id="51" idx="3"/>
            <a:endCxn id="2" idx="0"/>
          </p:cNvCxnSpPr>
          <p:nvPr/>
        </p:nvCxnSpPr>
        <p:spPr>
          <a:xfrm>
            <a:off x="2884515" y="1525385"/>
            <a:ext cx="183008" cy="852052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8" name="肘形接點 57"/>
          <p:cNvCxnSpPr>
            <a:stCxn id="50" idx="3"/>
            <a:endCxn id="3" idx="0"/>
          </p:cNvCxnSpPr>
          <p:nvPr/>
        </p:nvCxnSpPr>
        <p:spPr>
          <a:xfrm>
            <a:off x="2884516" y="1201189"/>
            <a:ext cx="2757370" cy="118395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圖片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810" y="2381292"/>
            <a:ext cx="2283604" cy="4059740"/>
          </a:xfrm>
          <a:prstGeom prst="rect">
            <a:avLst/>
          </a:prstGeom>
        </p:spPr>
      </p:pic>
      <p:cxnSp>
        <p:nvCxnSpPr>
          <p:cNvPr id="42" name="肘形接點 41"/>
          <p:cNvCxnSpPr>
            <a:endCxn id="31" idx="0"/>
          </p:cNvCxnSpPr>
          <p:nvPr/>
        </p:nvCxnSpPr>
        <p:spPr>
          <a:xfrm>
            <a:off x="2876704" y="1201188"/>
            <a:ext cx="7913908" cy="118010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接點 43"/>
          <p:cNvCxnSpPr>
            <a:endCxn id="4" idx="0"/>
          </p:cNvCxnSpPr>
          <p:nvPr/>
        </p:nvCxnSpPr>
        <p:spPr>
          <a:xfrm>
            <a:off x="2884515" y="1525385"/>
            <a:ext cx="5331735" cy="852052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肘形接點 45"/>
          <p:cNvCxnSpPr>
            <a:endCxn id="31" idx="1"/>
          </p:cNvCxnSpPr>
          <p:nvPr/>
        </p:nvCxnSpPr>
        <p:spPr>
          <a:xfrm>
            <a:off x="9005870" y="4197927"/>
            <a:ext cx="642940" cy="213235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693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Get data 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1783021"/>
            <a:ext cx="9623147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val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bookmark =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bookmarkVM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.findBookmarkByPlace(it.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placeId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// 如果資料庫中有紀錄，則擷取資料庫的資料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(bookmark !=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null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 {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val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image = ImageUtils.loadBitmapFromFile(</a:t>
            </a:r>
            <a:r>
              <a:rPr kumimoji="0" lang="zh-TW" altLang="zh-TW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applicationContext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$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bookmark.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placeId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.png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openForm(bookmark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image!!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false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kumimoji="0" lang="zh-TW" altLang="zh-TW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8653862" y="6581001"/>
            <a:ext cx="3538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com.easy.trip.activities.MapActivity</a:t>
            </a:r>
            <a:endParaRPr lang="zh-TW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38200" y="3811012"/>
            <a:ext cx="1041584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600" dirty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private fun </a:t>
            </a:r>
            <a:r>
              <a:rPr lang="zh-TW" altLang="zh-TW" sz="1600" dirty="0">
                <a:solidFill>
                  <a:srgbClr val="FFC66D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openForm</a:t>
            </a: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(bookmark: Bookmark</a:t>
            </a:r>
            <a:r>
              <a:rPr lang="zh-TW" altLang="zh-TW" sz="1600" dirty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image: Bitmap</a:t>
            </a:r>
            <a:r>
              <a:rPr lang="zh-TW" altLang="zh-TW" sz="1600" dirty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isCreateMode: Boolean) {</a:t>
            </a:r>
            <a:b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zh-TW" altLang="zh-TW" sz="1600" dirty="0" smtClean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val </a:t>
            </a: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intent = Intent(</a:t>
            </a:r>
            <a:r>
              <a:rPr lang="zh-TW" altLang="zh-TW" sz="1600" dirty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this, </a:t>
            </a: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FormActivity::</a:t>
            </a:r>
            <a:r>
              <a:rPr lang="zh-TW" altLang="zh-TW" sz="1600" dirty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class</a:t>
            </a: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zh-TW" altLang="zh-TW" sz="1600" i="1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java</a:t>
            </a: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zh-TW" altLang="zh-TW" sz="1600" dirty="0" smtClean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val </a:t>
            </a: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bundle = Bundle()</a:t>
            </a:r>
            <a:b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zh-TW" altLang="zh-TW" sz="1600" dirty="0" smtClean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</a:t>
            </a:r>
            <a:r>
              <a:rPr lang="zh-TW" altLang="en-US" sz="16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*</a:t>
            </a:r>
            <a:r>
              <a:rPr lang="zh-TW" altLang="zh-TW" sz="16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zh-TW" altLang="en-US" sz="16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以下省略 *</a:t>
            </a:r>
            <a:r>
              <a:rPr lang="en-US" altLang="zh-TW" sz="16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</a:t>
            </a:r>
            <a:endParaRPr lang="en-US" altLang="zh-TW" sz="1600" dirty="0">
              <a:solidFill>
                <a:srgbClr val="CC7832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zh-TW" altLang="zh-TW" sz="1600" dirty="0" smtClean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startActivity</a:t>
            </a: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(intent)</a:t>
            </a:r>
            <a:b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sz="1600" dirty="0" smtClean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endParaRPr lang="zh-TW" altLang="en-US" sz="1600" dirty="0"/>
          </a:p>
        </p:txBody>
      </p:sp>
      <p:cxnSp>
        <p:nvCxnSpPr>
          <p:cNvPr id="34" name="直線單箭頭接點 33"/>
          <p:cNvCxnSpPr/>
          <p:nvPr/>
        </p:nvCxnSpPr>
        <p:spPr>
          <a:xfrm>
            <a:off x="1845425" y="3092335"/>
            <a:ext cx="739833" cy="7980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4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2-1. </a:t>
            </a:r>
            <a:r>
              <a:rPr lang="en-US" altLang="zh-TW" dirty="0" smtClean="0"/>
              <a:t>Request </a:t>
            </a:r>
            <a:r>
              <a:rPr lang="en-US" altLang="zh-TW" dirty="0"/>
              <a:t>information of </a:t>
            </a:r>
            <a:r>
              <a:rPr lang="en-US" altLang="zh-TW" dirty="0" smtClean="0"/>
              <a:t>place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690688"/>
            <a:ext cx="5006499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private lateinit var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placesClient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: PlacesClient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private val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capturePlaceFields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 asList(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Place.Field.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ID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Place.Field.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NAME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Place.Field.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ADDRESS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sz="16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 </a:t>
            </a:r>
            <a:r>
              <a:rPr lang="zh-TW" altLang="en-US" sz="16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以下省略</a:t>
            </a:r>
            <a:r>
              <a:rPr lang="zh-TW" altLang="zh-TW" sz="16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zh-TW" altLang="zh-TW" sz="16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3875901"/>
            <a:ext cx="10649069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val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request = FetchPlaceRequest.builder(it.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placeId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capturePlaceFields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).build()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placesClient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.fetchPlace(request)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.addOnSuccessListener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{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placeResponse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b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val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 = placeResponse.</a:t>
            </a:r>
            <a:r>
              <a:rPr kumimoji="0" lang="zh-TW" altLang="zh-TW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</a:t>
            </a:r>
            <a:endParaRPr kumimoji="0" lang="en-US" altLang="zh-TW" sz="1600" b="0" i="1" u="none" strike="noStrike" cap="none" normalizeH="0" baseline="0" dirty="0" smtClean="0">
              <a:ln>
                <a:noFill/>
              </a:ln>
              <a:solidFill>
                <a:srgbClr val="9876AA"/>
              </a:solidFill>
              <a:effectLst/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i="1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	</a:t>
            </a:r>
            <a:r>
              <a:rPr lang="en-US" altLang="zh-TW" sz="16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 </a:t>
            </a:r>
            <a:r>
              <a:rPr lang="zh-TW" altLang="en-US" sz="16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以下</a:t>
            </a:r>
            <a:r>
              <a:rPr lang="zh-TW" altLang="en-US" sz="1600" dirty="0" smtClean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省略</a:t>
            </a:r>
            <a:r>
              <a:rPr kumimoji="0" lang="zh-TW" altLang="zh-TW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b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.addOnFailureListener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{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e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b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Log.e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com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.easy.trip.activities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.MapsActivity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placesClient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.fetchPlace.failed: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${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e.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message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53862" y="6581001"/>
            <a:ext cx="3538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com.easy.trip.activities.MapActivity</a:t>
            </a:r>
            <a:endParaRPr lang="zh-TW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78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2-2. </a:t>
            </a:r>
            <a:r>
              <a:rPr lang="en-US" altLang="zh-TW" dirty="0" smtClean="0"/>
              <a:t>Request photo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967687"/>
            <a:ext cx="11059438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val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 = placeResponse.</a:t>
            </a:r>
            <a:r>
              <a:rPr kumimoji="0" lang="zh-TW" altLang="zh-TW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</a:t>
            </a:r>
            <a:br>
              <a:rPr kumimoji="0" lang="zh-TW" altLang="zh-TW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(!place.</a:t>
            </a:r>
            <a:r>
              <a:rPr kumimoji="0" lang="zh-TW" altLang="zh-TW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photoMetadatas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kumimoji="0" lang="zh-TW" altLang="zh-TW" sz="16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isNullOrEmpty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()) {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place.</a:t>
            </a:r>
            <a:r>
              <a:rPr kumimoji="0" lang="zh-TW" altLang="zh-TW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photoMetadatas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!![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0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]?.</a:t>
            </a:r>
            <a:r>
              <a:rPr kumimoji="0" lang="zh-TW" altLang="zh-TW" sz="16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apply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  <a:b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// 取得Place的照片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val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requestPhoto = FetchPhotoRequest.builder(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this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).setMaxHeight(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270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).setMaxWidth(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480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).build()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placesClient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.fetchPhoto(requestPhoto).addOnSuccessListener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{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photoResponse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b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val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bookmark = Bookmark(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id =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0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placeId =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place.</a:t>
            </a:r>
            <a:r>
              <a:rPr kumimoji="0" lang="zh-TW" altLang="zh-TW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id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dirty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	</a:t>
            </a:r>
            <a:r>
              <a:rPr lang="en-US" altLang="zh-TW" sz="1600" dirty="0" smtClean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	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comment = 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""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6A8759"/>
              </a:solidFill>
              <a:effectLst/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dirty="0">
                <a:solidFill>
                  <a:srgbClr val="6A8759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	</a:t>
            </a:r>
            <a:r>
              <a:rPr lang="en-US" altLang="zh-TW" sz="1600" dirty="0" smtClean="0">
                <a:solidFill>
                  <a:srgbClr val="6A8759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	</a:t>
            </a:r>
            <a:r>
              <a:rPr lang="zh-TW" altLang="zh-TW" sz="16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 </a:t>
            </a:r>
            <a:r>
              <a:rPr lang="zh-TW" altLang="en-US" sz="16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以下</a:t>
            </a:r>
            <a:r>
              <a:rPr lang="zh-TW" altLang="en-US" sz="1600" dirty="0" smtClean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省略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openForm(bookmark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photoResponse.</a:t>
            </a:r>
            <a:r>
              <a:rPr kumimoji="0" lang="zh-TW" altLang="zh-TW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bitmap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true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.addOnFailureListener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{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e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b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Log.e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com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.easy.trip.activities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.MapsActivity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placesClient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.fetchPhoto.failed: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${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e.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message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b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}</a:t>
            </a:r>
            <a:b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3632662" y="3258589"/>
            <a:ext cx="31837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734588" y="3519054"/>
            <a:ext cx="37268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974378" y="2876204"/>
            <a:ext cx="498764" cy="257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047700" y="2301456"/>
            <a:ext cx="2208415" cy="300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肘形接點 15"/>
          <p:cNvCxnSpPr>
            <a:endCxn id="12" idx="0"/>
          </p:cNvCxnSpPr>
          <p:nvPr/>
        </p:nvCxnSpPr>
        <p:spPr>
          <a:xfrm rot="10800000">
            <a:off x="3151908" y="2301456"/>
            <a:ext cx="3273830" cy="765940"/>
          </a:xfrm>
          <a:prstGeom prst="bentConnector4">
            <a:avLst>
              <a:gd name="adj1" fmla="val 127"/>
              <a:gd name="adj2" fmla="val 167831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8653862" y="6581001"/>
            <a:ext cx="3538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com.easy.trip.activities.MapActivity</a:t>
            </a:r>
            <a:endParaRPr lang="zh-TW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07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 data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01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Layout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747632" cy="4884679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86756" y="1501538"/>
            <a:ext cx="7366119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&lt;?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xml versio</a:t>
            </a:r>
            <a:r>
              <a:rPr lang="zh-TW" altLang="zh-TW" sz="1600" dirty="0" smtClean="0">
                <a:solidFill>
                  <a:srgbClr val="BABAB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lang="en-US" altLang="zh-TW" sz="1600" dirty="0" smtClean="0">
                <a:solidFill>
                  <a:srgbClr val="6A8759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zh-TW" altLang="zh-TW" sz="1600" dirty="0" smtClean="0">
                <a:solidFill>
                  <a:srgbClr val="6A8759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lang="zh-TW" altLang="zh-TW" sz="1600" dirty="0">
                <a:solidFill>
                  <a:srgbClr val="6A8759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zh-TW" altLang="zh-TW" sz="1600" dirty="0" smtClean="0">
                <a:solidFill>
                  <a:srgbClr val="6A8759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0</a:t>
            </a:r>
            <a:r>
              <a:rPr lang="en-US" altLang="zh-TW" sz="1600" dirty="0" smtClean="0">
                <a:solidFill>
                  <a:srgbClr val="6A8759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zh-TW" altLang="zh-TW" sz="1600" dirty="0" smtClean="0">
                <a:solidFill>
                  <a:srgbClr val="6A8759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zh-TW" altLang="zh-TW" sz="1600" dirty="0">
                <a:solidFill>
                  <a:srgbClr val="BABAB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encoding</a:t>
            </a:r>
            <a:r>
              <a:rPr lang="zh-TW" altLang="zh-TW" sz="1600" dirty="0" smtClean="0">
                <a:solidFill>
                  <a:srgbClr val="BABAB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lang="en-US" altLang="zh-TW" sz="1600" dirty="0" smtClean="0">
                <a:solidFill>
                  <a:srgbClr val="6A8759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zh-TW" altLang="zh-TW" sz="1600" dirty="0" smtClean="0">
                <a:solidFill>
                  <a:srgbClr val="6A8759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utf</a:t>
            </a:r>
            <a:r>
              <a:rPr lang="zh-TW" altLang="zh-TW" sz="1600" dirty="0">
                <a:solidFill>
                  <a:srgbClr val="6A8759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</a:t>
            </a:r>
            <a:r>
              <a:rPr lang="zh-TW" altLang="zh-TW" sz="1600" dirty="0" smtClean="0">
                <a:solidFill>
                  <a:srgbClr val="6A8759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8</a:t>
            </a:r>
            <a:r>
              <a:rPr lang="en-US" altLang="zh-TW" sz="1600" dirty="0" smtClean="0">
                <a:solidFill>
                  <a:srgbClr val="6A8759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zh-TW" altLang="zh-TW" sz="1600" dirty="0" smtClean="0">
                <a:solidFill>
                  <a:srgbClr val="E8BF6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?</a:t>
            </a:r>
            <a:r>
              <a:rPr lang="zh-TW" altLang="zh-TW" sz="1600" dirty="0">
                <a:solidFill>
                  <a:srgbClr val="E8BF6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br>
              <a:rPr lang="zh-TW" altLang="zh-TW" sz="1600" dirty="0">
                <a:solidFill>
                  <a:srgbClr val="E8BF6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sz="1600" dirty="0">
                <a:solidFill>
                  <a:srgbClr val="E8BF6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&lt;ScrollView</a:t>
            </a:r>
            <a:r>
              <a:rPr lang="zh-TW" altLang="zh-TW" sz="1600" dirty="0" smtClean="0">
                <a:solidFill>
                  <a:srgbClr val="E8BF6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&lt;androidx.constraintlayout.widget.ConstraintLayout&gt;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&lt;ImageView</a:t>
            </a: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zh-TW" altLang="zh-TW" sz="1600" dirty="0" smtClean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android</a:t>
            </a:r>
            <a:r>
              <a:rPr lang="zh-TW" altLang="zh-TW" sz="1600" dirty="0">
                <a:solidFill>
                  <a:srgbClr val="BABAB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:id</a:t>
            </a:r>
            <a:r>
              <a:rPr lang="zh-TW" altLang="zh-TW" sz="1600" dirty="0" smtClean="0">
                <a:solidFill>
                  <a:srgbClr val="BABAB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lang="en-US" altLang="zh-TW" sz="1600" dirty="0" smtClean="0">
                <a:solidFill>
                  <a:srgbClr val="6A8759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zh-TW" altLang="zh-TW" sz="1600" dirty="0" smtClean="0">
                <a:solidFill>
                  <a:srgbClr val="6A8759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@</a:t>
            </a:r>
            <a:r>
              <a:rPr lang="zh-TW" altLang="zh-TW" sz="1600" dirty="0">
                <a:solidFill>
                  <a:srgbClr val="6A8759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+id/imgPrevie</a:t>
            </a:r>
            <a:r>
              <a:rPr lang="zh-TW" altLang="zh-TW" sz="1600" dirty="0" smtClean="0">
                <a:solidFill>
                  <a:srgbClr val="6A8759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</a:t>
            </a:r>
            <a:r>
              <a:rPr lang="en-US" altLang="zh-TW" sz="1600" dirty="0" smtClean="0">
                <a:solidFill>
                  <a:srgbClr val="6A8759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/&gt;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&lt;View</a:t>
            </a: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android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:id=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@+id/divider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/&gt;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&lt;com.google.android.material.textfield.TextInputLayout&gt;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&lt;com.google.android.material.textfield.TextInputEditText/&gt;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&lt;/com.google.android.material.textfield.TextInputLayout&gt;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&lt;com.google.android.material.textfield.TextInputLayout&gt;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&lt;com.google.android.material.textfield.TextInputEditText/&gt;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&lt;/com.google.android.material.textfield.TextInputLayout&gt;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&lt;com.google.android.material.textfield.TextInputLayout&gt;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&lt;com.google.android.material.textfield.TextInputEditText/&gt;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&lt;/com.google.android.material.textfield.TextInputLayout&gt;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&lt;com.google.android.material.textfield.TextInputLayout&gt;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&lt;com.google.android.material.textfield.TextInputEditText/&gt;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&lt;/com.google.android.material.textfield.TextInputLayout&gt;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&lt;Button</a:t>
            </a: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android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:id=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@+id/btnSave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/&gt;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&lt;Button</a:t>
            </a: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android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:id=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@+id/btnDelete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/&gt;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&lt;/androidx.constraintlayout.widget.ConstraintLayout&gt;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&lt;/ScrollView&gt;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86756" y="1842351"/>
            <a:ext cx="1375321" cy="266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</p:spTree>
    <p:extLst>
      <p:ext uri="{BB962C8B-B14F-4D97-AF65-F5344CB8AC3E}">
        <p14:creationId xmlns:p14="http://schemas.microsoft.com/office/powerpoint/2010/main" val="2274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653862" y="6581001"/>
            <a:ext cx="3538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com.easy.trip.utilities.ImageUtils</a:t>
            </a:r>
            <a:endParaRPr lang="zh-TW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7111" y="330852"/>
            <a:ext cx="7776488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// 把MapActivity拋過來的資料擷取出來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val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bundle = </a:t>
            </a:r>
            <a:r>
              <a:rPr kumimoji="0" lang="zh-TW" altLang="zh-TW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intent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kumimoji="0" lang="zh-TW" altLang="zh-TW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extras</a:t>
            </a:r>
            <a:br>
              <a:rPr kumimoji="0" lang="zh-TW" altLang="zh-TW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val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bookmark = bundle!!.getParcelable&lt;Bookmark&gt;(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bookmark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val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byteArray = bundle!!.getByteArray(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image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val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isCreateMode = bundle!!.getBoolean(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isCreateMode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// 把ByteArray轉成Bitmap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val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bitmap = BitmapFactory.decodeByteArray(byteArray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0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byteArray!!.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size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endParaRPr kumimoji="0" lang="zh-TW" altLang="zh-TW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7111" y="2583580"/>
            <a:ext cx="9725739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// 當Save按鈕被點擊時</a:t>
            </a:r>
            <a:b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btnSave.setOnClickListener </a:t>
            </a:r>
            <a:r>
              <a:rPr kumimoji="0" lang="zh-TW" altLang="zh-TW" sz="16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  <a:br>
              <a:rPr kumimoji="0" lang="zh-TW" altLang="zh-TW" sz="16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when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(isCreateMode){</a:t>
            </a:r>
            <a:b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true 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-&gt; {</a:t>
            </a:r>
            <a:b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ImageUtils.saveBitmapToFile(</a:t>
            </a:r>
            <a:r>
              <a:rPr kumimoji="0" lang="zh-TW" altLang="zh-TW" sz="16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applicationContext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bitmap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${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bookmark.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placeId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.png"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bookmarkVM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.addBookmark(bookmark!!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txtComment.</a:t>
            </a:r>
            <a:r>
              <a:rPr kumimoji="0" lang="zh-TW" altLang="zh-TW" sz="16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text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kumimoji="0" lang="zh-TW" altLang="zh-TW" sz="1600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toString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())</a:t>
            </a:r>
            <a:b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Toast.makeText(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this, 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"create success"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Toast.</a:t>
            </a:r>
            <a:r>
              <a:rPr kumimoji="0" lang="zh-TW" altLang="zh-TW" sz="16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LENGTH_LONG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).show()</a:t>
            </a:r>
            <a:b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}</a:t>
            </a:r>
            <a:b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false 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-&gt; {</a:t>
            </a:r>
            <a:b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bookmarkVM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.editBookmark(bookmark!!)</a:t>
            </a:r>
            <a:b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Toast.makeText(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this, 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"update success"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Toast.</a:t>
            </a:r>
            <a:r>
              <a:rPr kumimoji="0" lang="zh-TW" altLang="zh-TW" sz="16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LENGTH_LONG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).show()</a:t>
            </a:r>
            <a:b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}</a:t>
            </a:r>
            <a:b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}</a:t>
            </a:r>
            <a:b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finish()</a:t>
            </a:r>
            <a:b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kumimoji="0" lang="zh-TW" altLang="zh-TW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16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07622" y="305068"/>
            <a:ext cx="9376756" cy="62478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object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ImageUtils {</a:t>
            </a:r>
            <a:r>
              <a:rPr kumimoji="0" lang="zh-TW" altLang="zh-TW" sz="16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sz="16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fun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saveBitmapToFile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(context: Context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bitmap: Bitmap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filename: String) {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val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inputStream = ByteArrayOutputStream()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bitmap.compress(Bitmap.CompressFormat.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PNG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100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inputStream)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val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bytes = inputStream.toByteArray()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val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outputStream: FileOutputStream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try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outputStream = context.openFileOutput(filename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Context.</a:t>
            </a:r>
            <a:r>
              <a:rPr kumimoji="0" lang="zh-TW" altLang="zh-TW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MODE_PRIVATE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outputStream.write(bytes)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outputStream.close()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}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catch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(e: Exception) {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Log.e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com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.easy.trip.utilities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.ImageUtils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save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image failed: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${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e.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message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}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}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en-US" altLang="zh-TW" sz="16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fun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loadBitmapFromFile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(context: Context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filename: String): Bitmap? {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val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filePath = File(context.</a:t>
            </a:r>
            <a:r>
              <a:rPr kumimoji="0" lang="zh-TW" altLang="zh-TW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filesDir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filename).</a:t>
            </a:r>
            <a:r>
              <a:rPr kumimoji="0" lang="zh-TW" altLang="zh-TW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absolutePath</a:t>
            </a:r>
            <a:br>
              <a:rPr kumimoji="0" lang="zh-TW" altLang="zh-TW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return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BitmapFactory.decodeFile(filePath)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}</a:t>
            </a:r>
            <a:r>
              <a:rPr kumimoji="0" lang="zh-TW" altLang="zh-TW" sz="16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sz="16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fun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removeFile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(context: Context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filename: String): Boolean {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when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(File(context.</a:t>
            </a:r>
            <a:r>
              <a:rPr kumimoji="0" lang="zh-TW" altLang="zh-TW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filesDir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filename).exists()) {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true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-&gt;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return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File(context.</a:t>
            </a:r>
            <a:r>
              <a:rPr kumimoji="0" lang="zh-TW" altLang="zh-TW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filesDir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filename).delete()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false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-&gt;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return false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}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653862" y="6581001"/>
            <a:ext cx="3538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com.easy.trip.utilities.ImageUtils</a:t>
            </a:r>
            <a:endParaRPr lang="zh-TW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95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View file in APP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3991495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→ </a:t>
            </a:r>
            <a:r>
              <a:rPr lang="en-US" altLang="zh-TW" dirty="0" smtClean="0"/>
              <a:t>DeviceFileExploer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→ </a:t>
            </a:r>
            <a:r>
              <a:rPr lang="en-US" altLang="zh-TW" dirty="0" smtClean="0"/>
              <a:t>data</a:t>
            </a:r>
          </a:p>
          <a:p>
            <a:pPr marL="0" indent="0">
              <a:buNone/>
            </a:pPr>
            <a:r>
              <a:rPr lang="zh-TW" altLang="en-US" dirty="0" smtClean="0"/>
              <a:t>→ </a:t>
            </a:r>
            <a:r>
              <a:rPr lang="en-US" altLang="zh-TW" dirty="0" smtClean="0"/>
              <a:t>data</a:t>
            </a:r>
          </a:p>
          <a:p>
            <a:pPr marL="0" indent="0">
              <a:buNone/>
            </a:pPr>
            <a:r>
              <a:rPr lang="zh-TW" altLang="en-US" dirty="0" smtClean="0"/>
              <a:t>→ </a:t>
            </a:r>
            <a:r>
              <a:rPr lang="en-US" altLang="zh-TW" dirty="0" smtClean="0"/>
              <a:t>PACKAGE_NAME</a:t>
            </a:r>
          </a:p>
          <a:p>
            <a:pPr marL="0" indent="0">
              <a:buNone/>
            </a:pPr>
            <a:r>
              <a:rPr lang="zh-TW" altLang="en-US" dirty="0" smtClean="0"/>
              <a:t>→ </a:t>
            </a:r>
            <a:r>
              <a:rPr lang="en-US" altLang="zh-TW" dirty="0" smtClean="0"/>
              <a:t>files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971" y="0"/>
            <a:ext cx="6398029" cy="685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6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InfoWindow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3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99804" y="598517"/>
            <a:ext cx="9792392" cy="5660967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zh-TW" sz="1600" dirty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class </a:t>
            </a: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InfoWindowAdapter</a:t>
            </a:r>
            <a:r>
              <a:rPr lang="zh-TW" altLang="zh-TW" sz="1600" dirty="0" smtClean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600" dirty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private </a:t>
            </a:r>
            <a:r>
              <a:rPr lang="zh-TW" altLang="zh-TW" sz="1600" dirty="0" smtClean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val </a:t>
            </a:r>
            <a:r>
              <a:rPr lang="zh-TW" altLang="zh-TW" sz="1600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context</a:t>
            </a: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: Activity) : GoogleMap.InfoWindowAdapter {</a:t>
            </a:r>
            <a:b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zh-TW" altLang="zh-TW" sz="1600" dirty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private val </a:t>
            </a:r>
            <a:r>
              <a:rPr lang="zh-TW" altLang="zh-TW" sz="1600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contents</a:t>
            </a: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: View</a:t>
            </a:r>
            <a:b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zh-TW" altLang="zh-TW" sz="1600" dirty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init </a:t>
            </a: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  <a:b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zh-TW" altLang="zh-TW" sz="1600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contents </a:t>
            </a: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 </a:t>
            </a:r>
            <a:r>
              <a:rPr lang="zh-TW" altLang="zh-TW" sz="1600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context</a:t>
            </a: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zh-TW" altLang="zh-TW" sz="1600" i="1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layoutInflater</a:t>
            </a: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.inflate(R.layout.</a:t>
            </a:r>
            <a:r>
              <a:rPr lang="zh-TW" altLang="zh-TW" sz="1600" i="1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info_window_layout</a:t>
            </a:r>
            <a:r>
              <a:rPr lang="zh-TW" altLang="zh-TW" sz="1600" dirty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null</a:t>
            </a: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}</a:t>
            </a:r>
            <a:b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zh-TW" altLang="zh-TW" sz="1600" dirty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override fun </a:t>
            </a:r>
            <a:r>
              <a:rPr lang="zh-TW" altLang="zh-TW" sz="1600" dirty="0">
                <a:solidFill>
                  <a:srgbClr val="FFC66D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getInfoContents</a:t>
            </a: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(marker: Marker): View? {</a:t>
            </a:r>
            <a:b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zh-TW" altLang="zh-TW" sz="1600" dirty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val </a:t>
            </a: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bookmark = marker.</a:t>
            </a:r>
            <a:r>
              <a:rPr lang="zh-TW" altLang="zh-TW" sz="1600" i="1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tag </a:t>
            </a:r>
            <a:r>
              <a:rPr lang="zh-TW" altLang="zh-TW" sz="1600" dirty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 </a:t>
            </a: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Bookmark</a:t>
            </a:r>
            <a:b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zh-TW" altLang="zh-TW" sz="1600" dirty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val </a:t>
            </a: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title = </a:t>
            </a:r>
            <a:r>
              <a:rPr lang="zh-TW" altLang="zh-TW" sz="1600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contents</a:t>
            </a: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.findViewById&lt;TextView&gt;(R.id.</a:t>
            </a:r>
            <a:r>
              <a:rPr lang="zh-TW" altLang="zh-TW" sz="1600" i="1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txtPositionTitle</a:t>
            </a: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zh-TW" altLang="zh-TW" sz="1600" dirty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val </a:t>
            </a: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snippet = </a:t>
            </a:r>
            <a:r>
              <a:rPr lang="zh-TW" altLang="zh-TW" sz="1600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contents</a:t>
            </a: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.findViewById&lt;TextView&gt;(R.id.</a:t>
            </a:r>
            <a:r>
              <a:rPr lang="zh-TW" altLang="zh-TW" sz="1600" i="1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txtPositionSnippet</a:t>
            </a: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zh-TW" altLang="zh-TW" sz="1600" dirty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val </a:t>
            </a: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image = </a:t>
            </a:r>
            <a:r>
              <a:rPr lang="zh-TW" altLang="zh-TW" sz="1600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contents</a:t>
            </a: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.findViewById&lt;ImageView&gt;(R.id.</a:t>
            </a:r>
            <a:r>
              <a:rPr lang="zh-TW" altLang="zh-TW" sz="1600" i="1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imageView</a:t>
            </a: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title.</a:t>
            </a:r>
            <a:r>
              <a:rPr lang="zh-TW" altLang="zh-TW" sz="1600" i="1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text </a:t>
            </a: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 bookmark.</a:t>
            </a:r>
            <a:r>
              <a:rPr lang="zh-TW" altLang="zh-TW" sz="1600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name</a:t>
            </a:r>
            <a:br>
              <a:rPr lang="zh-TW" altLang="zh-TW" sz="1600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sz="1600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snippet.</a:t>
            </a:r>
            <a:r>
              <a:rPr lang="zh-TW" altLang="zh-TW" sz="1600" i="1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text </a:t>
            </a: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 bookmark.</a:t>
            </a:r>
            <a:r>
              <a:rPr lang="zh-TW" altLang="zh-TW" sz="1600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comment</a:t>
            </a:r>
            <a:br>
              <a:rPr lang="zh-TW" altLang="zh-TW" sz="1600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sz="1600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image.setImageBitmap(ImageUtils.loadBitmapFromFile(</a:t>
            </a:r>
            <a:r>
              <a:rPr lang="zh-TW" altLang="zh-TW" sz="1600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context</a:t>
            </a:r>
            <a:r>
              <a:rPr lang="zh-TW" altLang="zh-TW" sz="1600" dirty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600" dirty="0" smtClean="0">
                <a:solidFill>
                  <a:srgbClr val="6A8759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zh-TW" altLang="zh-TW" sz="1600" dirty="0" smtClean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$</a:t>
            </a:r>
            <a:r>
              <a:rPr lang="zh-TW" altLang="zh-TW" sz="1600" dirty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bookmark.</a:t>
            </a:r>
            <a:r>
              <a:rPr lang="zh-TW" altLang="zh-TW" sz="1600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placeId</a:t>
            </a:r>
            <a:r>
              <a:rPr lang="zh-TW" altLang="zh-TW" sz="1600" dirty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r>
              <a:rPr lang="zh-TW" altLang="zh-TW" sz="1600" dirty="0" smtClean="0">
                <a:solidFill>
                  <a:srgbClr val="6A8759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.png</a:t>
            </a:r>
            <a:r>
              <a:rPr lang="en-US" altLang="zh-TW" sz="1600" dirty="0" smtClean="0">
                <a:solidFill>
                  <a:srgbClr val="6A8759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zh-TW" altLang="zh-TW" sz="1600" dirty="0" smtClean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zh-TW" altLang="zh-TW" sz="1600" dirty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 </a:t>
            </a:r>
            <a:r>
              <a:rPr lang="zh-TW" altLang="zh-TW" sz="1600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contents</a:t>
            </a:r>
            <a:br>
              <a:rPr lang="zh-TW" altLang="zh-TW" sz="1600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sz="1600" dirty="0">
                <a:solidFill>
                  <a:srgbClr val="9876A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b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zh-TW" altLang="zh-TW" sz="1600" dirty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override fun </a:t>
            </a:r>
            <a:r>
              <a:rPr lang="zh-TW" altLang="zh-TW" sz="1600" dirty="0">
                <a:solidFill>
                  <a:srgbClr val="FFC66D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getInfoWindow</a:t>
            </a: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(marker: Marker): View? {</a:t>
            </a:r>
            <a:b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zh-TW" altLang="zh-TW" sz="1600" dirty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 null</a:t>
            </a:r>
            <a:br>
              <a:rPr lang="zh-TW" altLang="zh-TW" sz="1600" dirty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sz="1600" dirty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br>
              <a:rPr lang="zh-TW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sz="1600" dirty="0" smtClean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zh-TW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7094863" y="894615"/>
            <a:ext cx="27307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108083" y="2129356"/>
            <a:ext cx="77258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2108083" y="3084022"/>
            <a:ext cx="3744077" cy="349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7991615" y="6581001"/>
            <a:ext cx="4200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com.easy.trip.adapters.InfoWindowAdapter</a:t>
            </a:r>
            <a:endParaRPr lang="zh-TW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24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a Google maps API key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 keystore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(optional)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SHA-1 Fingerprint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Google API project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certification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API key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Enable Maps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SDK for Android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API key in Android project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86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13015" y="1659285"/>
            <a:ext cx="10365971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class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MapsActivity : AppCompatActivity()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OnMapReadyCallback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zh-TW" altLang="en-US" sz="1600" dirty="0" smtClean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override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fun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onMapReady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(googleMap: GoogleMap) {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// 建立地圖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map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 googleMap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// 修改InfoWindow排版 &amp; InfoWindow點擊時的動作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map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.setInfoWindowAdapter(InfoWindowAdapter(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this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))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map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.setOnInfoWindowClickListener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{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it: Marker -&gt;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val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bookmark = it.</a:t>
            </a:r>
            <a:r>
              <a:rPr kumimoji="0" lang="zh-TW" altLang="zh-TW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tag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as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Bookmark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val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image = ImageUtils.loadBitmapFromFile(</a:t>
            </a:r>
            <a:r>
              <a:rPr kumimoji="0" lang="zh-TW" altLang="zh-TW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applicationContext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$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bookmark.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placeId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.png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openForm(bookmark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image!!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,false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b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r>
              <a:rPr kumimoji="0" lang="zh-TW" altLang="zh-TW" sz="16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sz="16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kumimoji="0" lang="zh-TW" altLang="zh-TW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653862" y="6581001"/>
            <a:ext cx="3538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com.easy.trip.activities.MapActivity</a:t>
            </a:r>
            <a:endParaRPr lang="zh-TW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5378335" y="3682537"/>
            <a:ext cx="10141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5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303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7209" y="674400"/>
            <a:ext cx="11777583" cy="5509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@Database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entities =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[Bookmark::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class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version =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abstract class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EasyTripDatabase: RoomDatabase() {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abstract fun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bookmarkDao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(): BookmarkDAO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companion object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private var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instance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: EasyTripDatabase? =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null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fun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getInstance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(context: Context): EasyTripDatabase{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instance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==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null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 {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instance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 Room.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databaseBuilder(context.</a:t>
            </a:r>
            <a:r>
              <a:rPr kumimoji="0" lang="zh-TW" altLang="zh-TW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applicationContext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EasyTripDatabase::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class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kumimoji="0" lang="zh-TW" altLang="zh-TW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java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"EasyTripDatabase"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.addMigrations(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MIGRATION_1_2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.build()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}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return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instance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as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EasyTripDatabase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}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// 如果APP已經上架，且有需要更改資料庫欄位時，必須作遷移的動作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val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MIGRATION_1_2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: Migration =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object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: Migration(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 {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override fun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migrate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(database: SupportSQLiteDatabase) {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database.execSQL(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"ALTER TABLE Bookmarks ADD COLUMN comment TEXT"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}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}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}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kumimoji="0" lang="zh-TW" altLang="zh-TW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4347556" y="1005840"/>
            <a:ext cx="11970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2363586" y="3194858"/>
            <a:ext cx="29233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93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61645" y="920621"/>
            <a:ext cx="7468711" cy="50167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@Entity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tableName =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"Bookmarks"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indices =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Index(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name=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"idx_place_id"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value =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"placeId"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unique =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true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Index(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name=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"idx_location"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value =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"latitude"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"longitude"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])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]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data class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Bookmark(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@PrimaryKey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autoGenerate =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true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var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id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: Long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var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placeId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: String?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var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name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: String?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var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address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: String?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var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phone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: String?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var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latitude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: Double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var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longitude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: Double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var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comment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: String?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): Parcelable{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600" dirty="0" smtClean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// </a:t>
            </a:r>
            <a:r>
              <a:rPr lang="zh-TW" altLang="en-US" sz="1600" dirty="0" smtClean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以下省略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kumimoji="0" lang="zh-TW" altLang="zh-TW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2751513" y="5386647"/>
            <a:ext cx="10141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2820786" y="1490748"/>
            <a:ext cx="10141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2820786" y="1723505"/>
            <a:ext cx="10141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72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Generate a keystore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(optional)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295" y="1690689"/>
            <a:ext cx="3830555" cy="2376275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92" y="4356008"/>
            <a:ext cx="3839361" cy="2381738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8" y="1690689"/>
            <a:ext cx="2621507" cy="3101609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13" name="矩形 12"/>
          <p:cNvSpPr/>
          <p:nvPr/>
        </p:nvSpPr>
        <p:spPr>
          <a:xfrm>
            <a:off x="432262" y="1690688"/>
            <a:ext cx="405938" cy="216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21" y="1690689"/>
            <a:ext cx="4854361" cy="5052498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cxnSp>
        <p:nvCxnSpPr>
          <p:cNvPr id="18" name="直線單箭頭接點 17"/>
          <p:cNvCxnSpPr/>
          <p:nvPr/>
        </p:nvCxnSpPr>
        <p:spPr>
          <a:xfrm flipV="1">
            <a:off x="2593571" y="3901875"/>
            <a:ext cx="648393" cy="1650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5386647" y="3993315"/>
            <a:ext cx="224444" cy="507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V="1">
            <a:off x="5968538" y="4792298"/>
            <a:ext cx="1305098" cy="4889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0332720" y="6395693"/>
            <a:ext cx="714895" cy="282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25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Get SHA-1 Fingerprint (1/3)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keytool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 (windows) 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C:\Program Files\Java\jdk</a:t>
            </a:r>
            <a:r>
              <a:rPr lang="en-US" altLang="zh-TW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1.8.0_221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\bin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this path to environment variable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cmd.exe &amp; execute this command</a:t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57794" y="3705883"/>
            <a:ext cx="100764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400" dirty="0" smtClean="0">
                <a:solidFill>
                  <a:schemeClr val="bg1"/>
                </a:solidFill>
              </a:rPr>
              <a:t>keytool -list -v -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keystore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chemeClr val="bg1"/>
                </a:solidFill>
              </a:rPr>
              <a:t>"</a:t>
            </a:r>
            <a:r>
              <a:rPr lang="en-US" altLang="zh-TW" sz="2400" dirty="0" smtClean="0">
                <a:solidFill>
                  <a:srgbClr val="00B050"/>
                </a:solidFill>
              </a:rPr>
              <a:t>%</a:t>
            </a:r>
            <a:r>
              <a:rPr lang="en-US" altLang="zh-TW" sz="2400" dirty="0" smtClean="0">
                <a:solidFill>
                  <a:srgbClr val="00B050"/>
                </a:solidFill>
              </a:rPr>
              <a:t>USERPROFILE%\.</a:t>
            </a:r>
            <a:r>
              <a:rPr lang="en-US" altLang="zh-TW" sz="2400" dirty="0" smtClean="0">
                <a:solidFill>
                  <a:srgbClr val="00B050"/>
                </a:solidFill>
              </a:rPr>
              <a:t>android\</a:t>
            </a:r>
            <a:r>
              <a:rPr lang="en-US" altLang="zh-TW" sz="2400" dirty="0" err="1" smtClean="0">
                <a:solidFill>
                  <a:srgbClr val="00B050"/>
                </a:solidFill>
              </a:rPr>
              <a:t>debug.keystore</a:t>
            </a:r>
            <a:r>
              <a:rPr lang="en-US" altLang="zh-TW" sz="2400" dirty="0" smtClean="0">
                <a:solidFill>
                  <a:schemeClr val="bg1"/>
                </a:solidFill>
              </a:rPr>
              <a:t>" </a:t>
            </a:r>
            <a:r>
              <a:rPr lang="en-US" altLang="zh-TW" sz="2400" dirty="0" smtClean="0">
                <a:solidFill>
                  <a:schemeClr val="bg1"/>
                </a:solidFill>
              </a:rPr>
              <a:t>-alias </a:t>
            </a:r>
            <a:r>
              <a:rPr lang="en-US" altLang="zh-TW" sz="2400" dirty="0" err="1" smtClean="0">
                <a:solidFill>
                  <a:srgbClr val="00B050"/>
                </a:solidFill>
              </a:rPr>
              <a:t>androiddebugkey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chemeClr val="bg1"/>
                </a:solidFill>
              </a:rPr>
              <a:t>-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storepass</a:t>
            </a:r>
            <a:r>
              <a:rPr lang="en-US" altLang="zh-TW" sz="2400" dirty="0" smtClean="0">
                <a:solidFill>
                  <a:schemeClr val="bg1"/>
                </a:solidFill>
              </a:rPr>
              <a:t> </a:t>
            </a:r>
            <a:r>
              <a:rPr lang="en-US" altLang="zh-TW" sz="2400" dirty="0" smtClean="0">
                <a:solidFill>
                  <a:srgbClr val="00B050"/>
                </a:solidFill>
              </a:rPr>
              <a:t>android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chemeClr val="bg1"/>
                </a:solidFill>
              </a:rPr>
              <a:t>-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keypass</a:t>
            </a:r>
            <a:r>
              <a:rPr lang="en-US" altLang="zh-TW" sz="2400" dirty="0" smtClean="0">
                <a:solidFill>
                  <a:schemeClr val="bg1"/>
                </a:solidFill>
              </a:rPr>
              <a:t> </a:t>
            </a:r>
            <a:r>
              <a:rPr lang="en-US" altLang="zh-TW" sz="2400" dirty="0" smtClean="0">
                <a:solidFill>
                  <a:srgbClr val="00B050"/>
                </a:solidFill>
              </a:rPr>
              <a:t>android</a:t>
            </a:r>
            <a:endParaRPr lang="en-US" altLang="zh-TW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530473" y="6021249"/>
            <a:ext cx="4368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keystore for release mode</a:t>
            </a:r>
            <a:endParaRPr lang="zh-TW" alt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H="1" flipV="1">
            <a:off x="9210502" y="4231178"/>
            <a:ext cx="831273" cy="179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9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Get SHA-1 Fingerprint (2/3)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89699"/>
            <a:ext cx="10135478" cy="4130398"/>
          </a:xfrm>
        </p:spPr>
      </p:pic>
      <p:cxnSp>
        <p:nvCxnSpPr>
          <p:cNvPr id="6" name="直線接點 5"/>
          <p:cNvCxnSpPr/>
          <p:nvPr/>
        </p:nvCxnSpPr>
        <p:spPr>
          <a:xfrm>
            <a:off x="1954623" y="4501160"/>
            <a:ext cx="455537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55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" y="0"/>
            <a:ext cx="12762556" cy="684820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0575" y="989214"/>
            <a:ext cx="872836" cy="415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680960" y="2504902"/>
            <a:ext cx="4422371" cy="26573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40575" y="2152996"/>
            <a:ext cx="374073" cy="3519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1" y="5233929"/>
            <a:ext cx="12765578" cy="1325563"/>
          </a:xfrm>
          <a:solidFill>
            <a:srgbClr val="000000">
              <a:alpha val="50196"/>
            </a:srgbClr>
          </a:solidFill>
        </p:spPr>
        <p:txBody>
          <a:bodyPr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Get SHA-1 Fingerprint (3/3)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1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783845" cy="6858000"/>
          </a:xfrm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" y="365125"/>
            <a:ext cx="12783845" cy="1325563"/>
          </a:xfrm>
          <a:solidFill>
            <a:srgbClr val="000000">
              <a:alpha val="50196"/>
            </a:srgbClr>
          </a:solidFill>
        </p:spPr>
        <p:txBody>
          <a:bodyPr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Create Google API project (1/2) 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690688"/>
            <a:ext cx="12783844" cy="369332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 to </a:t>
            </a:r>
            <a:r>
              <a:rPr lang="en-US" altLang="zh-TW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Google Cloud Platform</a:t>
            </a:r>
            <a:r>
              <a:rPr lang="en-US" altLang="zh-TW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login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67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Create Google API project (2/2)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1690688"/>
            <a:ext cx="4039986" cy="21672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4311765"/>
            <a:ext cx="4039986" cy="21672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873" y="1690688"/>
            <a:ext cx="7115718" cy="38479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字方塊 7"/>
          <p:cNvSpPr txBox="1"/>
          <p:nvPr/>
        </p:nvSpPr>
        <p:spPr>
          <a:xfrm>
            <a:off x="1869036" y="3942433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Login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57302" y="647904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Navigate to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dashborad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473968" y="5538673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Create project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64924" y="1853738"/>
            <a:ext cx="232756" cy="216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973485" y="4486014"/>
            <a:ext cx="232756" cy="216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975024" y="2011681"/>
            <a:ext cx="716722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394711" y="2369127"/>
            <a:ext cx="614199" cy="3269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6" name="直線單箭頭接點 15"/>
          <p:cNvCxnSpPr>
            <a:stCxn id="11" idx="2"/>
            <a:endCxn id="12" idx="0"/>
          </p:cNvCxnSpPr>
          <p:nvPr/>
        </p:nvCxnSpPr>
        <p:spPr>
          <a:xfrm flipH="1">
            <a:off x="4089863" y="2069869"/>
            <a:ext cx="91439" cy="2416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2" idx="3"/>
            <a:endCxn id="13" idx="2"/>
          </p:cNvCxnSpPr>
          <p:nvPr/>
        </p:nvCxnSpPr>
        <p:spPr>
          <a:xfrm flipV="1">
            <a:off x="4206241" y="2286001"/>
            <a:ext cx="2127144" cy="23080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3" idx="3"/>
            <a:endCxn id="14" idx="1"/>
          </p:cNvCxnSpPr>
          <p:nvPr/>
        </p:nvCxnSpPr>
        <p:spPr>
          <a:xfrm>
            <a:off x="6691746" y="2148841"/>
            <a:ext cx="2702965" cy="3837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79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790</Words>
  <Application>Microsoft Office PowerPoint</Application>
  <PresentationFormat>寬螢幕</PresentationFormat>
  <Paragraphs>154</Paragraphs>
  <Slides>33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0" baseType="lpstr">
      <vt:lpstr>細明體</vt:lpstr>
      <vt:lpstr>新細明體</vt:lpstr>
      <vt:lpstr>Arial</vt:lpstr>
      <vt:lpstr>Calibri</vt:lpstr>
      <vt:lpstr>Consolas</vt:lpstr>
      <vt:lpstr>Times New Roman</vt:lpstr>
      <vt:lpstr>Office 佈景主題</vt:lpstr>
      <vt:lpstr>Create Map-Based Apps</vt:lpstr>
      <vt:lpstr>PowerPoint 簡報</vt:lpstr>
      <vt:lpstr>Get a Google maps API key</vt:lpstr>
      <vt:lpstr>1. Generate a keystore (optional)</vt:lpstr>
      <vt:lpstr>2. Get SHA-1 Fingerprint (1/3)</vt:lpstr>
      <vt:lpstr>2. Get SHA-1 Fingerprint (2/3)</vt:lpstr>
      <vt:lpstr>2. Get SHA-1 Fingerprint (3/3)</vt:lpstr>
      <vt:lpstr>3. Create Google API project (1/2) </vt:lpstr>
      <vt:lpstr>3. Create Google API project (2/2)</vt:lpstr>
      <vt:lpstr>4. Add certification</vt:lpstr>
      <vt:lpstr>5. Get API key</vt:lpstr>
      <vt:lpstr>6. Enable Maps SDK for Android</vt:lpstr>
      <vt:lpstr>Map UI</vt:lpstr>
      <vt:lpstr>Gestures</vt:lpstr>
      <vt:lpstr>Marker</vt:lpstr>
      <vt:lpstr>PowerPoint 簡報</vt:lpstr>
      <vt:lpstr>Get POI Information</vt:lpstr>
      <vt:lpstr>Get POI Basic Information</vt:lpstr>
      <vt:lpstr>PowerPoint 簡報</vt:lpstr>
      <vt:lpstr>1. Get data from database</vt:lpstr>
      <vt:lpstr>2-1. Request information of place</vt:lpstr>
      <vt:lpstr>2-2. Request photo</vt:lpstr>
      <vt:lpstr>Save data</vt:lpstr>
      <vt:lpstr>Layout</vt:lpstr>
      <vt:lpstr>PowerPoint 簡報</vt:lpstr>
      <vt:lpstr>PowerPoint 簡報</vt:lpstr>
      <vt:lpstr>View file in APP</vt:lpstr>
      <vt:lpstr>InfoWindow</vt:lpstr>
      <vt:lpstr>PowerPoint 簡報</vt:lpstr>
      <vt:lpstr>PowerPoint 簡報</vt:lpstr>
      <vt:lpstr>Others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Map-Based Apps</dc:title>
  <dc:creator>Billy Wu(吳鎬宇)</dc:creator>
  <cp:lastModifiedBy>Billy Wu(吳鎬宇)</cp:lastModifiedBy>
  <cp:revision>62</cp:revision>
  <dcterms:created xsi:type="dcterms:W3CDTF">2019-07-30T01:56:11Z</dcterms:created>
  <dcterms:modified xsi:type="dcterms:W3CDTF">2019-08-22T02:35:19Z</dcterms:modified>
</cp:coreProperties>
</file>