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78" r:id="rId10"/>
    <p:sldId id="277" r:id="rId11"/>
    <p:sldId id="264" r:id="rId12"/>
    <p:sldId id="280" r:id="rId13"/>
    <p:sldId id="279" r:id="rId14"/>
    <p:sldId id="281" r:id="rId15"/>
    <p:sldId id="282" r:id="rId16"/>
    <p:sldId id="265" r:id="rId17"/>
    <p:sldId id="266" r:id="rId18"/>
    <p:sldId id="267" r:id="rId19"/>
    <p:sldId id="268" r:id="rId20"/>
    <p:sldId id="269" r:id="rId21"/>
    <p:sldId id="283" r:id="rId22"/>
    <p:sldId id="271" r:id="rId23"/>
    <p:sldId id="270" r:id="rId24"/>
    <p:sldId id="272" r:id="rId25"/>
    <p:sldId id="273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2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E188AE-2CE9-4664-BD4F-F3DC2FF65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F488820-656A-434E-A804-6585E6286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A3B1C9-D2E2-49C9-AEEA-C0DCA0E82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06A2-833A-409C-B2A5-C447644E0F7E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FF1FC3-0F99-4653-9E65-1C079A587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FC589D-C57A-43D3-9562-541ECC8F7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760-BAF5-43F1-97B9-38B0355647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950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CC8F63-6670-4FFB-9FB0-3CB31034C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FB1A31B-A5B9-4135-9751-6837BA2A1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526C53-BC5F-4B74-9B0F-C6C944175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06A2-833A-409C-B2A5-C447644E0F7E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82B2A0-04B3-4636-9329-160E4F626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65A80D-F5A4-4328-AA5B-8E0FE38FC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760-BAF5-43F1-97B9-38B0355647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093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84B95F9-539C-42A3-A58E-0E5AD4949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449579A-59D4-4107-B5B3-F0325279B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114B50-F560-4837-A353-43E9B1AA5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06A2-833A-409C-B2A5-C447644E0F7E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F72721-0D95-4738-9C6F-0DCD3DCA5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F3439B-08D6-424E-A1D9-EC125E73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760-BAF5-43F1-97B9-38B0355647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32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E11BEB-9936-4A61-888E-0BC85F926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E92F4A-0E73-42C7-9366-CEEE68281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5635BF-13AC-4D19-BE0E-1C55796A1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06A2-833A-409C-B2A5-C447644E0F7E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B56C04-84B4-488A-AD8D-AB46CC861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9B33C6-9EAD-4E97-BD46-73CD3ECB1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760-BAF5-43F1-97B9-38B0355647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946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B4BBDD-74F8-4D08-8594-ED3926802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D551B0-DB48-4A13-ACAA-3F407ECF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A214BE-87E7-41F8-86CC-638DFD25B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06A2-833A-409C-B2A5-C447644E0F7E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959965-0A65-4EF0-B13D-8917746B9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C70C2C-3A87-4070-AF5C-0DB81712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760-BAF5-43F1-97B9-38B0355647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1967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B27DDF-A222-417F-804C-39C6D65DC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89EC48-41E6-46A8-8735-B68111E26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F593BFF-DCCD-4909-AF2A-13B78D73D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742D86-4A72-4633-AB74-61F1F02ED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06A2-833A-409C-B2A5-C447644E0F7E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A14085-10BA-4A6D-B7CC-8271E5FA4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F79E463-43B5-451D-BA4E-EFF3CC11E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760-BAF5-43F1-97B9-38B0355647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691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EF4CDD-3307-43B2-BBC3-A45E80FF5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6E16A9-0B97-442A-9762-C25ACFE89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08B0666-9D09-4938-B1AD-B9A6BA2F4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4B13F15-47B8-4E75-9AC1-B0F86A7E5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4E264B2-1C9C-4D30-AF43-81B9CA7D0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C3828B1-294D-420A-B359-38EB253AF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06A2-833A-409C-B2A5-C447644E0F7E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7841D21-1C14-4255-AEE8-528AEC30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078F1E7-E9B0-44FB-AD21-730D188CF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760-BAF5-43F1-97B9-38B0355647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956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F79757-91E3-425D-8F25-993B41AD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3568B68-9452-4ECE-823B-B441BFD54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06A2-833A-409C-B2A5-C447644E0F7E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4C32796-9D32-4938-A2B8-96EC56E57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1FFCAFD-EDB1-47AC-B702-4C282541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760-BAF5-43F1-97B9-38B0355647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655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434C5EE-DA0F-47CC-B59B-97945895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06A2-833A-409C-B2A5-C447644E0F7E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90D40E4-3F68-4F42-AEA4-A1A3B0859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6D6C33-B379-4036-80F7-588CD565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760-BAF5-43F1-97B9-38B0355647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220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517E81-4B10-4764-B4F3-0E2728E6A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D78D90-C0C7-4510-8BBB-2896DE75C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8F7292-9CF6-4AB2-8CD9-377EAF058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56D1CE7-162D-41F5-82FE-48623A6E8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06A2-833A-409C-B2A5-C447644E0F7E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865CB3-A13C-4745-8123-6FEFD216E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DBE3E3-5770-4113-966B-8B53A02C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760-BAF5-43F1-97B9-38B0355647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970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B3B068-0688-4768-AD6C-9A4781201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0AA8602-60DA-46F2-8BDB-B3522CE32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EA030EF-1489-4F8D-836E-62E7250C7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F66DB7-095B-4924-8035-E57AF84D9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06A2-833A-409C-B2A5-C447644E0F7E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1ACD7C-4A54-4132-91D1-7D5B7694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902E04-87CA-440F-B6EB-BC979A00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2760-BAF5-43F1-97B9-38B0355647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21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945FDB3-506D-47EC-B21F-604063FA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7C9FE44-2FCB-44B8-BEC5-9DC4E643B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05298E-1C19-4729-8D0D-B2AC247A4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206A2-833A-409C-B2A5-C447644E0F7E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AD73F0-EC32-42F7-9577-7E136E5EB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880454-0009-42B5-A12C-1EF3EAA812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62760-BAF5-43F1-97B9-38B0355647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991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8F5AA6-35C2-41A5-A0AA-1433075D9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871" y="1122363"/>
            <a:ext cx="9832258" cy="2387600"/>
          </a:xfrm>
        </p:spPr>
        <p:txBody>
          <a:bodyPr>
            <a:normAutofit/>
          </a:bodyPr>
          <a:lstStyle/>
          <a:p>
            <a:r>
              <a:rPr lang="zh-TW" alt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電子商務在東南亞的近況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88EA84F-77B2-45E1-B5CC-DEAC06BA5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2567" y="4601496"/>
            <a:ext cx="6464710" cy="907026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21628</a:t>
            </a:r>
            <a:r>
              <a:rPr lang="en-US" altLang="zh-TW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陳淳和</a:t>
            </a:r>
          </a:p>
        </p:txBody>
      </p:sp>
    </p:spTree>
    <p:extLst>
      <p:ext uri="{BB962C8B-B14F-4D97-AF65-F5344CB8AC3E}">
        <p14:creationId xmlns:p14="http://schemas.microsoft.com/office/powerpoint/2010/main" val="3083594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E4D16F-2CB9-4222-899E-2F76ECA25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15761" cy="1325563"/>
          </a:xfrm>
        </p:spPr>
        <p:txBody>
          <a:bodyPr/>
          <a:lstStyle/>
          <a:p>
            <a:pPr algn="ctr"/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物流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F898C9-C11E-4B24-9DB6-1DC219DFF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0808" y="2055813"/>
            <a:ext cx="38222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宅配到府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超商取貨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定點收件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自行寄送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514903B-7360-4A54-9121-1479DA90C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955" y="0"/>
            <a:ext cx="48157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577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B8F8B9-A483-4176-A22C-165EFB99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3615"/>
            <a:ext cx="4822722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起飛中的東南亞國家</a:t>
            </a:r>
          </a:p>
        </p:txBody>
      </p:sp>
      <p:pic>
        <p:nvPicPr>
          <p:cNvPr id="1026" name="Picture 2" descr="ãæ±åäºãçåçæå°çµæ">
            <a:extLst>
              <a:ext uri="{FF2B5EF4-FFF2-40B4-BE49-F238E27FC236}">
                <a16:creationId xmlns:a16="http://schemas.microsoft.com/office/drawing/2014/main" id="{D2FEBD7E-3999-45CB-8C46-F9F12D8BA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729" y="0"/>
            <a:ext cx="7428271" cy="683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0EC84B45-174E-4ACB-BB7D-3CDFC71CC3E2}"/>
              </a:ext>
            </a:extLst>
          </p:cNvPr>
          <p:cNvSpPr txBox="1"/>
          <p:nvPr/>
        </p:nvSpPr>
        <p:spPr>
          <a:xfrm>
            <a:off x="648929" y="2262843"/>
            <a:ext cx="34658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經濟較自由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生活水準上升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基礎設施建設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網路逐漸普及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AF143AA-DD8A-4D54-9DEE-2A8383EA5F55}"/>
              </a:ext>
            </a:extLst>
          </p:cNvPr>
          <p:cNvSpPr txBox="1"/>
          <p:nvPr/>
        </p:nvSpPr>
        <p:spPr>
          <a:xfrm>
            <a:off x="1238865" y="5957468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工商時報 </a:t>
            </a:r>
            <a:r>
              <a:rPr lang="en-US" altLang="zh-TW" sz="2400" dirty="0"/>
              <a:t>2017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92298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8F5F156-0530-4BAA-9810-BBE4D4400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6058" y="306132"/>
            <a:ext cx="7919884" cy="525198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5D588FB-D6AE-4B10-BD04-D68E1CD16558}"/>
              </a:ext>
            </a:extLst>
          </p:cNvPr>
          <p:cNvSpPr txBox="1"/>
          <p:nvPr/>
        </p:nvSpPr>
        <p:spPr>
          <a:xfrm>
            <a:off x="8952271" y="5915383"/>
            <a:ext cx="2885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數位時代 </a:t>
            </a:r>
            <a:r>
              <a:rPr lang="en-US" altLang="zh-TW" sz="2800" dirty="0"/>
              <a:t>2019</a:t>
            </a:r>
            <a:endParaRPr lang="zh-TW" altLang="en-US" sz="2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20EB628-E968-47BF-A238-2DA90AC2786D}"/>
              </a:ext>
            </a:extLst>
          </p:cNvPr>
          <p:cNvSpPr txBox="1"/>
          <p:nvPr/>
        </p:nvSpPr>
        <p:spPr>
          <a:xfrm>
            <a:off x="3121741" y="5853827"/>
            <a:ext cx="3824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臺灣</a:t>
            </a:r>
            <a:r>
              <a:rPr lang="zh-TW" altLang="en-US" sz="3600" dirty="0"/>
              <a:t> </a:t>
            </a:r>
            <a:r>
              <a:rPr lang="en-US" altLang="zh-TW" sz="3600" dirty="0"/>
              <a:t>5.4</a:t>
            </a:r>
            <a:r>
              <a:rPr lang="zh-TW" altLang="en-US" sz="3600" dirty="0"/>
              <a:t>％</a:t>
            </a:r>
          </a:p>
        </p:txBody>
      </p:sp>
    </p:spTree>
    <p:extLst>
      <p:ext uri="{BB962C8B-B14F-4D97-AF65-F5344CB8AC3E}">
        <p14:creationId xmlns:p14="http://schemas.microsoft.com/office/powerpoint/2010/main" val="2608490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84F0069-EA39-4393-B80C-BB58BADBA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94" y="0"/>
            <a:ext cx="8780146" cy="680047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3C74C96-40C1-417B-8397-81390244B5B6}"/>
              </a:ext>
            </a:extLst>
          </p:cNvPr>
          <p:cNvSpPr txBox="1"/>
          <p:nvPr/>
        </p:nvSpPr>
        <p:spPr>
          <a:xfrm>
            <a:off x="9417469" y="5672949"/>
            <a:ext cx="2885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數位時代 </a:t>
            </a:r>
            <a:r>
              <a:rPr lang="en-US" altLang="zh-TW" sz="2800" dirty="0"/>
              <a:t>2019</a:t>
            </a:r>
            <a:endParaRPr lang="zh-TW" altLang="en-US" sz="28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2401F99-7ABE-4882-9640-585E0B352063}"/>
              </a:ext>
            </a:extLst>
          </p:cNvPr>
          <p:cNvSpPr txBox="1"/>
          <p:nvPr/>
        </p:nvSpPr>
        <p:spPr>
          <a:xfrm>
            <a:off x="8952241" y="876467"/>
            <a:ext cx="306766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臺灣與東南亞相較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貨到付款比例高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網路普及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人均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GDP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高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人口基數少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75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555 0.36065 L 0.25 -0.25 " pathEditMode="relative" rAng="0" ptsTypes="AA">
                                      <p:cBhvr>
                                        <p:cTn id="8" dur="1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71" y="-30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4FB83125-4B04-47CC-83DC-77F50A5649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9276715"/>
              </p:ext>
            </p:extLst>
          </p:nvPr>
        </p:nvGraphicFramePr>
        <p:xfrm>
          <a:off x="0" y="0"/>
          <a:ext cx="12192001" cy="6933122"/>
        </p:xfrm>
        <a:graphic>
          <a:graphicData uri="http://schemas.openxmlformats.org/drawingml/2006/table">
            <a:tbl>
              <a:tblPr/>
              <a:tblGrid>
                <a:gridCol w="2402365">
                  <a:extLst>
                    <a:ext uri="{9D8B030D-6E8A-4147-A177-3AD203B41FA5}">
                      <a16:colId xmlns:a16="http://schemas.microsoft.com/office/drawing/2014/main" val="2492186843"/>
                    </a:ext>
                  </a:extLst>
                </a:gridCol>
                <a:gridCol w="1661636">
                  <a:extLst>
                    <a:ext uri="{9D8B030D-6E8A-4147-A177-3AD203B41FA5}">
                      <a16:colId xmlns:a16="http://schemas.microsoft.com/office/drawing/2014/main" val="29061506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563361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263588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545397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77422078"/>
                    </a:ext>
                  </a:extLst>
                </a:gridCol>
              </a:tblGrid>
              <a:tr h="472361">
                <a:tc>
                  <a:txBody>
                    <a:bodyPr/>
                    <a:lstStyle/>
                    <a:p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26251" marR="26251" marT="26251" marB="262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2400" b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泰國</a:t>
                      </a:r>
                      <a:endParaRPr lang="zh-TW" altLang="en-US" sz="24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26251" marR="26251" marT="26251" marB="262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2400" b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越南</a:t>
                      </a:r>
                      <a:endParaRPr lang="zh-TW" altLang="en-US" sz="24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26251" marR="26251" marT="26251" marB="262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2400" b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馬來西亞</a:t>
                      </a:r>
                      <a:endParaRPr lang="zh-TW" altLang="en-US" sz="24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26251" marR="26251" marT="26251" marB="262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2400" b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印尼</a:t>
                      </a:r>
                      <a:endParaRPr lang="zh-TW" altLang="en-US" sz="24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26251" marR="26251" marT="26251" marB="262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2400" b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菲律賓</a:t>
                      </a:r>
                      <a:endParaRPr lang="zh-TW" altLang="en-US" sz="24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26251" marR="26251" marT="26251" marB="262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73199263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2400" b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總人口數</a:t>
                      </a:r>
                      <a:endParaRPr lang="zh-TW" altLang="en-US" sz="24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26251" marR="26251" marT="26251" marB="262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2400" b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6490</a:t>
                      </a:r>
                      <a:r>
                        <a:rPr lang="zh-TW" altLang="en-US" sz="2400" b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萬</a:t>
                      </a:r>
                      <a:endParaRPr lang="zh-TW" altLang="en-US" sz="24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26251" marR="26251" marT="26251" marB="262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2400" b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9700</a:t>
                      </a:r>
                      <a:r>
                        <a:rPr lang="zh-TW" altLang="en-US" sz="2400" b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萬</a:t>
                      </a:r>
                      <a:endParaRPr lang="zh-TW" altLang="en-US" sz="24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26251" marR="26251" marT="26251" marB="262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2400" b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3051</a:t>
                      </a:r>
                      <a:r>
                        <a:rPr lang="zh-TW" altLang="en-US" sz="2400" b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萬</a:t>
                      </a:r>
                      <a:endParaRPr lang="zh-TW" altLang="en-US" sz="24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26251" marR="26251" marT="26251" marB="262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2400" b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2.55</a:t>
                      </a:r>
                      <a:r>
                        <a:rPr lang="zh-TW" altLang="en-US" sz="2400" b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億</a:t>
                      </a:r>
                      <a:endParaRPr lang="zh-TW" altLang="en-US" sz="24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26251" marR="26251" marT="26251" marB="262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2400" b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1.01</a:t>
                      </a:r>
                      <a:r>
                        <a:rPr lang="zh-TW" altLang="en-US" sz="2400" b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億</a:t>
                      </a:r>
                      <a:endParaRPr lang="zh-TW" altLang="en-US" sz="24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26251" marR="26251" marT="26251" marB="262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934755592"/>
                  </a:ext>
                </a:extLst>
              </a:tr>
              <a:tr h="595826"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2400" b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行動上網普及率</a:t>
                      </a:r>
                      <a:endParaRPr lang="zh-TW" altLang="en-US" sz="24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26251" marR="26251" marT="26251" marB="262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2400" b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40%</a:t>
                      </a:r>
                      <a:endParaRPr lang="zh-TW" altLang="en-US" sz="24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26251" marR="26251" marT="26251" marB="262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2400" b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37%</a:t>
                      </a:r>
                      <a:endParaRPr lang="zh-TW" altLang="en-US" sz="24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26251" marR="26251" marT="26251" marB="262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2400" b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54%</a:t>
                      </a:r>
                      <a:endParaRPr lang="zh-TW" altLang="en-US" sz="24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26251" marR="26251" marT="26251" marB="262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2400" b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21%</a:t>
                      </a:r>
                      <a:endParaRPr lang="zh-TW" altLang="en-US" sz="24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26251" marR="26251" marT="26251" marB="262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2400" b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32%</a:t>
                      </a:r>
                      <a:endParaRPr lang="zh-TW" altLang="en-US" sz="24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26251" marR="26251" marT="26251" marB="262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129583493"/>
                  </a:ext>
                </a:extLst>
              </a:tr>
              <a:tr h="595826"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2400" b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社群媒體普及率</a:t>
                      </a:r>
                      <a:endParaRPr lang="zh-TW" altLang="en-US" sz="24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26251" marR="26251" marT="26251" marB="262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2400" b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46%</a:t>
                      </a:r>
                      <a:endParaRPr lang="zh-TW" altLang="en-US" sz="24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26251" marR="26251" marT="26251" marB="262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2400" b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29%</a:t>
                      </a:r>
                      <a:endParaRPr lang="zh-TW" altLang="en-US" sz="24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26251" marR="26251" marT="26251" marB="262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2400" b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30%</a:t>
                      </a:r>
                      <a:endParaRPr lang="zh-TW" altLang="en-US" sz="24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26251" marR="26251" marT="26251" marB="262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2400" b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25%</a:t>
                      </a:r>
                      <a:endParaRPr lang="zh-TW" altLang="en-US" sz="24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26251" marR="26251" marT="26251" marB="262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2400" b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36%</a:t>
                      </a:r>
                      <a:endParaRPr lang="zh-TW" altLang="en-US" sz="24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26251" marR="26251" marT="26251" marB="262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215937206"/>
                  </a:ext>
                </a:extLst>
              </a:tr>
              <a:tr h="885429"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2400" b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主要通訊軟體</a:t>
                      </a:r>
                      <a:endParaRPr lang="zh-TW" altLang="en-US" sz="24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26251" marR="26251" marT="26251" marB="262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Facebook:</a:t>
                      </a:r>
                      <a:br>
                        <a:rPr lang="zh-TW" altLang="en-US" sz="2400" b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2400" b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Line</a:t>
                      </a:r>
                      <a:endParaRPr lang="zh-TW" altLang="en-US" sz="24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26251" marR="26251" marT="26251" marB="262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Facebook</a:t>
                      </a:r>
                    </a:p>
                    <a:p>
                      <a:pPr algn="ctr" fontAlgn="base"/>
                      <a:r>
                        <a:rPr lang="en-US" sz="2400" b="0" i="0" dirty="0" err="1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Zalo</a:t>
                      </a:r>
                      <a:endParaRPr lang="en-US" sz="2400" b="0" i="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26251" marR="26251" marT="26251" marB="262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Facebook</a:t>
                      </a:r>
                      <a:br>
                        <a:rPr lang="en-US" sz="2400" b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2400" b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Whatsapp</a:t>
                      </a:r>
                      <a:endParaRPr lang="en-US" sz="24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26251" marR="26251" marT="26251" marB="262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Facebook</a:t>
                      </a:r>
                      <a:br>
                        <a:rPr lang="en-US" sz="2400" b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2400" b="0" dirty="0" err="1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Whatsapp</a:t>
                      </a:r>
                      <a:endParaRPr lang="en-US" sz="24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26251" marR="26251" marT="26251" marB="262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Facebook</a:t>
                      </a:r>
                    </a:p>
                    <a:p>
                      <a:pPr algn="ctr" fontAlgn="base"/>
                      <a:r>
                        <a:rPr lang="en-US" sz="2400" b="0" i="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Viber</a:t>
                      </a:r>
                    </a:p>
                  </a:txBody>
                  <a:tcPr marL="26251" marR="26251" marT="26251" marB="262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855745545"/>
                  </a:ext>
                </a:extLst>
              </a:tr>
              <a:tr h="1298497"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2400" b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地形</a:t>
                      </a:r>
                      <a:r>
                        <a:rPr lang="en-US" altLang="zh-TW" sz="2400" b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altLang="en-US" sz="2400" b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地理環境</a:t>
                      </a:r>
                      <a:endParaRPr lang="zh-TW" altLang="en-US" sz="24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26251" marR="26251" marT="26251" marB="262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2400" b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位於東南亞中央，北高南低</a:t>
                      </a:r>
                      <a:endParaRPr lang="zh-TW" altLang="en-US" sz="24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26251" marR="26251" marT="26251" marB="262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2400" b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縱向狹長的地理條件基礎設施不完善</a:t>
                      </a:r>
                      <a:endParaRPr lang="zh-TW" altLang="en-US" sz="24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26251" marR="26251" marT="26251" marB="262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2400" b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以中國海為區分東西馬來西亞</a:t>
                      </a:r>
                      <a:endParaRPr lang="zh-TW" altLang="en-US" sz="24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26251" marR="26251" marT="26251" marB="262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2400" b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多破碎島嶼</a:t>
                      </a:r>
                      <a:br>
                        <a:rPr lang="zh-TW" altLang="en-US" sz="2400" b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2400" b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基礎建設嚴重不足</a:t>
                      </a:r>
                      <a:endParaRPr lang="zh-TW" altLang="en-US" sz="24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26251" marR="26251" marT="26251" marB="262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2400" b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七千多個島嶼</a:t>
                      </a:r>
                      <a:br>
                        <a:rPr lang="zh-TW" altLang="en-US" sz="2400" b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2400" b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交通基礎落後物流配送費高</a:t>
                      </a:r>
                      <a:endParaRPr lang="zh-TW" altLang="en-US" sz="24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26251" marR="26251" marT="26251" marB="262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622344155"/>
                  </a:ext>
                </a:extLst>
              </a:tr>
              <a:tr h="2537701"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2400" b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付款方式</a:t>
                      </a:r>
                      <a:endParaRPr lang="zh-TW" altLang="en-US" sz="24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26251" marR="26251" marT="26251" marB="262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2400" b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網銀轉帳</a:t>
                      </a:r>
                      <a:r>
                        <a:rPr lang="en-US" altLang="zh-TW" sz="2400" b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 60.1%</a:t>
                      </a:r>
                      <a:br>
                        <a:rPr lang="en-US" altLang="zh-TW" sz="2400" b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2400" b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信用卡交易</a:t>
                      </a:r>
                      <a:r>
                        <a:rPr lang="en-US" altLang="zh-TW" sz="2400" b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 42.8%</a:t>
                      </a:r>
                      <a:br>
                        <a:rPr lang="en-US" altLang="zh-TW" sz="2400" b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2400" b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便利商店代收款</a:t>
                      </a:r>
                      <a:r>
                        <a:rPr lang="en-US" altLang="zh-TW" sz="2400" b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 16.8%</a:t>
                      </a:r>
                      <a:endParaRPr lang="zh-TW" altLang="en-US" sz="24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26251" marR="26251" marT="26251" marB="262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2400" b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現金支付較多</a:t>
                      </a:r>
                      <a:endParaRPr lang="en-US" altLang="zh-TW" sz="2400" b="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 fontAlgn="t"/>
                      <a:r>
                        <a:rPr lang="zh-TW" altLang="en-US" sz="24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國家政策不利網路金流</a:t>
                      </a:r>
                    </a:p>
                  </a:txBody>
                  <a:tcPr marL="26251" marR="26251" marT="26251" marB="262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2400" b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網銀轉帳</a:t>
                      </a:r>
                      <a:r>
                        <a:rPr lang="en-US" altLang="zh-TW" sz="2400" b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 42%</a:t>
                      </a:r>
                      <a:br>
                        <a:rPr lang="en-US" altLang="zh-TW" sz="2400" b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2400" b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信用卡交易</a:t>
                      </a:r>
                      <a:r>
                        <a:rPr lang="en-US" altLang="zh-TW" sz="2400" b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 50%</a:t>
                      </a:r>
                      <a:endParaRPr lang="zh-TW" altLang="en-US" sz="24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26251" marR="26251" marT="26251" marB="262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2400" b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以貨到付款及網路轉帳為主</a:t>
                      </a:r>
                      <a:br>
                        <a:rPr lang="zh-TW" altLang="en-US" sz="2400" b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endParaRPr lang="zh-TW" altLang="en-US" sz="24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26251" marR="26251" marT="26251" marB="262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2400" b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信用卡發卡少</a:t>
                      </a:r>
                      <a:br>
                        <a:rPr lang="zh-TW" altLang="en-US" sz="2400" b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2400" b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網站與當地銀行串接審核嚴格，故大多都用貨到付款</a:t>
                      </a:r>
                      <a:endParaRPr lang="zh-TW" altLang="en-US" sz="24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26251" marR="26251" marT="26251" marB="262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545865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496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E3FF7D-7900-4141-99C0-2E6E0A59B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競爭與發展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29EBF9-8D46-4BFA-95EF-EE9F02943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4785" y="1690688"/>
            <a:ext cx="4007874" cy="2748577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4000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國內型</a:t>
            </a:r>
            <a:endParaRPr lang="en-US" altLang="zh-TW" sz="4000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沒有語言文化隔閡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物流成本低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政府補貼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629CD873-B182-47D2-9372-F98FB0F3065B}"/>
              </a:ext>
            </a:extLst>
          </p:cNvPr>
          <p:cNvSpPr txBox="1">
            <a:spLocks/>
          </p:cNvSpPr>
          <p:nvPr/>
        </p:nvSpPr>
        <p:spPr>
          <a:xfrm>
            <a:off x="7445480" y="1714808"/>
            <a:ext cx="3704303" cy="2591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000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外資電商</a:t>
            </a:r>
            <a:endParaRPr lang="en-US" altLang="zh-TW" sz="4000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資金雄厚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交易流量大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商品選擇多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B18B880-909C-440C-8910-E7C676136A72}"/>
              </a:ext>
            </a:extLst>
          </p:cNvPr>
          <p:cNvSpPr txBox="1"/>
          <p:nvPr/>
        </p:nvSpPr>
        <p:spPr>
          <a:xfrm>
            <a:off x="1607574" y="5287774"/>
            <a:ext cx="101911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FangSong" panose="02010609060101010101" pitchFamily="49" charset="-122"/>
                <a:ea typeface="FangSong" panose="02010609060101010101" pitchFamily="49" charset="-122"/>
              </a:rPr>
              <a:t>據悉中國政府每年補貼數百億人民幣於騰訊集團與阿里巴巴集團</a:t>
            </a:r>
            <a:endParaRPr lang="en-US" altLang="zh-TW" sz="28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lang="zh-TW" altLang="en-US" sz="2800" dirty="0">
                <a:latin typeface="FangSong" panose="02010609060101010101" pitchFamily="49" charset="-122"/>
                <a:ea typeface="FangSong" panose="02010609060101010101" pitchFamily="49" charset="-122"/>
              </a:rPr>
              <a:t>以超低售價</a:t>
            </a:r>
            <a:r>
              <a:rPr lang="zh-TW" altLang="en-US" sz="2800" dirty="0">
                <a:latin typeface="+mj-ea"/>
                <a:ea typeface="+mj-ea"/>
              </a:rPr>
              <a:t>、</a:t>
            </a:r>
            <a:r>
              <a:rPr lang="zh-TW" altLang="en-US" sz="2800" dirty="0">
                <a:latin typeface="FangSong" panose="02010609060101010101" pitchFamily="49" charset="-122"/>
                <a:ea typeface="FangSong" panose="02010609060101010101" pitchFamily="49" charset="-122"/>
              </a:rPr>
              <a:t>免運費</a:t>
            </a:r>
            <a:r>
              <a:rPr lang="zh-TW" altLang="en-US" sz="2800" dirty="0">
                <a:latin typeface="+mj-ea"/>
                <a:ea typeface="+mj-ea"/>
              </a:rPr>
              <a:t>、</a:t>
            </a:r>
            <a:r>
              <a:rPr lang="zh-TW" altLang="en-US" sz="2800" dirty="0">
                <a:latin typeface="FangSong" panose="02010609060101010101" pitchFamily="49" charset="-122"/>
                <a:ea typeface="FangSong" panose="02010609060101010101" pitchFamily="49" charset="-122"/>
              </a:rPr>
              <a:t>物流通關速度攻佔亞洲甚至全球市場</a:t>
            </a:r>
          </a:p>
        </p:txBody>
      </p:sp>
    </p:spTree>
    <p:extLst>
      <p:ext uri="{BB962C8B-B14F-4D97-AF65-F5344CB8AC3E}">
        <p14:creationId xmlns:p14="http://schemas.microsoft.com/office/powerpoint/2010/main" val="365603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4A4C38-E242-4F32-BD3A-76B446073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發展優勢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238984-0791-4C59-BDC4-D52B1FF64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162" y="2135341"/>
            <a:ext cx="8345130" cy="38230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 人口紅利     一半人口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30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歲以下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 都市化快速   消費習慣改變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 經濟成長     小康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中產暴增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 政府政策     關稅、政策優惠 </a:t>
            </a:r>
          </a:p>
        </p:txBody>
      </p:sp>
    </p:spTree>
    <p:extLst>
      <p:ext uri="{BB962C8B-B14F-4D97-AF65-F5344CB8AC3E}">
        <p14:creationId xmlns:p14="http://schemas.microsoft.com/office/powerpoint/2010/main" val="811376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A49E34-9807-4A2C-A85E-3631404B6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發展困境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472987-415E-459B-BA14-02A44545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5495" y="2344994"/>
            <a:ext cx="8256639" cy="35664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網路不普及     鄉村市場待開發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  <a:cs typeface="+mj-cs"/>
            </a:endParaRPr>
          </a:p>
          <a:p>
            <a:pPr marL="0" indent="0">
              <a:buNone/>
            </a:pPr>
            <a:endParaRPr lang="en-US" altLang="zh-TW" sz="100" dirty="0">
              <a:latin typeface="標楷體" panose="03000509000000000000" pitchFamily="65" charset="-120"/>
              <a:ea typeface="標楷體" panose="03000509000000000000" pitchFamily="65" charset="-120"/>
              <a:cs typeface="+mj-cs"/>
            </a:endParaRPr>
          </a:p>
          <a:p>
            <a:pPr marL="0" indent="0">
              <a:buNone/>
            </a:pP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信用卡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不普及   支付方式受限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1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地形破碎       多島嶼、不易運送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  <a:cs typeface="+mj-cs"/>
            </a:endParaRPr>
          </a:p>
          <a:p>
            <a:pPr marL="0" indent="0">
              <a:buNone/>
            </a:pPr>
            <a:endParaRPr lang="en-US" altLang="zh-TW" sz="100" dirty="0">
              <a:latin typeface="標楷體" panose="03000509000000000000" pitchFamily="65" charset="-120"/>
              <a:ea typeface="標楷體" panose="03000509000000000000" pitchFamily="65" charset="-120"/>
              <a:cs typeface="+mj-cs"/>
            </a:endParaRPr>
          </a:p>
          <a:p>
            <a:pPr marL="0" indent="0">
              <a:buNone/>
            </a:pP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物價低         毛利低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  <a:cs typeface="+mj-cs"/>
            </a:endParaRPr>
          </a:p>
          <a:p>
            <a:pPr marL="0" indent="0">
              <a:buNone/>
            </a:pPr>
            <a:endParaRPr lang="zh-TW" altLang="en-US" sz="4000" dirty="0">
              <a:latin typeface="標楷體" panose="03000509000000000000" pitchFamily="65" charset="-120"/>
              <a:ea typeface="標楷體" panose="03000509000000000000" pitchFamily="65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96374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885E22-237C-47E6-8E0F-0566537D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各國主要第三方平台電商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A88E7F-7BF6-4789-96C0-C5F95E257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129" y="1690688"/>
            <a:ext cx="9972368" cy="4825898"/>
          </a:xfrm>
        </p:spPr>
        <p:txBody>
          <a:bodyPr>
            <a:normAutofit/>
          </a:bodyPr>
          <a:lstStyle/>
          <a:p>
            <a:pPr marL="0" indent="0">
              <a:lnSpc>
                <a:spcPts val="6000"/>
              </a:lnSpc>
              <a:buNone/>
            </a:pP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新加坡</a:t>
            </a:r>
            <a:r>
              <a:rPr lang="zh-TW" altLang="en-US" sz="4000" dirty="0"/>
              <a:t>：</a:t>
            </a:r>
            <a:r>
              <a:rPr lang="en-US" altLang="zh-TW" sz="4000" dirty="0"/>
              <a:t>Qoo10</a:t>
            </a:r>
            <a:r>
              <a:rPr lang="zh-TW" altLang="en-US" sz="4000" dirty="0"/>
              <a:t>、</a:t>
            </a:r>
            <a:r>
              <a:rPr lang="en-US" altLang="zh-TW" sz="4000" dirty="0"/>
              <a:t>Lazada</a:t>
            </a:r>
            <a:r>
              <a:rPr lang="zh-TW" altLang="en-US" sz="4000" dirty="0"/>
              <a:t>、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蝦皮</a:t>
            </a:r>
            <a:br>
              <a:rPr lang="zh-TW" altLang="en-US" sz="4000" dirty="0"/>
            </a:b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印尼</a:t>
            </a:r>
            <a:r>
              <a:rPr lang="zh-TW" altLang="en-US" sz="4000" dirty="0"/>
              <a:t>：</a:t>
            </a:r>
            <a:r>
              <a:rPr lang="en-US" altLang="zh-TW" sz="4000" dirty="0" err="1"/>
              <a:t>Tokopedia</a:t>
            </a:r>
            <a:r>
              <a:rPr lang="zh-TW" altLang="en-US" sz="4000" dirty="0"/>
              <a:t>、</a:t>
            </a:r>
            <a:r>
              <a:rPr lang="en-US" altLang="zh-TW" sz="4000" dirty="0" err="1"/>
              <a:t>Bukalapak</a:t>
            </a:r>
            <a:r>
              <a:rPr lang="zh-TW" altLang="en-US" sz="4000" dirty="0"/>
              <a:t>、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蝦皮</a:t>
            </a:r>
            <a:r>
              <a:rPr lang="zh-TW" altLang="en-US" sz="4000" dirty="0"/>
              <a:t>、</a:t>
            </a:r>
            <a:r>
              <a:rPr lang="en-US" altLang="zh-TW" sz="4000" dirty="0"/>
              <a:t>Lazada</a:t>
            </a:r>
            <a:br>
              <a:rPr lang="en-US" altLang="zh-TW" sz="4000" dirty="0"/>
            </a:b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菲律賓</a:t>
            </a:r>
            <a:r>
              <a:rPr lang="zh-TW" altLang="en-US" sz="4000" dirty="0"/>
              <a:t>：</a:t>
            </a:r>
            <a:r>
              <a:rPr lang="en-US" altLang="zh-TW" sz="4000" dirty="0"/>
              <a:t>Lazada</a:t>
            </a:r>
            <a:r>
              <a:rPr lang="zh-TW" altLang="en-US" sz="4000" dirty="0"/>
              <a:t>、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蝦皮</a:t>
            </a:r>
            <a:r>
              <a:rPr lang="zh-TW" altLang="en-US" sz="4000" dirty="0"/>
              <a:t>、</a:t>
            </a:r>
            <a:r>
              <a:rPr lang="en-US" altLang="zh-TW" sz="4000" dirty="0"/>
              <a:t>Zalora</a:t>
            </a:r>
            <a:br>
              <a:rPr lang="en-US" altLang="zh-TW" sz="4000" dirty="0"/>
            </a:b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越南</a:t>
            </a:r>
            <a:r>
              <a:rPr lang="zh-TW" altLang="en-US" sz="4000" dirty="0"/>
              <a:t>：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蝦皮</a:t>
            </a:r>
            <a:r>
              <a:rPr lang="zh-TW" altLang="en-US" sz="4000" dirty="0"/>
              <a:t>、</a:t>
            </a:r>
            <a:r>
              <a:rPr lang="en-US" altLang="zh-TW" sz="4000" dirty="0"/>
              <a:t>Tiki</a:t>
            </a:r>
            <a:r>
              <a:rPr lang="zh-TW" altLang="en-US" sz="4000" dirty="0"/>
              <a:t>、</a:t>
            </a:r>
            <a:r>
              <a:rPr lang="en-US" altLang="zh-TW" sz="4000" dirty="0"/>
              <a:t>Lazada</a:t>
            </a:r>
            <a:br>
              <a:rPr lang="en-US" altLang="zh-TW" sz="4000" dirty="0"/>
            </a:b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馬來西亞</a:t>
            </a:r>
            <a:r>
              <a:rPr lang="zh-TW" altLang="en-US" sz="4000" dirty="0"/>
              <a:t>：</a:t>
            </a:r>
            <a:r>
              <a:rPr lang="en-US" altLang="zh-TW" sz="4000" dirty="0"/>
              <a:t>Lazada</a:t>
            </a:r>
            <a:r>
              <a:rPr lang="zh-TW" altLang="en-US" sz="4000" dirty="0"/>
              <a:t>、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蝦皮</a:t>
            </a:r>
            <a:r>
              <a:rPr lang="zh-TW" altLang="en-US" sz="4000" dirty="0"/>
              <a:t>、</a:t>
            </a:r>
            <a:r>
              <a:rPr lang="en-US" altLang="zh-TW" sz="4000" dirty="0"/>
              <a:t>11 Street</a:t>
            </a:r>
            <a:br>
              <a:rPr lang="en-US" altLang="zh-TW" sz="4000" dirty="0"/>
            </a:b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泰國</a:t>
            </a:r>
            <a:r>
              <a:rPr lang="zh-TW" altLang="en-US" sz="4000" dirty="0"/>
              <a:t>：</a:t>
            </a:r>
            <a:r>
              <a:rPr lang="en-US" altLang="zh-TW" sz="4000" dirty="0"/>
              <a:t>Lazada</a:t>
            </a:r>
            <a:r>
              <a:rPr lang="zh-TW" altLang="en-US" sz="4000" dirty="0"/>
              <a:t>、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蝦皮</a:t>
            </a:r>
            <a:r>
              <a:rPr lang="zh-TW" altLang="en-US" sz="4000" dirty="0"/>
              <a:t>、</a:t>
            </a:r>
            <a:r>
              <a:rPr lang="en-US" altLang="zh-TW" sz="4000" dirty="0" err="1"/>
              <a:t>Chillindo</a:t>
            </a:r>
            <a:endParaRPr lang="zh-TW" altLang="en-US" sz="4000" dirty="0"/>
          </a:p>
        </p:txBody>
      </p:sp>
      <p:pic>
        <p:nvPicPr>
          <p:cNvPr id="4098" name="Picture 2" descr="ãèºç£æ±åäºé»åé·éãçåçæå°çµæ">
            <a:extLst>
              <a:ext uri="{FF2B5EF4-FFF2-40B4-BE49-F238E27FC236}">
                <a16:creationId xmlns:a16="http://schemas.microsoft.com/office/drawing/2014/main" id="{557E652B-99CF-4F36-B46F-73FE76A01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019" y="2286000"/>
            <a:ext cx="5568588" cy="310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125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3DC8F1B-EE8B-41CC-82BD-6C157C93C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879" y="743001"/>
            <a:ext cx="11208241" cy="537199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79E5541-9206-4B2D-9C1B-D78847C4A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4" y="743001"/>
            <a:ext cx="114871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50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14B5DD-A484-40F5-9FDF-99AA48C0A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目次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CBAD7B-CCA1-4FD7-AD1C-AE727C171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8551" y="1958363"/>
            <a:ext cx="5134898" cy="34690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 電子商務是什麼</a:t>
            </a:r>
            <a:endParaRPr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 發展優勢與困境</a:t>
            </a:r>
            <a:endParaRPr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 電商現況實例</a:t>
            </a:r>
            <a:endParaRPr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 與台灣的連結</a:t>
            </a:r>
            <a:endParaRPr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DB854F1-6DAE-4543-9BEE-93A8804FE8EF}"/>
              </a:ext>
            </a:extLst>
          </p:cNvPr>
          <p:cNvSpPr txBox="1"/>
          <p:nvPr/>
        </p:nvSpPr>
        <p:spPr>
          <a:xfrm>
            <a:off x="4896466" y="5787551"/>
            <a:ext cx="6769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FangSong" panose="02010609060101010101" pitchFamily="49" charset="-122"/>
                <a:ea typeface="FangSong" panose="02010609060101010101" pitchFamily="49" charset="-122"/>
              </a:rPr>
              <a:t>電商三要素</a:t>
            </a:r>
            <a:r>
              <a:rPr lang="zh-TW" altLang="en-US" sz="3600" dirty="0">
                <a:latin typeface="+mj-ea"/>
                <a:ea typeface="+mj-ea"/>
              </a:rPr>
              <a:t>：</a:t>
            </a:r>
            <a:r>
              <a:rPr lang="zh-TW" altLang="en-US" sz="3600" dirty="0">
                <a:latin typeface="FangSong" panose="02010609060101010101" pitchFamily="49" charset="-122"/>
                <a:ea typeface="FangSong" panose="02010609060101010101" pitchFamily="49" charset="-122"/>
              </a:rPr>
              <a:t>網路</a:t>
            </a:r>
            <a:r>
              <a:rPr lang="zh-TW" altLang="en-US" sz="3600" dirty="0">
                <a:latin typeface="+mj-ea"/>
                <a:ea typeface="+mj-ea"/>
              </a:rPr>
              <a:t>、</a:t>
            </a:r>
            <a:r>
              <a:rPr lang="zh-TW" altLang="en-US" sz="3600" dirty="0">
                <a:latin typeface="FangSong" panose="02010609060101010101" pitchFamily="49" charset="-122"/>
                <a:ea typeface="FangSong" panose="02010609060101010101" pitchFamily="49" charset="-122"/>
              </a:rPr>
              <a:t>支付</a:t>
            </a:r>
            <a:r>
              <a:rPr lang="zh-TW" altLang="en-US" sz="3600" dirty="0">
                <a:latin typeface="+mj-ea"/>
                <a:ea typeface="+mj-ea"/>
              </a:rPr>
              <a:t>、</a:t>
            </a:r>
            <a:r>
              <a:rPr lang="zh-TW" altLang="en-US" sz="3600" dirty="0">
                <a:latin typeface="FangSong" panose="02010609060101010101" pitchFamily="49" charset="-122"/>
                <a:ea typeface="FangSong" panose="02010609060101010101" pitchFamily="49" charset="-122"/>
              </a:rPr>
              <a:t>物流</a:t>
            </a:r>
          </a:p>
        </p:txBody>
      </p:sp>
    </p:spTree>
    <p:extLst>
      <p:ext uri="{BB962C8B-B14F-4D97-AF65-F5344CB8AC3E}">
        <p14:creationId xmlns:p14="http://schemas.microsoft.com/office/powerpoint/2010/main" val="3674656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B2EA0-979F-4370-92A3-350B3397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與臺灣的連結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5CC973-4BC8-4BBC-AD5C-DF7CB4D3F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8113" y="2079967"/>
            <a:ext cx="3350342" cy="740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新南向政策？</a:t>
            </a:r>
            <a:endParaRPr lang="zh-TW" altLang="en-US" sz="3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B6BD810-DB09-4846-95AF-C299CAE3AF23}"/>
              </a:ext>
            </a:extLst>
          </p:cNvPr>
          <p:cNvSpPr txBox="1"/>
          <p:nvPr/>
        </p:nvSpPr>
        <p:spPr>
          <a:xfrm>
            <a:off x="1914262" y="3209841"/>
            <a:ext cx="377804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臺灣買家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商品沒吸引力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下單麻煩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介面不友善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endParaRPr lang="en-US" altLang="zh-TW" sz="36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endParaRPr lang="en-US" altLang="zh-TW" sz="36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23D9CC3-94E1-4203-9F77-DD4FF52CA0A6}"/>
              </a:ext>
            </a:extLst>
          </p:cNvPr>
          <p:cNvSpPr txBox="1"/>
          <p:nvPr/>
        </p:nvSpPr>
        <p:spPr>
          <a:xfrm>
            <a:off x="5928282" y="3195459"/>
            <a:ext cx="377804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臺灣賣家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物價所得差距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物流困難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語言隔閡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A0AAD00-7EDA-42C4-8E19-7EC6A7AF2CC4}"/>
              </a:ext>
            </a:extLst>
          </p:cNvPr>
          <p:cNvSpPr txBox="1"/>
          <p:nvPr/>
        </p:nvSpPr>
        <p:spPr>
          <a:xfrm>
            <a:off x="10546415" y="365125"/>
            <a:ext cx="677108" cy="61277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3200" dirty="0">
                <a:latin typeface="FangSong" panose="02010609060101010101" pitchFamily="49" charset="-122"/>
                <a:ea typeface="FangSong" panose="02010609060101010101" pitchFamily="49" charset="-122"/>
              </a:rPr>
              <a:t>臺灣在東南亞電商市場很消極</a:t>
            </a:r>
          </a:p>
        </p:txBody>
      </p:sp>
    </p:spTree>
    <p:extLst>
      <p:ext uri="{BB962C8B-B14F-4D97-AF65-F5344CB8AC3E}">
        <p14:creationId xmlns:p14="http://schemas.microsoft.com/office/powerpoint/2010/main" val="1741150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6525E5-15DF-4D34-9C63-8765A5D85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跨國物流？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296A28-B459-48F6-B956-D217D29F8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9947" y="2109019"/>
            <a:ext cx="2949679" cy="3270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面臨問題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海關障礙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時效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物流糾紛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0747944-E762-4027-B1E4-3401352AD547}"/>
              </a:ext>
            </a:extLst>
          </p:cNvPr>
          <p:cNvSpPr txBox="1"/>
          <p:nvPr/>
        </p:nvSpPr>
        <p:spPr>
          <a:xfrm>
            <a:off x="2490019" y="2109019"/>
            <a:ext cx="3070123" cy="2987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誰來運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官方物流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私人集運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個別出貨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7FAE3CE-F5D5-4443-938F-1AB87457A9DD}"/>
              </a:ext>
            </a:extLst>
          </p:cNvPr>
          <p:cNvSpPr txBox="1"/>
          <p:nvPr/>
        </p:nvSpPr>
        <p:spPr>
          <a:xfrm>
            <a:off x="250722" y="5379898"/>
            <a:ext cx="1169055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900" dirty="0">
                <a:latin typeface="FangSong" panose="02010609060101010101" pitchFamily="49" charset="-122"/>
                <a:ea typeface="FangSong" panose="02010609060101010101" pitchFamily="49" charset="-122"/>
              </a:rPr>
              <a:t>您的貨品含有磁性物質未申報</a:t>
            </a:r>
            <a:r>
              <a:rPr lang="zh-TW" altLang="en-US" sz="2900" dirty="0">
                <a:latin typeface="+mj-ea"/>
                <a:ea typeface="+mj-ea"/>
              </a:rPr>
              <a:t>，</a:t>
            </a:r>
            <a:r>
              <a:rPr lang="zh-TW" altLang="en-US" sz="2900" dirty="0">
                <a:latin typeface="FangSong" panose="02010609060101010101" pitchFamily="49" charset="-122"/>
                <a:ea typeface="FangSong" panose="02010609060101010101" pitchFamily="49" charset="-122"/>
              </a:rPr>
              <a:t>關務署台北關依法扣留於桃園機場海關</a:t>
            </a:r>
            <a:br>
              <a:rPr lang="en-US" altLang="zh-TW" sz="2900" dirty="0">
                <a:latin typeface="FangSong" panose="02010609060101010101" pitchFamily="49" charset="-122"/>
                <a:ea typeface="FangSong" panose="02010609060101010101" pitchFamily="49" charset="-122"/>
              </a:rPr>
            </a:br>
            <a:r>
              <a:rPr lang="zh-TW" altLang="en-US" sz="2900" dirty="0">
                <a:latin typeface="FangSong" panose="02010609060101010101" pitchFamily="49" charset="-122"/>
                <a:ea typeface="FangSong" panose="02010609060101010101" pitchFamily="49" charset="-122"/>
              </a:rPr>
              <a:t>請於十四日內繳納罰款</a:t>
            </a:r>
            <a:r>
              <a:rPr lang="zh-TW" altLang="en-US" sz="2900" dirty="0">
                <a:latin typeface="+mn-ea"/>
              </a:rPr>
              <a:t>，</a:t>
            </a:r>
            <a:r>
              <a:rPr lang="zh-TW" altLang="en-US" sz="2900" dirty="0">
                <a:latin typeface="FangSong" panose="02010609060101010101" pitchFamily="49" charset="-122"/>
                <a:ea typeface="FangSong" panose="02010609060101010101" pitchFamily="49" charset="-122"/>
              </a:rPr>
              <a:t>否則將沒入銷毀</a:t>
            </a:r>
          </a:p>
        </p:txBody>
      </p:sp>
    </p:spTree>
    <p:extLst>
      <p:ext uri="{BB962C8B-B14F-4D97-AF65-F5344CB8AC3E}">
        <p14:creationId xmlns:p14="http://schemas.microsoft.com/office/powerpoint/2010/main" val="1275381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619796-0846-44D3-BD37-7F9985C8E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987" y="424118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集運公司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676A109-345E-4602-B9ED-46F6BEAAE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349" y="424118"/>
            <a:ext cx="8029802" cy="4531340"/>
          </a:xfrm>
          <a:prstGeom prst="rect">
            <a:avLst/>
          </a:prstGeom>
        </p:spPr>
      </p:pic>
      <p:pic>
        <p:nvPicPr>
          <p:cNvPr id="5122" name="Picture 2" descr="ãé è±ééãçåçæå°çµæ">
            <a:extLst>
              <a:ext uri="{FF2B5EF4-FFF2-40B4-BE49-F238E27FC236}">
                <a16:creationId xmlns:a16="http://schemas.microsoft.com/office/drawing/2014/main" id="{A15C5B19-60A8-43AB-942F-583B7ABE1A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87" y="2300747"/>
            <a:ext cx="7564263" cy="426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B756C39-334C-444C-B396-DE132A64FF09}"/>
              </a:ext>
            </a:extLst>
          </p:cNvPr>
          <p:cNvSpPr txBox="1"/>
          <p:nvPr/>
        </p:nvSpPr>
        <p:spPr>
          <a:xfrm>
            <a:off x="8686800" y="5714689"/>
            <a:ext cx="3006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經濟日報</a:t>
            </a:r>
            <a:r>
              <a:rPr lang="zh-TW" altLang="en-US" sz="3200" dirty="0"/>
              <a:t> </a:t>
            </a:r>
            <a:r>
              <a:rPr lang="en-US" altLang="zh-TW" sz="3200" dirty="0"/>
              <a:t>2018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0150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A90E59-4752-4B52-8282-90D43C09B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跨國服務？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C1D529-5F4B-4952-9BC7-68DA508DB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671" y="1982070"/>
            <a:ext cx="10515600" cy="28938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語言不同   線上客服協助翻譯上架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1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貨物遺失   即時追蹤處理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幣值換算   第三方支付，收貨才收錢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9121F05-D709-4AE7-B2F9-B70E7D9FC977}"/>
              </a:ext>
            </a:extLst>
          </p:cNvPr>
          <p:cNvSpPr txBox="1"/>
          <p:nvPr/>
        </p:nvSpPr>
        <p:spPr>
          <a:xfrm>
            <a:off x="5778910" y="5471652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FangSong" panose="02010609060101010101" pitchFamily="49" charset="-122"/>
                <a:ea typeface="FangSong" panose="02010609060101010101" pitchFamily="49" charset="-122"/>
              </a:rPr>
              <a:t>親</a:t>
            </a:r>
            <a:r>
              <a:rPr lang="zh-TW" altLang="en-US" sz="3200" dirty="0">
                <a:latin typeface="+mj-ea"/>
                <a:ea typeface="+mj-ea"/>
              </a:rPr>
              <a:t>，</a:t>
            </a:r>
            <a:r>
              <a:rPr lang="zh-TW" altLang="en-US" sz="3200" dirty="0">
                <a:latin typeface="FangSong" panose="02010609060101010101" pitchFamily="49" charset="-122"/>
                <a:ea typeface="FangSong" panose="02010609060101010101" pitchFamily="49" charset="-122"/>
              </a:rPr>
              <a:t>客服小姐姐在線服務喲</a:t>
            </a:r>
          </a:p>
        </p:txBody>
      </p:sp>
    </p:spTree>
    <p:extLst>
      <p:ext uri="{BB962C8B-B14F-4D97-AF65-F5344CB8AC3E}">
        <p14:creationId xmlns:p14="http://schemas.microsoft.com/office/powerpoint/2010/main" val="697060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8CC468-ED54-47FF-8DA0-7DD678B03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經驗與心得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70787B-35F5-48A4-8D87-43E8614F5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9361" y="2141537"/>
            <a:ext cx="351257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東南亞人很盧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臺灣法規限制多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物流時間極長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中國強勢進軍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臺灣很零散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DAC82FF-49F8-47CE-B449-40EB14324532}"/>
              </a:ext>
            </a:extLst>
          </p:cNvPr>
          <p:cNvSpPr txBox="1"/>
          <p:nvPr/>
        </p:nvSpPr>
        <p:spPr>
          <a:xfrm>
            <a:off x="6457336" y="2141537"/>
            <a:ext cx="48964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網購確實比較便宜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大的平台需要資金支援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詐騙已少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物流狀況多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7109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76318D-2DFB-4137-B8C5-D91A5B1B2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7900" y="1911708"/>
            <a:ext cx="3636561" cy="1325563"/>
          </a:xfrm>
        </p:spPr>
        <p:txBody>
          <a:bodyPr>
            <a:normAutofit/>
          </a:bodyPr>
          <a:lstStyle/>
          <a:p>
            <a:r>
              <a:rPr lang="zh-TW" alt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謝謝大家</a:t>
            </a:r>
          </a:p>
        </p:txBody>
      </p:sp>
      <p:pic>
        <p:nvPicPr>
          <p:cNvPr id="6146" name="Picture 2" descr="ãé»åãçåçæå°çµæ">
            <a:extLst>
              <a:ext uri="{FF2B5EF4-FFF2-40B4-BE49-F238E27FC236}">
                <a16:creationId xmlns:a16="http://schemas.microsoft.com/office/drawing/2014/main" id="{62D298CA-04F9-4A11-91C0-F4989D2FB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11" y="1911708"/>
            <a:ext cx="5278928" cy="3909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777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6B609A-1500-4834-BD93-FCA81E1F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電子商務是什麼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C9A838-C5D4-44FE-91F5-E04DB0220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00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電子商務是一種交易模式，利用電子產品、網路作為媒介或工具完成交易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210C09E-02BC-49D6-923D-D3B1E85CDAF2}"/>
              </a:ext>
            </a:extLst>
          </p:cNvPr>
          <p:cNvSpPr txBox="1"/>
          <p:nvPr/>
        </p:nvSpPr>
        <p:spPr>
          <a:xfrm>
            <a:off x="6681020" y="4082130"/>
            <a:ext cx="5510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FangSong" panose="02010609060101010101" pitchFamily="49" charset="-122"/>
                <a:ea typeface="FangSong" panose="02010609060101010101" pitchFamily="49" charset="-122"/>
              </a:rPr>
              <a:t>自從手機普及之後</a:t>
            </a:r>
            <a:r>
              <a:rPr lang="zh-TW" altLang="en-US" sz="3600" dirty="0">
                <a:latin typeface="+mj-ea"/>
                <a:ea typeface="+mj-ea"/>
              </a:rPr>
              <a:t>，</a:t>
            </a:r>
            <a:r>
              <a:rPr lang="zh-TW" altLang="en-US" sz="3600" dirty="0">
                <a:latin typeface="FangSong" panose="02010609060101010101" pitchFamily="49" charset="-122"/>
                <a:ea typeface="FangSong" panose="02010609060101010101" pitchFamily="49" charset="-122"/>
              </a:rPr>
              <a:t>電商交易每年成長超過</a:t>
            </a:r>
            <a:r>
              <a:rPr lang="en-US" altLang="zh-TW" sz="3600" dirty="0">
                <a:latin typeface="FangSong" panose="02010609060101010101" pitchFamily="49" charset="-122"/>
                <a:ea typeface="FangSong" panose="02010609060101010101" pitchFamily="49" charset="-122"/>
              </a:rPr>
              <a:t>40</a:t>
            </a:r>
            <a:r>
              <a:rPr lang="en-US" altLang="zh-TW" sz="3600" dirty="0">
                <a:latin typeface="+mj-ea"/>
                <a:ea typeface="+mj-ea"/>
              </a:rPr>
              <a:t>%</a:t>
            </a:r>
            <a:endParaRPr lang="zh-TW" altLang="en-US" sz="3600" dirty="0">
              <a:latin typeface="+mj-ea"/>
              <a:ea typeface="+mj-ea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97D12D5-3A37-4841-B1DD-C5FDA1DC4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45" y="3105433"/>
            <a:ext cx="6787250" cy="319212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0754D0B-430B-4588-9DE5-985D9219FB6B}"/>
              </a:ext>
            </a:extLst>
          </p:cNvPr>
          <p:cNvSpPr txBox="1"/>
          <p:nvPr/>
        </p:nvSpPr>
        <p:spPr>
          <a:xfrm>
            <a:off x="5117691" y="5941803"/>
            <a:ext cx="3126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蘋果日報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2016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247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3.33333E-6 L 0.25 -0.25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36F913-64BC-4E13-BF38-7F27D611F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交易平台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7FEDFD-DFEA-4ACE-9844-BF03F7558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572" y="1958361"/>
            <a:ext cx="8777748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 自行管理  大公司常用</a:t>
            </a:r>
            <a:endParaRPr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 委外管理  小型企業、個人投資</a:t>
            </a:r>
            <a:endParaRPr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 第三方平台  人人都是賣家</a:t>
            </a:r>
            <a:endParaRPr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0904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360D7F3-1147-4BD4-96FE-342CD404F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3665"/>
            <a:ext cx="12192000" cy="623066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014AE4E-5467-4A93-8E5D-5E358CCC116C}"/>
              </a:ext>
            </a:extLst>
          </p:cNvPr>
          <p:cNvSpPr txBox="1"/>
          <p:nvPr/>
        </p:nvSpPr>
        <p:spPr>
          <a:xfrm>
            <a:off x="5641258" y="27948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89FDB00-6019-477F-8388-E42CB97E4C9C}"/>
              </a:ext>
            </a:extLst>
          </p:cNvPr>
          <p:cNvSpPr txBox="1"/>
          <p:nvPr/>
        </p:nvSpPr>
        <p:spPr>
          <a:xfrm>
            <a:off x="811162" y="1637071"/>
            <a:ext cx="803787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</a:rPr>
              <a:t>https://online.carrefour.com.tw/tw/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2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99EADE4-26DF-4395-B149-D2624F0DA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74" y="59157"/>
            <a:ext cx="11720052" cy="679095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8E5503D-0E00-4ECB-8BDE-1E9C8255951E}"/>
              </a:ext>
            </a:extLst>
          </p:cNvPr>
          <p:cNvSpPr txBox="1"/>
          <p:nvPr/>
        </p:nvSpPr>
        <p:spPr>
          <a:xfrm>
            <a:off x="3775587" y="1629733"/>
            <a:ext cx="7890387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</a:rPr>
              <a:t>https://jpclubricant.wordpress.com/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FD026BB-A263-4C2B-83DE-E8006334325C}"/>
              </a:ext>
            </a:extLst>
          </p:cNvPr>
          <p:cNvSpPr txBox="1"/>
          <p:nvPr/>
        </p:nvSpPr>
        <p:spPr>
          <a:xfrm>
            <a:off x="570271" y="2813447"/>
            <a:ext cx="435569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這個是我的網站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屬於委外管理的電商平台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045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971F0E9-75AD-411B-90CB-4847D6EC9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653"/>
            <a:ext cx="12192000" cy="64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340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F7FBE8-CD88-4E03-B156-B7260F6E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銷售對象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5A3D81-5DD8-4BF1-8385-39500EC64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961" y="1958360"/>
            <a:ext cx="10515600" cy="435133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zh-TW" sz="4000" dirty="0"/>
              <a:t>B2B</a:t>
            </a:r>
            <a:r>
              <a:rPr lang="zh-TW" altLang="en-US" sz="4000" dirty="0"/>
              <a:t>（</a:t>
            </a:r>
            <a:r>
              <a:rPr lang="en-US" altLang="zh-TW" sz="4000" dirty="0"/>
              <a:t>Business to Business</a:t>
            </a:r>
            <a:r>
              <a:rPr lang="zh-TW" altLang="en-US" sz="4000" dirty="0"/>
              <a:t>）      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批發網站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fontAlgn="base">
              <a:buNone/>
            </a:pPr>
            <a:endParaRPr lang="en-US" altLang="zh-TW" sz="1400" dirty="0"/>
          </a:p>
          <a:p>
            <a:pPr marL="0" indent="0" fontAlgn="base">
              <a:buNone/>
            </a:pPr>
            <a:r>
              <a:rPr lang="en-US" altLang="zh-TW" sz="4000" dirty="0"/>
              <a:t>B2C</a:t>
            </a:r>
            <a:r>
              <a:rPr lang="zh-TW" altLang="en-US" sz="4000" dirty="0"/>
              <a:t>（</a:t>
            </a:r>
            <a:r>
              <a:rPr lang="en-US" altLang="zh-TW" sz="4000" dirty="0"/>
              <a:t>Business to Consumer</a:t>
            </a:r>
            <a:r>
              <a:rPr lang="zh-TW" altLang="en-US" sz="4000" dirty="0"/>
              <a:t>）   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最常見的模式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fontAlgn="base">
              <a:buNone/>
            </a:pPr>
            <a:endParaRPr lang="en-US" altLang="zh-TW" sz="1400" dirty="0"/>
          </a:p>
          <a:p>
            <a:pPr marL="0" indent="0" fontAlgn="base">
              <a:buNone/>
            </a:pPr>
            <a:r>
              <a:rPr lang="en-US" altLang="zh-TW" sz="4000" dirty="0"/>
              <a:t>C2C</a:t>
            </a:r>
            <a:r>
              <a:rPr lang="zh-TW" altLang="en-US" sz="4000" dirty="0"/>
              <a:t>（</a:t>
            </a:r>
            <a:r>
              <a:rPr lang="en-US" altLang="zh-TW" sz="4000" dirty="0"/>
              <a:t>Consumer to Consumer</a:t>
            </a:r>
            <a:r>
              <a:rPr lang="zh-TW" altLang="en-US" sz="4000" dirty="0"/>
              <a:t>）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個人賣場零售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fontAlgn="base">
              <a:buNone/>
            </a:pPr>
            <a:endParaRPr lang="en-US" altLang="zh-TW" sz="1400" dirty="0"/>
          </a:p>
          <a:p>
            <a:pPr marL="0" indent="0" fontAlgn="base">
              <a:buNone/>
            </a:pPr>
            <a:r>
              <a:rPr lang="en-US" altLang="zh-TW" sz="4000" dirty="0"/>
              <a:t>C2B</a:t>
            </a:r>
            <a:r>
              <a:rPr lang="zh-TW" altLang="en-US" sz="4000" dirty="0"/>
              <a:t>（</a:t>
            </a:r>
            <a:r>
              <a:rPr lang="en-US" altLang="zh-TW" sz="4000" dirty="0"/>
              <a:t>Consumer to Business</a:t>
            </a:r>
            <a:r>
              <a:rPr lang="zh-TW" altLang="en-US" sz="4000" dirty="0"/>
              <a:t>）   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生產要素市場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171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131A36-ADF3-4691-B0D1-FACE6AD02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支付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B2586A-FD23-4824-A6C0-862BFD314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629" y="1952870"/>
            <a:ext cx="333559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信用卡    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匯款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貨到付款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線上錢包</a:t>
            </a:r>
          </a:p>
        </p:txBody>
      </p:sp>
      <p:pic>
        <p:nvPicPr>
          <p:cNvPr id="2050" name="Picture 2" descr="https://scontent.ftpe8-4.fna.fbcdn.net/v/t1.15752-9/57166074_262699947845078_8293923109497470976_n.jpg?_nc_cat=110&amp;_nc_ht=scontent.ftpe8-4.fna&amp;oh=f4fbd254cc4b32397c8a913375cc878a&amp;oe=5D4232D8">
            <a:extLst>
              <a:ext uri="{FF2B5EF4-FFF2-40B4-BE49-F238E27FC236}">
                <a16:creationId xmlns:a16="http://schemas.microsoft.com/office/drawing/2014/main" id="{7F897061-2391-4AAB-BBCD-13CB7F688D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7"/>
          <a:stretch/>
        </p:blipFill>
        <p:spPr bwMode="auto">
          <a:xfrm>
            <a:off x="4998652" y="1690688"/>
            <a:ext cx="6355148" cy="487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430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657</Words>
  <Application>Microsoft Office PowerPoint</Application>
  <PresentationFormat>寬螢幕</PresentationFormat>
  <Paragraphs>182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4" baseType="lpstr">
      <vt:lpstr>FangSong</vt:lpstr>
      <vt:lpstr>微軟正黑體</vt:lpstr>
      <vt:lpstr>新細明體</vt:lpstr>
      <vt:lpstr>標楷體</vt:lpstr>
      <vt:lpstr>Arial</vt:lpstr>
      <vt:lpstr>Calibri</vt:lpstr>
      <vt:lpstr>Calibri Light</vt:lpstr>
      <vt:lpstr>Wingdings</vt:lpstr>
      <vt:lpstr>Office 佈景主題</vt:lpstr>
      <vt:lpstr>電子商務在東南亞的近況</vt:lpstr>
      <vt:lpstr>目次</vt:lpstr>
      <vt:lpstr>電子商務是什麼</vt:lpstr>
      <vt:lpstr>交易平台</vt:lpstr>
      <vt:lpstr>PowerPoint 簡報</vt:lpstr>
      <vt:lpstr>PowerPoint 簡報</vt:lpstr>
      <vt:lpstr>PowerPoint 簡報</vt:lpstr>
      <vt:lpstr>銷售對象</vt:lpstr>
      <vt:lpstr>支付</vt:lpstr>
      <vt:lpstr>物流</vt:lpstr>
      <vt:lpstr>起飛中的東南亞國家</vt:lpstr>
      <vt:lpstr>PowerPoint 簡報</vt:lpstr>
      <vt:lpstr>PowerPoint 簡報</vt:lpstr>
      <vt:lpstr>PowerPoint 簡報</vt:lpstr>
      <vt:lpstr>競爭與發展</vt:lpstr>
      <vt:lpstr>發展優勢</vt:lpstr>
      <vt:lpstr>發展困境</vt:lpstr>
      <vt:lpstr>各國主要第三方平台電商</vt:lpstr>
      <vt:lpstr>PowerPoint 簡報</vt:lpstr>
      <vt:lpstr>與臺灣的連結</vt:lpstr>
      <vt:lpstr>跨國物流？</vt:lpstr>
      <vt:lpstr>集運公司</vt:lpstr>
      <vt:lpstr>跨國服務？</vt:lpstr>
      <vt:lpstr>經驗與心得</vt:lpstr>
      <vt:lpstr>謝謝大家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電子商務在東南亞的近況</dc:title>
  <dc:creator>JPC</dc:creator>
  <cp:lastModifiedBy>JPC</cp:lastModifiedBy>
  <cp:revision>28</cp:revision>
  <dcterms:created xsi:type="dcterms:W3CDTF">2019-04-18T13:15:04Z</dcterms:created>
  <dcterms:modified xsi:type="dcterms:W3CDTF">2019-04-18T16:31:34Z</dcterms:modified>
</cp:coreProperties>
</file>