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58" r:id="rId3"/>
    <p:sldId id="274" r:id="rId4"/>
    <p:sldId id="281" r:id="rId5"/>
    <p:sldId id="280" r:id="rId6"/>
    <p:sldId id="273" r:id="rId7"/>
    <p:sldId id="279" r:id="rId8"/>
    <p:sldId id="265" r:id="rId9"/>
    <p:sldId id="266" r:id="rId10"/>
    <p:sldId id="263" r:id="rId11"/>
    <p:sldId id="277" r:id="rId12"/>
    <p:sldId id="264" r:id="rId13"/>
    <p:sldId id="267" r:id="rId14"/>
    <p:sldId id="282" r:id="rId15"/>
    <p:sldId id="268" r:id="rId16"/>
    <p:sldId id="269" r:id="rId17"/>
    <p:sldId id="271" r:id="rId18"/>
    <p:sldId id="270"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7" autoAdjust="0"/>
    <p:restoredTop sz="90909" autoAdjust="0"/>
  </p:normalViewPr>
  <p:slideViewPr>
    <p:cSldViewPr>
      <p:cViewPr>
        <p:scale>
          <a:sx n="70" d="100"/>
          <a:sy n="70" d="100"/>
        </p:scale>
        <p:origin x="-342" y="-72"/>
      </p:cViewPr>
      <p:guideLst>
        <p:guide orient="horz" pos="2160"/>
        <p:guide pos="2880"/>
      </p:guideLst>
    </p:cSldViewPr>
  </p:slideViewPr>
  <p:outlineViewPr>
    <p:cViewPr>
      <p:scale>
        <a:sx n="33" d="100"/>
        <a:sy n="33" d="100"/>
      </p:scale>
      <p:origin x="0" y="28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9C79E-0B20-4FCA-B667-77603E89FBAA}" type="datetimeFigureOut">
              <a:rPr lang="en-US" smtClean="0"/>
              <a:t>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C160F0-2253-4CBC-800B-7C0ECE19C6B4}" type="slidenum">
              <a:rPr lang="en-US" smtClean="0"/>
              <a:t>‹#›</a:t>
            </a:fld>
            <a:endParaRPr lang="en-US"/>
          </a:p>
        </p:txBody>
      </p:sp>
    </p:spTree>
    <p:extLst>
      <p:ext uri="{BB962C8B-B14F-4D97-AF65-F5344CB8AC3E}">
        <p14:creationId xmlns:p14="http://schemas.microsoft.com/office/powerpoint/2010/main" val="303900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ub.docker.com/billing/plan"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help.github.com/articles/connecting-to-github-with-ssh/" TargetMode="External"/><Relationship Id="rId4" Type="http://schemas.openxmlformats.org/officeDocument/2006/relationships/hyperlink" Target="https://gitlab.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ub.docker.com/billing/plan"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help.github.com/articles/connecting-to-github-with-ssh/" TargetMode="External"/><Relationship Id="rId4" Type="http://schemas.openxmlformats.org/officeDocument/2006/relationships/hyperlink" Target="https://gitlab.com/"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hub.docker.com/r/databack/mysql-backup" TargetMode="External"/><Relationship Id="rId3" Type="http://schemas.openxmlformats.org/officeDocument/2006/relationships/hyperlink" Target="https://docs.docker.com/storage/storagedriver/select-storage-driver/" TargetMode="External"/><Relationship Id="rId7" Type="http://schemas.openxmlformats.org/officeDocument/2006/relationships/hyperlink" Target="https://docs.docker.com/engine/swarm/configs/"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docker.com/engine/swarm/secrets/" TargetMode="External"/><Relationship Id="rId5" Type="http://schemas.openxmlformats.org/officeDocument/2006/relationships/hyperlink" Target="https://docs.docker.com/storage/bind-mounts/" TargetMode="External"/><Relationship Id="rId10" Type="http://schemas.openxmlformats.org/officeDocument/2006/relationships/hyperlink" Target="https://thehftguy.com/2016/11/01/docker-in-production-an-history-of-failure/" TargetMode="External"/><Relationship Id="rId4" Type="http://schemas.openxmlformats.org/officeDocument/2006/relationships/hyperlink" Target="https://docs.docker.com/storage/volumes/" TargetMode="External"/><Relationship Id="rId9" Type="http://schemas.openxmlformats.org/officeDocument/2006/relationships/hyperlink" Target="https://hub.docker.com/r/deitch/mysql-backup/"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coreos.com/?__hstc=23243621.05b71e3645d3ecc04283337f229ac002.1468293763057.1470758227924.1470766278400.16&amp;__hssc=23243621.3.1470766278400&amp;__hsfp=2980683411" TargetMode="External"/><Relationship Id="rId3" Type="http://schemas.openxmlformats.org/officeDocument/2006/relationships/hyperlink" Target="https://kubernetes.io/docs/admin/high-availability/building/" TargetMode="External"/><Relationship Id="rId7" Type="http://schemas.openxmlformats.org/officeDocument/2006/relationships/hyperlink" Target="https://www.redhat.com/en/topics/linux"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redhat.com/en/topics/containers/what-is-a-kubernetes-cluster" TargetMode="External"/><Relationship Id="rId5" Type="http://schemas.openxmlformats.org/officeDocument/2006/relationships/hyperlink" Target="https://phoenixnap.com/blog/what-is-container-orchestration" TargetMode="External"/><Relationship Id="rId4" Type="http://schemas.openxmlformats.org/officeDocument/2006/relationships/hyperlink" Target="https://kubernetes.io/" TargetMode="External"/><Relationship Id="rId9" Type="http://schemas.openxmlformats.org/officeDocument/2006/relationships/hyperlink" Target="https://prometheus.io/?__hstc=23243621.05b71e3645d3ecc04283337f229ac002.1468293763057.1470758227924.1470766278400.16&amp;__hssc=23243621.3.1470766278400&amp;__hsfp=2980683411"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oby/moby/issues/16329"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neuvector.com/produc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opening for question 1</a:t>
            </a:r>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a:t>
            </a:fld>
            <a:endParaRPr lang="en-US"/>
          </a:p>
        </p:txBody>
      </p:sp>
    </p:spTree>
    <p:extLst>
      <p:ext uri="{BB962C8B-B14F-4D97-AF65-F5344CB8AC3E}">
        <p14:creationId xmlns:p14="http://schemas.microsoft.com/office/powerpoint/2010/main" val="3893781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https://www.redhat.com/sysadmin/rootless-podman-makes-sense</a:t>
            </a:r>
          </a:p>
          <a:p>
            <a:endParaRPr lang="en-US" dirty="0" smtClean="0"/>
          </a:p>
          <a:p>
            <a:r>
              <a:rPr lang="en-US" dirty="0" smtClean="0"/>
              <a:t>Using</a:t>
            </a:r>
            <a:r>
              <a:rPr lang="en-US" baseline="0" dirty="0" smtClean="0"/>
              <a:t> RHEL8 base VMs to host the container has </a:t>
            </a:r>
            <a:r>
              <a:rPr lang="en-US" baseline="0" dirty="0" err="1" smtClean="0"/>
              <a:t>podman</a:t>
            </a:r>
            <a:r>
              <a:rPr lang="en-US" baseline="0" dirty="0" smtClean="0"/>
              <a:t> running the containerization and it is setup OOTB to run with a non-root user.</a:t>
            </a:r>
          </a:p>
          <a:p>
            <a:r>
              <a:rPr lang="en-US" baseline="0" dirty="0" smtClean="0"/>
              <a:t>It may be acceptable to install the software with root, but running as root is a bad practice and will lead to issues with your solution</a:t>
            </a:r>
          </a:p>
          <a:p>
            <a:endParaRPr lang="en-US" dirty="0" smtClean="0"/>
          </a:p>
          <a:p>
            <a:r>
              <a:rPr lang="en-US" sz="1200" b="0" i="0" kern="1200" dirty="0" smtClean="0">
                <a:solidFill>
                  <a:schemeClr val="tx1"/>
                </a:solidFill>
                <a:effectLst/>
                <a:latin typeface="+mn-lt"/>
                <a:ea typeface="+mn-ea"/>
                <a:cs typeface="+mn-cs"/>
              </a:rPr>
              <a:t>By default, rootless </a:t>
            </a:r>
            <a:r>
              <a:rPr lang="en-US" sz="1200" b="0"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runs as root within the container. This policy means that the processes in the container have the default list of </a:t>
            </a:r>
            <a:r>
              <a:rPr lang="en-US" sz="1200" b="0" i="1" kern="1200" dirty="0" err="1" smtClean="0">
                <a:solidFill>
                  <a:schemeClr val="tx1"/>
                </a:solidFill>
                <a:effectLst/>
                <a:latin typeface="+mn-lt"/>
                <a:ea typeface="+mn-ea"/>
                <a:cs typeface="+mn-cs"/>
              </a:rPr>
              <a:t>namespaced</a:t>
            </a:r>
            <a:r>
              <a:rPr lang="en-US" sz="1200" b="0" i="1" kern="1200" dirty="0" smtClean="0">
                <a:solidFill>
                  <a:schemeClr val="tx1"/>
                </a:solidFill>
                <a:effectLst/>
                <a:latin typeface="+mn-lt"/>
                <a:ea typeface="+mn-ea"/>
                <a:cs typeface="+mn-cs"/>
              </a:rPr>
              <a:t> capabilities</a:t>
            </a:r>
            <a:r>
              <a:rPr lang="en-US" sz="1200" b="0" i="0" kern="1200" dirty="0" smtClean="0">
                <a:solidFill>
                  <a:schemeClr val="tx1"/>
                </a:solidFill>
                <a:effectLst/>
                <a:latin typeface="+mn-lt"/>
                <a:ea typeface="+mn-ea"/>
                <a:cs typeface="+mn-cs"/>
              </a:rPr>
              <a:t> which allow the processes to act like root inside of the user namespace, including changing their UID and </a:t>
            </a:r>
            <a:r>
              <a:rPr lang="en-US" sz="1200" b="0" i="0" kern="1200" dirty="0" err="1" smtClean="0">
                <a:solidFill>
                  <a:schemeClr val="tx1"/>
                </a:solidFill>
                <a:effectLst/>
                <a:latin typeface="+mn-lt"/>
                <a:ea typeface="+mn-ea"/>
                <a:cs typeface="+mn-cs"/>
              </a:rPr>
              <a:t>chowning</a:t>
            </a:r>
            <a:r>
              <a:rPr lang="en-US" sz="1200" b="0" i="0" kern="1200" dirty="0" smtClean="0">
                <a:solidFill>
                  <a:schemeClr val="tx1"/>
                </a:solidFill>
                <a:effectLst/>
                <a:latin typeface="+mn-lt"/>
                <a:ea typeface="+mn-ea"/>
                <a:cs typeface="+mn-cs"/>
              </a:rPr>
              <a:t> files to different UIDs that are mapped into the user namespace. If you want to run the container as the </a:t>
            </a:r>
            <a:r>
              <a:rPr lang="en-US" sz="1200" b="0" i="0" kern="1200" dirty="0" err="1" smtClean="0">
                <a:solidFill>
                  <a:schemeClr val="tx1"/>
                </a:solidFill>
                <a:effectLst/>
                <a:latin typeface="+mn-lt"/>
                <a:ea typeface="+mn-ea"/>
                <a:cs typeface="+mn-cs"/>
              </a:rPr>
              <a:t>Postgresql</a:t>
            </a:r>
            <a:r>
              <a:rPr lang="en-US" sz="1200" b="0" i="0" kern="1200" dirty="0" smtClean="0">
                <a:solidFill>
                  <a:schemeClr val="tx1"/>
                </a:solidFill>
                <a:effectLst/>
                <a:latin typeface="+mn-lt"/>
                <a:ea typeface="+mn-ea"/>
                <a:cs typeface="+mn-cs"/>
              </a:rPr>
              <a:t> user, you want to prevent this access.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Security</a:t>
            </a:r>
          </a:p>
          <a:p>
            <a:r>
              <a:rPr lang="en-US" sz="1200" b="0" i="0" kern="1200" dirty="0" smtClean="0">
                <a:solidFill>
                  <a:schemeClr val="tx1"/>
                </a:solidFill>
                <a:effectLst/>
                <a:latin typeface="+mn-lt"/>
                <a:ea typeface="+mn-ea"/>
                <a:cs typeface="+mn-cs"/>
              </a:rPr>
              <a:t>One easy way to do this is to avoid running applications as root whenever possible. When an application is running as the root user that application has the ability to control your server. If an attacker gains control of that application then they can perform any task they want on your server, if you are running </a:t>
            </a:r>
            <a:r>
              <a:rPr lang="en-US" sz="1200" b="0" i="0" kern="1200" dirty="0" err="1" smtClean="0">
                <a:solidFill>
                  <a:schemeClr val="tx1"/>
                </a:solidFill>
                <a:effectLst/>
                <a:latin typeface="+mn-lt"/>
                <a:ea typeface="+mn-ea"/>
                <a:cs typeface="+mn-cs"/>
              </a:rPr>
              <a:t>SELinux</a:t>
            </a:r>
            <a:r>
              <a:rPr lang="en-US" sz="1200" b="0" i="0" kern="1200" dirty="0" smtClean="0">
                <a:solidFill>
                  <a:schemeClr val="tx1"/>
                </a:solidFill>
                <a:effectLst/>
                <a:latin typeface="+mn-lt"/>
                <a:ea typeface="+mn-ea"/>
                <a:cs typeface="+mn-cs"/>
              </a:rPr>
              <a:t> there is an additional security control; but even then an application that runs as root can potentially disable all of your additional security controls.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an attacker gains control of that </a:t>
            </a:r>
            <a:r>
              <a:rPr lang="en-US" sz="1200" b="1" i="0" kern="1200" dirty="0" smtClean="0">
                <a:solidFill>
                  <a:schemeClr val="tx1"/>
                </a:solidFill>
                <a:effectLst/>
                <a:latin typeface="+mn-lt"/>
                <a:ea typeface="+mn-ea"/>
                <a:cs typeface="+mn-cs"/>
              </a:rPr>
              <a:t>application</a:t>
            </a:r>
            <a:r>
              <a:rPr lang="en-US" sz="1200" b="0" i="0" kern="1200" dirty="0" smtClean="0">
                <a:solidFill>
                  <a:schemeClr val="tx1"/>
                </a:solidFill>
                <a:effectLst/>
                <a:latin typeface="+mn-lt"/>
                <a:ea typeface="+mn-ea"/>
                <a:cs typeface="+mn-cs"/>
              </a:rPr>
              <a:t> then they can perform any task they want on your server, if you are </a:t>
            </a:r>
            <a:r>
              <a:rPr lang="en-US" sz="1200" b="1" i="0" kern="1200" dirty="0" smtClean="0">
                <a:solidFill>
                  <a:schemeClr val="tx1"/>
                </a:solidFill>
                <a:effectLst/>
                <a:latin typeface="+mn-lt"/>
                <a:ea typeface="+mn-ea"/>
                <a:cs typeface="+mn-cs"/>
              </a:rPr>
              <a:t>running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SELinux</a:t>
            </a:r>
            <a:r>
              <a:rPr lang="en-US" sz="1200" b="0" i="0" kern="1200" dirty="0" smtClean="0">
                <a:solidFill>
                  <a:schemeClr val="tx1"/>
                </a:solidFill>
                <a:effectLst/>
                <a:latin typeface="+mn-lt"/>
                <a:ea typeface="+mn-ea"/>
                <a:cs typeface="+mn-cs"/>
              </a:rPr>
              <a:t> there is an additional security control; but even then an </a:t>
            </a:r>
            <a:r>
              <a:rPr lang="en-US" sz="1200" b="1" i="0" kern="1200" dirty="0" smtClean="0">
                <a:solidFill>
                  <a:schemeClr val="tx1"/>
                </a:solidFill>
                <a:effectLst/>
                <a:latin typeface="+mn-lt"/>
                <a:ea typeface="+mn-ea"/>
                <a:cs typeface="+mn-cs"/>
              </a:rPr>
              <a:t>application</a:t>
            </a:r>
            <a:r>
              <a:rPr lang="en-US" sz="1200" b="0" i="0" kern="1200" dirty="0" smtClean="0">
                <a:solidFill>
                  <a:schemeClr val="tx1"/>
                </a:solidFill>
                <a:effectLst/>
                <a:latin typeface="+mn-lt"/>
                <a:ea typeface="+mn-ea"/>
                <a:cs typeface="+mn-cs"/>
              </a:rPr>
              <a:t> that </a:t>
            </a:r>
            <a:r>
              <a:rPr lang="en-US" sz="1200" b="1" i="0" kern="1200" dirty="0" smtClean="0">
                <a:solidFill>
                  <a:schemeClr val="tx1"/>
                </a:solidFill>
                <a:effectLst/>
                <a:latin typeface="+mn-lt"/>
                <a:ea typeface="+mn-ea"/>
                <a:cs typeface="+mn-cs"/>
              </a:rPr>
              <a:t>runs</a:t>
            </a:r>
            <a:r>
              <a:rPr lang="en-US" sz="1200" b="0" i="0" kern="1200" dirty="0" smtClean="0">
                <a:solidFill>
                  <a:schemeClr val="tx1"/>
                </a:solidFill>
                <a:effectLst/>
                <a:latin typeface="+mn-lt"/>
                <a:ea typeface="+mn-ea"/>
                <a:cs typeface="+mn-cs"/>
              </a:rPr>
              <a:t> as </a:t>
            </a:r>
            <a:r>
              <a:rPr lang="en-US" sz="1200" b="1" i="0" kern="1200" dirty="0" smtClean="0">
                <a:solidFill>
                  <a:schemeClr val="tx1"/>
                </a:solidFill>
                <a:effectLst/>
                <a:latin typeface="+mn-lt"/>
                <a:ea typeface="+mn-ea"/>
                <a:cs typeface="+mn-cs"/>
              </a:rPr>
              <a:t>root</a:t>
            </a:r>
            <a:r>
              <a:rPr lang="en-US" sz="1200" b="0" i="0" kern="1200" dirty="0" smtClean="0">
                <a:solidFill>
                  <a:schemeClr val="tx1"/>
                </a:solidFill>
                <a:effectLst/>
                <a:latin typeface="+mn-lt"/>
                <a:ea typeface="+mn-ea"/>
                <a:cs typeface="+mn-cs"/>
              </a:rPr>
              <a:t> can potentially disable all of your additional security controls.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But at the end of the day these reasons can usually be worked around using things like </a:t>
            </a:r>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SUID, SGID, sticky bit, </a:t>
            </a:r>
            <a:r>
              <a:rPr lang="en-US" sz="1200" b="0" i="0" kern="1200" dirty="0" err="1" smtClean="0">
                <a:solidFill>
                  <a:schemeClr val="tx1"/>
                </a:solidFill>
                <a:effectLst/>
                <a:latin typeface="+mn-lt"/>
                <a:ea typeface="+mn-ea"/>
                <a:cs typeface="+mn-cs"/>
              </a:rPr>
              <a:t>iptables</a:t>
            </a:r>
            <a:r>
              <a:rPr lang="en-US" sz="1200" b="0" i="0" kern="1200" dirty="0" smtClean="0">
                <a:solidFill>
                  <a:schemeClr val="tx1"/>
                </a:solidFill>
                <a:effectLst/>
                <a:latin typeface="+mn-lt"/>
                <a:ea typeface="+mn-ea"/>
                <a:cs typeface="+mn-cs"/>
              </a:rPr>
              <a:t>, and a good user/group configuration.</a:t>
            </a:r>
          </a:p>
          <a:p>
            <a:r>
              <a:rPr lang="en-US" sz="1200" b="0" i="0" kern="1200" dirty="0" smtClean="0">
                <a:solidFill>
                  <a:schemeClr val="tx1"/>
                </a:solidFill>
                <a:effectLst/>
                <a:latin typeface="+mn-lt"/>
                <a:ea typeface="+mn-ea"/>
                <a:cs typeface="+mn-cs"/>
              </a:rPr>
              <a:t>A good user &amp; application privileges policy can save you, your company, and your users a lot of time and money by providing an additional layer of security.</a:t>
            </a:r>
          </a:p>
          <a:p>
            <a:endParaRPr lang="en-US" dirty="0" smtClean="0"/>
          </a:p>
          <a:p>
            <a:r>
              <a:rPr lang="en-US" sz="1200" b="0" i="0" kern="1200" dirty="0" smtClean="0">
                <a:solidFill>
                  <a:schemeClr val="tx1"/>
                </a:solidFill>
                <a:effectLst/>
                <a:latin typeface="+mn-lt"/>
                <a:ea typeface="+mn-ea"/>
                <a:cs typeface="+mn-cs"/>
              </a:rPr>
              <a:t>The recommendation here is to create a user with a known </a:t>
            </a:r>
            <a:r>
              <a:rPr lang="en-US" dirty="0" err="1" smtClean="0"/>
              <a:t>uid</a:t>
            </a:r>
            <a:r>
              <a:rPr lang="en-US" sz="1200" b="0" i="0" kern="1200" dirty="0" smtClean="0">
                <a:solidFill>
                  <a:schemeClr val="tx1"/>
                </a:solidFill>
                <a:effectLst/>
                <a:latin typeface="+mn-lt"/>
                <a:ea typeface="+mn-ea"/>
                <a:cs typeface="+mn-cs"/>
              </a:rPr>
              <a:t>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and run the application process as that user. The start of a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10</a:t>
            </a:fld>
            <a:endParaRPr lang="en-US"/>
          </a:p>
        </p:txBody>
      </p:sp>
    </p:spTree>
    <p:extLst>
      <p:ext uri="{BB962C8B-B14F-4D97-AF65-F5344CB8AC3E}">
        <p14:creationId xmlns:p14="http://schemas.microsoft.com/office/powerpoint/2010/main" val="1083022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General tip: It</a:t>
            </a:r>
            <a:r>
              <a:rPr lang="en-US" sz="1200" b="0" i="0" kern="1200" baseline="0" dirty="0" smtClean="0">
                <a:solidFill>
                  <a:schemeClr val="tx1"/>
                </a:solidFill>
                <a:effectLst/>
                <a:latin typeface="+mn-lt"/>
                <a:ea typeface="+mn-ea"/>
                <a:cs typeface="+mn-cs"/>
              </a:rPr>
              <a:t> can be a risk with a MySQL DB in Prod</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Reference: </a:t>
            </a:r>
          </a:p>
          <a:p>
            <a:r>
              <a:rPr lang="en-US" sz="1200" b="0" i="0" kern="1200" baseline="0" dirty="0" smtClean="0">
                <a:solidFill>
                  <a:schemeClr val="tx1"/>
                </a:solidFill>
                <a:effectLst/>
                <a:latin typeface="+mn-lt"/>
                <a:ea typeface="+mn-ea"/>
                <a:cs typeface="+mn-cs"/>
              </a:rPr>
              <a:t>https://containerjournal.com/topics/container-management/11-things-to-know-about-databases-and-postgres-in-containers/</a:t>
            </a:r>
          </a:p>
          <a:p>
            <a:endParaRPr lang="en-US" sz="1200" b="0" i="0" kern="1200" baseline="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With containers, you can approach the database as an on-demand utility, which means that each application can have its own dedicated database that can be spun up as needed. This overcomes the disadvantages of large, monolithic databases with a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architecture supported by smaller, containerized databases.</a:t>
            </a:r>
          </a:p>
          <a:p>
            <a:pPr fontAlgn="base"/>
            <a:r>
              <a:rPr lang="en-US" sz="1200" b="0" i="0" kern="1200" dirty="0" smtClean="0">
                <a:solidFill>
                  <a:schemeClr val="tx1"/>
                </a:solidFill>
                <a:effectLst/>
                <a:latin typeface="+mn-lt"/>
                <a:ea typeface="+mn-ea"/>
                <a:cs typeface="+mn-cs"/>
              </a:rPr>
              <a:t>Containerized databases separate storage from compute, meaning storage performance and capacity can be scaled independently of compute resources. This provides more flexibility in upfront database capacity planning and provisioning, since changes are much easier to make later.</a:t>
            </a:r>
          </a:p>
          <a:p>
            <a:pPr fontAlgn="base"/>
            <a:r>
              <a:rPr lang="en-US" sz="1200" b="0" i="0" kern="1200" dirty="0" smtClean="0">
                <a:solidFill>
                  <a:schemeClr val="tx1"/>
                </a:solidFill>
                <a:effectLst/>
                <a:latin typeface="+mn-lt"/>
                <a:ea typeface="+mn-ea"/>
                <a:cs typeface="+mn-cs"/>
              </a:rPr>
              <a:t>Software-defined containerized databases provide a crucial missing link in high-velocity DevOps cycles, allowing development and operations teams to collaborate seamlessly. At the same time, however, containerized databases have a unique set of challenges in terms of high data availability, backup and recovery, and other critical database performance and compliance requirements.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Databases typically require high-throughput, low-latency networking. However, Docker containers do </a:t>
            </a:r>
            <a:r>
              <a:rPr lang="en-US" sz="1200" b="0" i="1" kern="1200" dirty="0" smtClean="0">
                <a:solidFill>
                  <a:schemeClr val="tx1"/>
                </a:solidFill>
                <a:effectLst/>
                <a:latin typeface="+mn-lt"/>
                <a:ea typeface="+mn-ea"/>
                <a:cs typeface="+mn-cs"/>
              </a:rPr>
              <a:t>not </a:t>
            </a:r>
            <a:r>
              <a:rPr lang="en-US" sz="1200" b="0" i="0" kern="1200" dirty="0" smtClean="0">
                <a:solidFill>
                  <a:schemeClr val="tx1"/>
                </a:solidFill>
                <a:effectLst/>
                <a:latin typeface="+mn-lt"/>
                <a:ea typeface="+mn-ea"/>
                <a:cs typeface="+mn-cs"/>
              </a:rPr>
              <a:t>natively provide the level of storage and network resource isolation that is necessary to achieve these requirements. The emergence of containers orchestration such as Kubernetes, for example, resolves this by managing networking and data storage, which can be local or in the cloud.</a:t>
            </a:r>
          </a:p>
          <a:p>
            <a:pPr fontAlgn="base"/>
            <a:r>
              <a:rPr lang="en-US" sz="1200" b="0" i="0" kern="1200" dirty="0" smtClean="0">
                <a:solidFill>
                  <a:schemeClr val="tx1"/>
                </a:solidFill>
                <a:effectLst/>
                <a:latin typeface="+mn-lt"/>
                <a:ea typeface="+mn-ea"/>
                <a:cs typeface="+mn-cs"/>
              </a:rPr>
              <a:t>Databases are inherently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enduring, while containers are typically stateless and ephemeral. The workarounds put into place to handle persistent data storage and longer-than-usual container lifespans often detract from the key container benefit of reduced runtime resource usage.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To handle this, it is necessary to plan for persistent storage by separating the database engine from the database files storage. This way, if a container goes down or fails for some reason there is no data loss. This is the same design structure used for a DBMS deployed in the data center.</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https://blogs.oracle.com/cloudnative/running-a-mysql-database-in-containers-the-right-way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Production environments with strict performance requirements - this is primarily a bit of "If it </a:t>
            </a:r>
            <a:r>
              <a:rPr lang="en-US" sz="1200" b="0" i="0" kern="1200" dirty="0" err="1" smtClean="0">
                <a:solidFill>
                  <a:schemeClr val="tx1"/>
                </a:solidFill>
                <a:effectLst/>
                <a:latin typeface="+mn-lt"/>
                <a:ea typeface="+mn-ea"/>
                <a:cs typeface="+mn-cs"/>
              </a:rPr>
              <a:t>ain't</a:t>
            </a:r>
            <a:r>
              <a:rPr lang="en-US" sz="1200" b="0" i="0" kern="1200" dirty="0" smtClean="0">
                <a:solidFill>
                  <a:schemeClr val="tx1"/>
                </a:solidFill>
                <a:effectLst/>
                <a:latin typeface="+mn-lt"/>
                <a:ea typeface="+mn-ea"/>
                <a:cs typeface="+mn-cs"/>
              </a:rPr>
              <a:t> broke, don't fix it" wisdom. Containers as a technology are still relatively young, and although there are some use cases where they can provide performance benefits, they may not be the best choice for the strict and extremely high level of performance and reliability needed in a full-fledged production environment.</a:t>
            </a:r>
          </a:p>
          <a:p>
            <a:r>
              <a:rPr lang="en-US" sz="1200" b="0" i="0" kern="1200" dirty="0" smtClean="0">
                <a:solidFill>
                  <a:schemeClr val="tx1"/>
                </a:solidFill>
                <a:effectLst/>
                <a:latin typeface="+mn-lt"/>
                <a:ea typeface="+mn-ea"/>
                <a:cs typeface="+mn-cs"/>
              </a:rPr>
              <a:t>For example, containers are great as a way to spin up a pre-packaged application reliably. Container orchestrators, especially Kubernetes, expect containers to die unexpectedly (a possibility to be accounted for in VM or bare metal environments too, to be fair). They make up for that possibility by providing good tools to help you create and manage many instances of the same thing (HA), and by automatically starting new containers to replace ones that are failing. But spinning up a new container and/or failing over to another container in the cluster does take some time. Getting used to the way container failures should be handled takes time, and you'll want to make sure your team is ready before you take the leap into running your production databases in containers.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MySQL Operator for Kubernetes essentially teaches Kubernetes what it needs to do to run MySQL the </a:t>
            </a:r>
            <a:r>
              <a:rPr lang="en-US" sz="1200" b="0" i="1" kern="1200" dirty="0" smtClean="0">
                <a:solidFill>
                  <a:schemeClr val="tx1"/>
                </a:solidFill>
                <a:effectLst/>
                <a:latin typeface="+mn-lt"/>
                <a:ea typeface="+mn-ea"/>
                <a:cs typeface="+mn-cs"/>
              </a:rPr>
              <a:t>right</a:t>
            </a:r>
            <a:r>
              <a:rPr lang="en-US" sz="1200" b="0" i="0" kern="1200" dirty="0" smtClean="0">
                <a:solidFill>
                  <a:schemeClr val="tx1"/>
                </a:solidFill>
                <a:effectLst/>
                <a:latin typeface="+mn-lt"/>
                <a:ea typeface="+mn-ea"/>
                <a:cs typeface="+mn-cs"/>
              </a:rPr>
              <a:t> way. It teaches Kubernetes to treat MySQL clusters as a first-party resource type in Kubernetes' API. It teaches it how many nodes you need to have a minimally HA cluster in your Kubernetes environment. It allows you to create and manage MySQL backups for your MySQL containers more easily. It even teaches Kubernetes what to do if one of your MySQL database instances goes down; that is, to </a:t>
            </a:r>
            <a:r>
              <a:rPr lang="en-US" sz="1200" b="0" i="1" kern="1200" dirty="0" smtClean="0">
                <a:solidFill>
                  <a:schemeClr val="tx1"/>
                </a:solidFill>
                <a:effectLst/>
                <a:latin typeface="+mn-lt"/>
                <a:ea typeface="+mn-ea"/>
                <a:cs typeface="+mn-cs"/>
              </a:rPr>
              <a:t>auto-heal</a:t>
            </a:r>
            <a:r>
              <a:rPr lang="en-US" sz="1200" b="0" i="0" kern="1200" dirty="0" smtClean="0">
                <a:solidFill>
                  <a:schemeClr val="tx1"/>
                </a:solidFill>
                <a:effectLst/>
                <a:latin typeface="+mn-lt"/>
                <a:ea typeface="+mn-ea"/>
                <a:cs typeface="+mn-cs"/>
              </a:rPr>
              <a:t> by creating a new one and adding it in to the cluster (though you may need to do some configuration around your backups to get fully back up and running).</a:t>
            </a:r>
          </a:p>
          <a:p>
            <a:r>
              <a:rPr lang="en-US" sz="1200" b="0" i="0" kern="1200" dirty="0" smtClean="0">
                <a:solidFill>
                  <a:schemeClr val="tx1"/>
                </a:solidFill>
                <a:effectLst/>
                <a:latin typeface="+mn-lt"/>
                <a:ea typeface="+mn-ea"/>
                <a:cs typeface="+mn-cs"/>
              </a:rPr>
              <a:t>By using the MySQL Operator, you can create an HA MySQL cluster, within your Kubernetes cluster, with ease.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C160F0-2253-4CBC-800B-7C0ECE19C6B4}" type="slidenum">
              <a:rPr lang="en-US" smtClean="0"/>
              <a:t>11</a:t>
            </a:fld>
            <a:endParaRPr lang="en-US"/>
          </a:p>
        </p:txBody>
      </p:sp>
    </p:spTree>
    <p:extLst>
      <p:ext uri="{BB962C8B-B14F-4D97-AF65-F5344CB8AC3E}">
        <p14:creationId xmlns:p14="http://schemas.microsoft.com/office/powerpoint/2010/main" val="895370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https://docs.docker.com/storage/volumes/</a:t>
            </a:r>
          </a:p>
          <a:p>
            <a:endParaRPr lang="en-US" dirty="0" smtClean="0"/>
          </a:p>
          <a:p>
            <a:r>
              <a:rPr lang="en-US" sz="1200" b="0" i="0" kern="1200" dirty="0" smtClean="0">
                <a:solidFill>
                  <a:schemeClr val="tx1"/>
                </a:solidFill>
                <a:effectLst/>
                <a:latin typeface="+mn-lt"/>
                <a:ea typeface="+mn-ea"/>
                <a:cs typeface="+mn-cs"/>
              </a:rPr>
              <a:t>Volumes are the preferred mechanism for persisting data generated by and used by Docker containers. While </a:t>
            </a:r>
            <a:r>
              <a:rPr lang="en-US" sz="1200" b="0" i="0" u="none" strike="noStrike" kern="1200" dirty="0" smtClean="0">
                <a:solidFill>
                  <a:schemeClr val="tx1"/>
                </a:solidFill>
                <a:effectLst/>
                <a:latin typeface="+mn-lt"/>
                <a:ea typeface="+mn-ea"/>
                <a:cs typeface="+mn-cs"/>
                <a:hlinkClick r:id="rId3"/>
              </a:rPr>
              <a:t>bind mounts</a:t>
            </a:r>
            <a:r>
              <a:rPr lang="en-US" sz="1200" b="0" i="0" kern="1200" dirty="0" smtClean="0">
                <a:solidFill>
                  <a:schemeClr val="tx1"/>
                </a:solidFill>
                <a:effectLst/>
                <a:latin typeface="+mn-lt"/>
                <a:ea typeface="+mn-ea"/>
                <a:cs typeface="+mn-cs"/>
              </a:rPr>
              <a:t> are dependent on the directory structure and OS of the host machine, volumes are completely managed by Docker. Volumes have several advantages over bind mounts: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Volumes are easier to back up or migrate than bind mounts.</a:t>
            </a:r>
          </a:p>
          <a:p>
            <a:r>
              <a:rPr lang="en-US" sz="1200" b="0" i="0" kern="1200" dirty="0" smtClean="0">
                <a:solidFill>
                  <a:schemeClr val="tx1"/>
                </a:solidFill>
                <a:effectLst/>
                <a:latin typeface="+mn-lt"/>
                <a:ea typeface="+mn-ea"/>
                <a:cs typeface="+mn-cs"/>
              </a:rPr>
              <a:t>You can manage volumes using Docker CLI commands or the Docker API.</a:t>
            </a:r>
          </a:p>
          <a:p>
            <a:r>
              <a:rPr lang="en-US" sz="1200" b="0" i="0" kern="1200" dirty="0" smtClean="0">
                <a:solidFill>
                  <a:schemeClr val="tx1"/>
                </a:solidFill>
                <a:effectLst/>
                <a:latin typeface="+mn-lt"/>
                <a:ea typeface="+mn-ea"/>
                <a:cs typeface="+mn-cs"/>
              </a:rPr>
              <a:t>Volumes work on both Linux and Windows containers.</a:t>
            </a:r>
          </a:p>
          <a:p>
            <a:r>
              <a:rPr lang="en-US" sz="1200" b="0" i="0" kern="1200" dirty="0" smtClean="0">
                <a:solidFill>
                  <a:schemeClr val="tx1"/>
                </a:solidFill>
                <a:effectLst/>
                <a:latin typeface="+mn-lt"/>
                <a:ea typeface="+mn-ea"/>
                <a:cs typeface="+mn-cs"/>
              </a:rPr>
              <a:t>Volumes can be more safely shared among multiple containers.</a:t>
            </a:r>
          </a:p>
          <a:p>
            <a:r>
              <a:rPr lang="en-US" sz="1200" b="0" i="0" kern="1200" dirty="0" smtClean="0">
                <a:solidFill>
                  <a:schemeClr val="tx1"/>
                </a:solidFill>
                <a:effectLst/>
                <a:latin typeface="+mn-lt"/>
                <a:ea typeface="+mn-ea"/>
                <a:cs typeface="+mn-cs"/>
              </a:rPr>
              <a:t>Volume drivers let you store volumes on remote hosts or cloud providers, to encrypt the contents of volumes, or to add other functionality.</a:t>
            </a:r>
          </a:p>
          <a:p>
            <a:r>
              <a:rPr lang="en-US" sz="1200" b="0" i="0" kern="1200" dirty="0" smtClean="0">
                <a:solidFill>
                  <a:schemeClr val="tx1"/>
                </a:solidFill>
                <a:effectLst/>
                <a:latin typeface="+mn-lt"/>
                <a:ea typeface="+mn-ea"/>
                <a:cs typeface="+mn-cs"/>
              </a:rPr>
              <a:t>New volumes can have their content pre-populated by a container.</a:t>
            </a:r>
          </a:p>
          <a:p>
            <a:r>
              <a:rPr lang="en-US" sz="1200" b="0" i="0" kern="1200" dirty="0" smtClean="0">
                <a:solidFill>
                  <a:schemeClr val="tx1"/>
                </a:solidFill>
                <a:effectLst/>
                <a:latin typeface="+mn-lt"/>
                <a:ea typeface="+mn-ea"/>
                <a:cs typeface="+mn-cs"/>
              </a:rPr>
              <a:t>Volumes on Docker Desktop have much higher performance than bind mounts from Mac and Windows hosts.</a:t>
            </a:r>
          </a:p>
          <a:p>
            <a:r>
              <a:rPr lang="en-US" sz="1200" b="0" i="0" kern="1200" dirty="0" smtClean="0">
                <a:solidFill>
                  <a:schemeClr val="tx1"/>
                </a:solidFill>
                <a:effectLst/>
                <a:latin typeface="+mn-lt"/>
                <a:ea typeface="+mn-ea"/>
                <a:cs typeface="+mn-cs"/>
              </a:rPr>
              <a:t>In addition, volumes are often a better choice than persisting data in a container’s writable layer, because a volume does not increase the size of the containers using it, and the volume’s contents exist outside the lifecycle of a given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r>
              <a:rPr lang="en-US" dirty="0" smtClean="0"/>
              <a:t>https://hub.docker.com/r/databack/mysql-backup</a:t>
            </a:r>
          </a:p>
          <a:p>
            <a:endParaRPr lang="en-US" dirty="0" smtClean="0"/>
          </a:p>
          <a:p>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-backup is a simple way to do MySQL database backups and restores when the database is running in a container.</a:t>
            </a:r>
          </a:p>
          <a:p>
            <a:r>
              <a:rPr lang="en-US" sz="1200" b="0" i="0" kern="1200" dirty="0" smtClean="0">
                <a:solidFill>
                  <a:schemeClr val="tx1"/>
                </a:solidFill>
                <a:effectLst/>
                <a:latin typeface="+mn-lt"/>
                <a:ea typeface="+mn-ea"/>
                <a:cs typeface="+mn-cs"/>
              </a:rPr>
              <a:t>It has the following features:</a:t>
            </a:r>
          </a:p>
          <a:p>
            <a:r>
              <a:rPr lang="en-US" sz="1200" b="0" i="0" kern="1200" dirty="0" smtClean="0">
                <a:solidFill>
                  <a:schemeClr val="tx1"/>
                </a:solidFill>
                <a:effectLst/>
                <a:latin typeface="+mn-lt"/>
                <a:ea typeface="+mn-ea"/>
                <a:cs typeface="+mn-cs"/>
              </a:rPr>
              <a:t>dump and restore</a:t>
            </a:r>
          </a:p>
          <a:p>
            <a:r>
              <a:rPr lang="en-US" sz="1200" b="0" i="0" kern="1200" dirty="0" smtClean="0">
                <a:solidFill>
                  <a:schemeClr val="tx1"/>
                </a:solidFill>
                <a:effectLst/>
                <a:latin typeface="+mn-lt"/>
                <a:ea typeface="+mn-ea"/>
                <a:cs typeface="+mn-cs"/>
              </a:rPr>
              <a:t>dump to local filesystem or to SMB server</a:t>
            </a:r>
          </a:p>
          <a:p>
            <a:r>
              <a:rPr lang="en-US" sz="1200" b="0" i="0" kern="1200" dirty="0" smtClean="0">
                <a:solidFill>
                  <a:schemeClr val="tx1"/>
                </a:solidFill>
                <a:effectLst/>
                <a:latin typeface="+mn-lt"/>
                <a:ea typeface="+mn-ea"/>
                <a:cs typeface="+mn-cs"/>
              </a:rPr>
              <a:t>select database user and password</a:t>
            </a:r>
          </a:p>
          <a:p>
            <a:r>
              <a:rPr lang="en-US" sz="1200" b="0" i="0" kern="1200" dirty="0" smtClean="0">
                <a:solidFill>
                  <a:schemeClr val="tx1"/>
                </a:solidFill>
                <a:effectLst/>
                <a:latin typeface="+mn-lt"/>
                <a:ea typeface="+mn-ea"/>
                <a:cs typeface="+mn-cs"/>
              </a:rPr>
              <a:t>connect to any container running on the same system</a:t>
            </a:r>
          </a:p>
          <a:p>
            <a:r>
              <a:rPr lang="en-US" sz="1200" b="0" i="0" kern="1200" dirty="0" smtClean="0">
                <a:solidFill>
                  <a:schemeClr val="tx1"/>
                </a:solidFill>
                <a:effectLst/>
                <a:latin typeface="+mn-lt"/>
                <a:ea typeface="+mn-ea"/>
                <a:cs typeface="+mn-cs"/>
              </a:rPr>
              <a:t>select how often to run a dump</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12</a:t>
            </a:fld>
            <a:endParaRPr lang="en-US"/>
          </a:p>
        </p:txBody>
      </p:sp>
    </p:spTree>
    <p:extLst>
      <p:ext uri="{BB962C8B-B14F-4D97-AF65-F5344CB8AC3E}">
        <p14:creationId xmlns:p14="http://schemas.microsoft.com/office/powerpoint/2010/main" val="411239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https://towardsdatascience.com/docker-storage-598e385f4efe</a:t>
            </a:r>
          </a:p>
          <a:p>
            <a:endParaRPr lang="en-US" dirty="0" smtClean="0"/>
          </a:p>
          <a:p>
            <a:r>
              <a:rPr lang="en-US" sz="1200" b="0" i="0" kern="1200" dirty="0" err="1"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system,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stores data pertaining to images, containers, volumes,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under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var</a:t>
            </a:r>
            <a:r>
              <a:rPr lang="en-US" sz="1200" b="1" i="0" kern="1200" dirty="0" smtClean="0">
                <a:solidFill>
                  <a:schemeClr val="tx1"/>
                </a:solidFill>
                <a:effectLst/>
                <a:latin typeface="+mn-lt"/>
                <a:ea typeface="+mn-ea"/>
                <a:cs typeface="+mn-cs"/>
              </a:rPr>
              <a:t>/lib/</a:t>
            </a:r>
            <a:r>
              <a:rPr lang="en-US" sz="1200" b="1" i="0" kern="1200" dirty="0" err="1" smtClean="0">
                <a:solidFill>
                  <a:schemeClr val="tx1"/>
                </a:solidFill>
                <a:effectLst/>
                <a:latin typeface="+mn-lt"/>
                <a:ea typeface="+mn-ea"/>
                <a:cs typeface="+mn-cs"/>
              </a:rPr>
              <a:t>docker</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run the </a:t>
            </a:r>
            <a:r>
              <a:rPr lang="en-US" sz="1200" b="0" i="1" kern="1200" dirty="0" err="1" smtClean="0">
                <a:solidFill>
                  <a:schemeClr val="tx1"/>
                </a:solidFill>
                <a:effectLst/>
                <a:latin typeface="+mn-lt"/>
                <a:ea typeface="+mn-ea"/>
                <a:cs typeface="+mn-cs"/>
              </a:rPr>
              <a:t>docker</a:t>
            </a:r>
            <a:r>
              <a:rPr lang="en-US" sz="1200" b="0" i="1" kern="1200" dirty="0" smtClean="0">
                <a:solidFill>
                  <a:schemeClr val="tx1"/>
                </a:solidFill>
                <a:effectLst/>
                <a:latin typeface="+mn-lt"/>
                <a:ea typeface="+mn-ea"/>
                <a:cs typeface="+mn-cs"/>
              </a:rPr>
              <a:t> build</a:t>
            </a:r>
            <a:r>
              <a:rPr lang="en-US" sz="1200" b="0" i="0" kern="1200" dirty="0" smtClean="0">
                <a:solidFill>
                  <a:schemeClr val="tx1"/>
                </a:solidFill>
                <a:effectLst/>
                <a:latin typeface="+mn-lt"/>
                <a:ea typeface="+mn-ea"/>
                <a:cs typeface="+mn-cs"/>
              </a:rPr>
              <a:t>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builds one layer for each instruction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These image layers are read-only layers. When we run the</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docker</a:t>
            </a:r>
            <a:r>
              <a:rPr lang="en-US" sz="1200" b="0" i="1" kern="1200" dirty="0" smtClean="0">
                <a:solidFill>
                  <a:schemeClr val="tx1"/>
                </a:solidFill>
                <a:effectLst/>
                <a:latin typeface="+mn-lt"/>
                <a:ea typeface="+mn-ea"/>
                <a:cs typeface="+mn-cs"/>
              </a:rPr>
              <a:t> run</a:t>
            </a:r>
            <a:r>
              <a:rPr lang="en-US" sz="1200" b="0" i="0" kern="1200" dirty="0" smtClean="0">
                <a:solidFill>
                  <a:schemeClr val="tx1"/>
                </a:solidFill>
                <a:effectLst/>
                <a:latin typeface="+mn-lt"/>
                <a:ea typeface="+mn-ea"/>
                <a:cs typeface="+mn-cs"/>
              </a:rPr>
              <a:t>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builds container layer(s), which are read-write layers.</a:t>
            </a:r>
          </a:p>
          <a:p>
            <a:endParaRPr lang="en-US" dirty="0" smtClean="0"/>
          </a:p>
          <a:p>
            <a:r>
              <a:rPr lang="en-US" sz="1200" b="0" i="0" kern="1200" dirty="0" smtClean="0">
                <a:solidFill>
                  <a:schemeClr val="tx1"/>
                </a:solidFill>
                <a:effectLst/>
                <a:latin typeface="+mn-lt"/>
                <a:ea typeface="+mn-ea"/>
                <a:cs typeface="+mn-cs"/>
              </a:rPr>
              <a:t>You can create new files on the container, for instance, </a:t>
            </a:r>
            <a:r>
              <a:rPr lang="en-US" sz="1200" b="1" i="0" kern="1200" dirty="0" smtClean="0">
                <a:solidFill>
                  <a:schemeClr val="tx1"/>
                </a:solidFill>
                <a:effectLst/>
                <a:latin typeface="+mn-lt"/>
                <a:ea typeface="+mn-ea"/>
                <a:cs typeface="+mn-cs"/>
              </a:rPr>
              <a:t>temp.txt </a:t>
            </a:r>
            <a:r>
              <a:rPr lang="en-US" sz="1200" b="0" i="0" kern="1200" dirty="0" smtClean="0">
                <a:solidFill>
                  <a:schemeClr val="tx1"/>
                </a:solidFill>
                <a:effectLst/>
                <a:latin typeface="+mn-lt"/>
                <a:ea typeface="+mn-ea"/>
                <a:cs typeface="+mn-cs"/>
              </a:rPr>
              <a:t>in the image below. You can also modify a file that belongs to the image layers on the container, for instance, </a:t>
            </a:r>
            <a:r>
              <a:rPr lang="en-US" sz="1200" b="1" i="0" kern="1200" dirty="0" smtClean="0">
                <a:solidFill>
                  <a:schemeClr val="tx1"/>
                </a:solidFill>
                <a:effectLst/>
                <a:latin typeface="+mn-lt"/>
                <a:ea typeface="+mn-ea"/>
                <a:cs typeface="+mn-cs"/>
              </a:rPr>
              <a:t>app.py </a:t>
            </a:r>
            <a:r>
              <a:rPr lang="en-US" sz="1200" b="0" i="0" kern="1200" dirty="0" smtClean="0">
                <a:solidFill>
                  <a:schemeClr val="tx1"/>
                </a:solidFill>
                <a:effectLst/>
                <a:latin typeface="+mn-lt"/>
                <a:ea typeface="+mn-ea"/>
                <a:cs typeface="+mn-cs"/>
              </a:rPr>
              <a:t>in the image below. When you do this, a local copy of that file is created on the container layer and the changes only live on the container — this is called the Copy-on-Write mechanism. This is important as several containers and child images use the same image layers. The life of the files on the container is as long as the container is alive. When the container is destroyed, the files/modifications on it are also destroyed. To persist the data, we can use volume mapping techniques that we saw in the previous section.</a:t>
            </a:r>
          </a:p>
          <a:p>
            <a:endParaRPr lang="en-US" dirty="0" smtClean="0"/>
          </a:p>
          <a:p>
            <a:r>
              <a:rPr lang="en-US" dirty="0" smtClean="0"/>
              <a:t>Reference:</a:t>
            </a:r>
          </a:p>
          <a:p>
            <a:r>
              <a:rPr lang="en-US" dirty="0" smtClean="0"/>
              <a:t>https://docs.docker.com/docker-hub/repos/</a:t>
            </a:r>
          </a:p>
          <a:p>
            <a:endParaRPr lang="en-US" dirty="0" smtClean="0"/>
          </a:p>
          <a:p>
            <a:r>
              <a:rPr lang="en-US" sz="1200" b="0" i="0" kern="1200" dirty="0" smtClean="0">
                <a:solidFill>
                  <a:schemeClr val="tx1"/>
                </a:solidFill>
                <a:effectLst/>
                <a:latin typeface="+mn-lt"/>
                <a:ea typeface="+mn-ea"/>
                <a:cs typeface="+mn-cs"/>
              </a:rPr>
              <a:t>Private repositories let you keep container images private, either to your own account or within an organization or team.</a:t>
            </a:r>
          </a:p>
          <a:p>
            <a:r>
              <a:rPr lang="en-US" sz="1200" b="0" i="0" kern="1200" dirty="0" smtClean="0">
                <a:solidFill>
                  <a:schemeClr val="tx1"/>
                </a:solidFill>
                <a:effectLst/>
                <a:latin typeface="+mn-lt"/>
                <a:ea typeface="+mn-ea"/>
                <a:cs typeface="+mn-cs"/>
              </a:rPr>
              <a:t>f you need more private repositories for your user account, upgrade your Docker Hub plan from your </a:t>
            </a:r>
            <a:r>
              <a:rPr lang="en-US" sz="1200" b="0" i="0" u="none" strike="noStrike" kern="1200" dirty="0" smtClean="0">
                <a:solidFill>
                  <a:schemeClr val="tx1"/>
                </a:solidFill>
                <a:effectLst/>
                <a:latin typeface="+mn-lt"/>
                <a:ea typeface="+mn-ea"/>
                <a:cs typeface="+mn-cs"/>
                <a:hlinkClick r:id="rId3"/>
              </a:rPr>
              <a:t>Billing Information</a:t>
            </a:r>
            <a:r>
              <a:rPr lang="en-US" sz="1200" b="0" i="0" kern="1200" dirty="0" smtClean="0">
                <a:solidFill>
                  <a:schemeClr val="tx1"/>
                </a:solidFill>
                <a:effectLst/>
                <a:latin typeface="+mn-lt"/>
                <a:ea typeface="+mn-ea"/>
                <a:cs typeface="+mn-cs"/>
              </a:rPr>
              <a:t> page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https://github.com/pricing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Enterprise</a:t>
            </a:r>
          </a:p>
          <a:p>
            <a:r>
              <a:rPr lang="en-US" sz="1200" b="0" i="0" kern="1200" dirty="0" smtClean="0">
                <a:solidFill>
                  <a:schemeClr val="tx1"/>
                </a:solidFill>
                <a:effectLst/>
                <a:latin typeface="+mn-lt"/>
                <a:ea typeface="+mn-ea"/>
                <a:cs typeface="+mn-cs"/>
              </a:rPr>
              <a:t>Security, compliance, and flexible deployment for enterprises</a:t>
            </a:r>
          </a:p>
          <a:p>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4"/>
              </a:rPr>
              <a:t>GitLab</a:t>
            </a:r>
            <a:r>
              <a:rPr lang="en-US" sz="1200" b="0" i="0" kern="1200" dirty="0" smtClean="0">
                <a:solidFill>
                  <a:schemeClr val="tx1"/>
                </a:solidFill>
                <a:effectLst/>
                <a:latin typeface="+mn-lt"/>
                <a:ea typeface="+mn-ea"/>
                <a:cs typeface="+mn-cs"/>
              </a:rPr>
              <a:t> is probably the leading contender when it comes to alternative code platforms. It's fully open source. You can host your code right on </a:t>
            </a:r>
            <a:r>
              <a:rPr lang="en-US" sz="1200" b="0" i="0" kern="1200" dirty="0" err="1" smtClean="0">
                <a:solidFill>
                  <a:schemeClr val="tx1"/>
                </a:solidFill>
                <a:effectLst/>
                <a:latin typeface="+mn-lt"/>
                <a:ea typeface="+mn-ea"/>
                <a:cs typeface="+mn-cs"/>
              </a:rPr>
              <a:t>GitLab's</a:t>
            </a:r>
            <a:r>
              <a:rPr lang="en-US" sz="1200" b="0" i="0" kern="1200" dirty="0" smtClean="0">
                <a:solidFill>
                  <a:schemeClr val="tx1"/>
                </a:solidFill>
                <a:effectLst/>
                <a:latin typeface="+mn-lt"/>
                <a:ea typeface="+mn-ea"/>
                <a:cs typeface="+mn-cs"/>
              </a:rPr>
              <a:t> site much like you would on GitHub, but you can also choose to self-host a </a:t>
            </a:r>
            <a:r>
              <a:rPr lang="en-US" sz="1200" b="0" i="0" kern="1200" dirty="0" err="1" smtClean="0">
                <a:solidFill>
                  <a:schemeClr val="tx1"/>
                </a:solidFill>
                <a:effectLst/>
                <a:latin typeface="+mn-lt"/>
                <a:ea typeface="+mn-ea"/>
                <a:cs typeface="+mn-cs"/>
              </a:rPr>
              <a:t>GitLab</a:t>
            </a:r>
            <a:r>
              <a:rPr lang="en-US" sz="1200" b="0" i="0" kern="1200" dirty="0" smtClean="0">
                <a:solidFill>
                  <a:schemeClr val="tx1"/>
                </a:solidFill>
                <a:effectLst/>
                <a:latin typeface="+mn-lt"/>
                <a:ea typeface="+mn-ea"/>
                <a:cs typeface="+mn-cs"/>
              </a:rPr>
              <a:t> instance of your own on your own server and have full control over who has access to everything there and how things are managed.</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https://docs.github.com/en/packages/guides/about-github-container-registry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Access repo</a:t>
            </a:r>
            <a:r>
              <a:rPr lang="en-US" sz="1200" b="0" i="0" kern="1200" baseline="0" dirty="0" smtClean="0">
                <a:solidFill>
                  <a:schemeClr val="tx1"/>
                </a:solidFill>
                <a:effectLst/>
                <a:latin typeface="+mn-lt"/>
                <a:ea typeface="+mn-ea"/>
                <a:cs typeface="+mn-cs"/>
              </a:rPr>
              <a:t> using </a:t>
            </a:r>
            <a:r>
              <a:rPr lang="en-US" sz="1200" b="0" i="0" kern="1200" baseline="0" dirty="0" err="1" smtClean="0">
                <a:solidFill>
                  <a:schemeClr val="tx1"/>
                </a:solidFill>
                <a:effectLst/>
                <a:latin typeface="+mn-lt"/>
                <a:ea typeface="+mn-ea"/>
                <a:cs typeface="+mn-cs"/>
              </a:rPr>
              <a:t>ssh</a:t>
            </a:r>
            <a:r>
              <a:rPr lang="en-US" sz="1200" b="0" i="0" kern="1200" baseline="0" dirty="0" smtClean="0">
                <a:solidFill>
                  <a:schemeClr val="tx1"/>
                </a:solidFill>
                <a:effectLst/>
                <a:latin typeface="+mn-lt"/>
                <a:ea typeface="+mn-ea"/>
                <a:cs typeface="+mn-cs"/>
              </a:rPr>
              <a:t> / private key / registered user load their key</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wo main ways to </a:t>
            </a:r>
            <a:r>
              <a:rPr lang="en-US" sz="1200" b="0" i="0" kern="1200" dirty="0" err="1" smtClean="0">
                <a:solidFill>
                  <a:schemeClr val="tx1"/>
                </a:solidFill>
                <a:effectLst/>
                <a:latin typeface="+mn-lt"/>
                <a:ea typeface="+mn-ea"/>
                <a:cs typeface="+mn-cs"/>
              </a:rPr>
              <a:t>accompilsh</a:t>
            </a:r>
            <a:r>
              <a:rPr lang="en-US" sz="1200" b="0" i="0" kern="1200" dirty="0" smtClean="0">
                <a:solidFill>
                  <a:schemeClr val="tx1"/>
                </a:solidFill>
                <a:effectLst/>
                <a:latin typeface="+mn-lt"/>
                <a:ea typeface="+mn-ea"/>
                <a:cs typeface="+mn-cs"/>
              </a:rPr>
              <a:t> this, the first is authenticating with SSH - </a:t>
            </a:r>
            <a:r>
              <a:rPr lang="en-US" sz="1200" b="0" i="0" u="none" strike="noStrike" kern="1200" dirty="0" smtClean="0">
                <a:solidFill>
                  <a:schemeClr val="tx1"/>
                </a:solidFill>
                <a:effectLst/>
                <a:latin typeface="+mn-lt"/>
                <a:ea typeface="+mn-ea"/>
                <a:cs typeface="+mn-cs"/>
                <a:hlinkClick r:id="rId5"/>
              </a:rPr>
              <a:t>you can read GitHub’s articles to help you with setting this up</a:t>
            </a:r>
            <a:r>
              <a:rPr lang="en-US" sz="1200" b="0" i="0" kern="1200" dirty="0" smtClean="0">
                <a:solidFill>
                  <a:schemeClr val="tx1"/>
                </a:solidFill>
                <a:effectLst/>
                <a:latin typeface="+mn-lt"/>
                <a:ea typeface="+mn-ea"/>
                <a:cs typeface="+mn-cs"/>
              </a:rPr>
              <a:t>, however, it’s more advanced. The second way is using HTTPS and providing your username and password in the URL. For example if I was </a:t>
            </a:r>
            <a:r>
              <a:rPr lang="en-US" sz="1200" b="0" i="0" kern="1200" dirty="0" err="1" smtClean="0">
                <a:solidFill>
                  <a:schemeClr val="tx1"/>
                </a:solidFill>
                <a:effectLst/>
                <a:latin typeface="+mn-lt"/>
                <a:ea typeface="+mn-ea"/>
                <a:cs typeface="+mn-cs"/>
              </a:rPr>
              <a:t>clon</a:t>
            </a:r>
            <a:r>
              <a:rPr lang="en-US" sz="1200" b="0" i="0" kern="1200" dirty="0" smtClean="0">
                <a:solidFill>
                  <a:schemeClr val="tx1"/>
                </a:solidFill>
                <a:effectLst/>
                <a:latin typeface="+mn-lt"/>
                <a:ea typeface="+mn-ea"/>
                <a:cs typeface="+mn-cs"/>
              </a:rPr>
              <a:t>…</a:t>
            </a:r>
          </a:p>
          <a:p>
            <a:r>
              <a:rPr lang="en-US" dirty="0" smtClean="0">
                <a:effectLst/>
              </a:rPr>
              <a:t/>
            </a:r>
            <a:br>
              <a:rPr lang="en-US" dirty="0" smtClean="0">
                <a:effectLst/>
              </a:rPr>
            </a:br>
            <a:endParaRPr lang="en-US" dirty="0" smtClean="0">
              <a:effectLst/>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13</a:t>
            </a:fld>
            <a:endParaRPr lang="en-US"/>
          </a:p>
        </p:txBody>
      </p:sp>
    </p:spTree>
    <p:extLst>
      <p:ext uri="{BB962C8B-B14F-4D97-AF65-F5344CB8AC3E}">
        <p14:creationId xmlns:p14="http://schemas.microsoft.com/office/powerpoint/2010/main" val="1436809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a:t>
            </a:r>
          </a:p>
          <a:p>
            <a:r>
              <a:rPr lang="en-US" dirty="0" smtClean="0"/>
              <a:t>https://towardsdatascience.com/docker-storage-598e385f4efe</a:t>
            </a:r>
          </a:p>
          <a:p>
            <a:endParaRPr lang="en-US" dirty="0" smtClean="0"/>
          </a:p>
          <a:p>
            <a:r>
              <a:rPr lang="en-US" sz="1200" b="0" i="0" kern="1200" dirty="0" err="1"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system,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stores data pertaining to images, containers, volumes,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under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var</a:t>
            </a:r>
            <a:r>
              <a:rPr lang="en-US" sz="1200" b="1" i="0" kern="1200" dirty="0" smtClean="0">
                <a:solidFill>
                  <a:schemeClr val="tx1"/>
                </a:solidFill>
                <a:effectLst/>
                <a:latin typeface="+mn-lt"/>
                <a:ea typeface="+mn-ea"/>
                <a:cs typeface="+mn-cs"/>
              </a:rPr>
              <a:t>/lib/</a:t>
            </a:r>
            <a:r>
              <a:rPr lang="en-US" sz="1200" b="1" i="0" kern="1200" dirty="0" err="1" smtClean="0">
                <a:solidFill>
                  <a:schemeClr val="tx1"/>
                </a:solidFill>
                <a:effectLst/>
                <a:latin typeface="+mn-lt"/>
                <a:ea typeface="+mn-ea"/>
                <a:cs typeface="+mn-cs"/>
              </a:rPr>
              <a:t>docker</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run the </a:t>
            </a:r>
            <a:r>
              <a:rPr lang="en-US" sz="1200" b="0" i="1" kern="1200" dirty="0" err="1" smtClean="0">
                <a:solidFill>
                  <a:schemeClr val="tx1"/>
                </a:solidFill>
                <a:effectLst/>
                <a:latin typeface="+mn-lt"/>
                <a:ea typeface="+mn-ea"/>
                <a:cs typeface="+mn-cs"/>
              </a:rPr>
              <a:t>docker</a:t>
            </a:r>
            <a:r>
              <a:rPr lang="en-US" sz="1200" b="0" i="1" kern="1200" dirty="0" smtClean="0">
                <a:solidFill>
                  <a:schemeClr val="tx1"/>
                </a:solidFill>
                <a:effectLst/>
                <a:latin typeface="+mn-lt"/>
                <a:ea typeface="+mn-ea"/>
                <a:cs typeface="+mn-cs"/>
              </a:rPr>
              <a:t> build</a:t>
            </a:r>
            <a:r>
              <a:rPr lang="en-US" sz="1200" b="0" i="0" kern="1200" dirty="0" smtClean="0">
                <a:solidFill>
                  <a:schemeClr val="tx1"/>
                </a:solidFill>
                <a:effectLst/>
                <a:latin typeface="+mn-lt"/>
                <a:ea typeface="+mn-ea"/>
                <a:cs typeface="+mn-cs"/>
              </a:rPr>
              <a:t>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builds one layer for each instruction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These image layers are read-only layers. When we run the</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docker</a:t>
            </a:r>
            <a:r>
              <a:rPr lang="en-US" sz="1200" b="0" i="1" kern="1200" dirty="0" smtClean="0">
                <a:solidFill>
                  <a:schemeClr val="tx1"/>
                </a:solidFill>
                <a:effectLst/>
                <a:latin typeface="+mn-lt"/>
                <a:ea typeface="+mn-ea"/>
                <a:cs typeface="+mn-cs"/>
              </a:rPr>
              <a:t> run</a:t>
            </a:r>
            <a:r>
              <a:rPr lang="en-US" sz="1200" b="0" i="0" kern="1200" dirty="0" smtClean="0">
                <a:solidFill>
                  <a:schemeClr val="tx1"/>
                </a:solidFill>
                <a:effectLst/>
                <a:latin typeface="+mn-lt"/>
                <a:ea typeface="+mn-ea"/>
                <a:cs typeface="+mn-cs"/>
              </a:rPr>
              <a:t>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builds container layer(s), which are read-write layers.</a:t>
            </a:r>
          </a:p>
          <a:p>
            <a:endParaRPr lang="en-US" dirty="0" smtClean="0"/>
          </a:p>
          <a:p>
            <a:r>
              <a:rPr lang="en-US" sz="1200" b="0" i="0" kern="1200" dirty="0" smtClean="0">
                <a:solidFill>
                  <a:schemeClr val="tx1"/>
                </a:solidFill>
                <a:effectLst/>
                <a:latin typeface="+mn-lt"/>
                <a:ea typeface="+mn-ea"/>
                <a:cs typeface="+mn-cs"/>
              </a:rPr>
              <a:t>You can create new files on the container, for instance, </a:t>
            </a:r>
            <a:r>
              <a:rPr lang="en-US" sz="1200" b="1" i="0" kern="1200" dirty="0" smtClean="0">
                <a:solidFill>
                  <a:schemeClr val="tx1"/>
                </a:solidFill>
                <a:effectLst/>
                <a:latin typeface="+mn-lt"/>
                <a:ea typeface="+mn-ea"/>
                <a:cs typeface="+mn-cs"/>
              </a:rPr>
              <a:t>temp.txt </a:t>
            </a:r>
            <a:r>
              <a:rPr lang="en-US" sz="1200" b="0" i="0" kern="1200" dirty="0" smtClean="0">
                <a:solidFill>
                  <a:schemeClr val="tx1"/>
                </a:solidFill>
                <a:effectLst/>
                <a:latin typeface="+mn-lt"/>
                <a:ea typeface="+mn-ea"/>
                <a:cs typeface="+mn-cs"/>
              </a:rPr>
              <a:t>in the image below. You can also modify a file that belongs to the image layers on the container, for instance, </a:t>
            </a:r>
            <a:r>
              <a:rPr lang="en-US" sz="1200" b="1" i="0" kern="1200" dirty="0" smtClean="0">
                <a:solidFill>
                  <a:schemeClr val="tx1"/>
                </a:solidFill>
                <a:effectLst/>
                <a:latin typeface="+mn-lt"/>
                <a:ea typeface="+mn-ea"/>
                <a:cs typeface="+mn-cs"/>
              </a:rPr>
              <a:t>app.py </a:t>
            </a:r>
            <a:r>
              <a:rPr lang="en-US" sz="1200" b="0" i="0" kern="1200" dirty="0" smtClean="0">
                <a:solidFill>
                  <a:schemeClr val="tx1"/>
                </a:solidFill>
                <a:effectLst/>
                <a:latin typeface="+mn-lt"/>
                <a:ea typeface="+mn-ea"/>
                <a:cs typeface="+mn-cs"/>
              </a:rPr>
              <a:t>in the image below. When you do this, a local copy of that file is created on the container layer and the changes only live on the container — this is called the Copy-on-Write mechanism. This is important as several containers and child images use the same image layers. The life of the files on the container is as long as the container is alive. When the container is destroyed, the files/modifications on it are also destroyed. To persist the data, we can use volume mapping techniques that we saw in the previous section.</a:t>
            </a:r>
          </a:p>
          <a:p>
            <a:endParaRPr lang="en-US" dirty="0" smtClean="0"/>
          </a:p>
          <a:p>
            <a:endParaRPr lang="en-US" dirty="0" smtClean="0"/>
          </a:p>
          <a:p>
            <a:r>
              <a:rPr lang="en-US" dirty="0" smtClean="0"/>
              <a:t>https://docs.docker.com/docker-hub/repos/</a:t>
            </a:r>
          </a:p>
          <a:p>
            <a:endParaRPr lang="en-US" dirty="0" smtClean="0"/>
          </a:p>
          <a:p>
            <a:r>
              <a:rPr lang="en-US" sz="1200" b="0" i="0" kern="1200" dirty="0" smtClean="0">
                <a:solidFill>
                  <a:schemeClr val="tx1"/>
                </a:solidFill>
                <a:effectLst/>
                <a:latin typeface="+mn-lt"/>
                <a:ea typeface="+mn-ea"/>
                <a:cs typeface="+mn-cs"/>
              </a:rPr>
              <a:t>Private repositories let you keep container images private, either to your own account or within an organization or team.</a:t>
            </a:r>
          </a:p>
          <a:p>
            <a:r>
              <a:rPr lang="en-US" sz="1200" b="0" i="0" kern="1200" dirty="0" smtClean="0">
                <a:solidFill>
                  <a:schemeClr val="tx1"/>
                </a:solidFill>
                <a:effectLst/>
                <a:latin typeface="+mn-lt"/>
                <a:ea typeface="+mn-ea"/>
                <a:cs typeface="+mn-cs"/>
              </a:rPr>
              <a:t>f you need more private repositories for your user account, upgrade your Docker Hub plan from your </a:t>
            </a:r>
            <a:r>
              <a:rPr lang="en-US" sz="1200" b="0" i="0" u="none" strike="noStrike" kern="1200" dirty="0" smtClean="0">
                <a:solidFill>
                  <a:schemeClr val="tx1"/>
                </a:solidFill>
                <a:effectLst/>
                <a:latin typeface="+mn-lt"/>
                <a:ea typeface="+mn-ea"/>
                <a:cs typeface="+mn-cs"/>
                <a:hlinkClick r:id="rId3"/>
              </a:rPr>
              <a:t>Billing Information</a:t>
            </a:r>
            <a:r>
              <a:rPr lang="en-US" sz="1200" b="0" i="0" kern="1200" dirty="0" smtClean="0">
                <a:solidFill>
                  <a:schemeClr val="tx1"/>
                </a:solidFill>
                <a:effectLst/>
                <a:latin typeface="+mn-lt"/>
                <a:ea typeface="+mn-ea"/>
                <a:cs typeface="+mn-cs"/>
              </a:rPr>
              <a:t> page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https://github.com/pricing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Enterprise</a:t>
            </a:r>
          </a:p>
          <a:p>
            <a:r>
              <a:rPr lang="en-US" sz="1200" b="0" i="0" kern="1200" dirty="0" smtClean="0">
                <a:solidFill>
                  <a:schemeClr val="tx1"/>
                </a:solidFill>
                <a:effectLst/>
                <a:latin typeface="+mn-lt"/>
                <a:ea typeface="+mn-ea"/>
                <a:cs typeface="+mn-cs"/>
              </a:rPr>
              <a:t>Security, compliance, and flexible deployment for enterprises</a:t>
            </a:r>
          </a:p>
          <a:p>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4"/>
              </a:rPr>
              <a:t>GitLab</a:t>
            </a:r>
            <a:r>
              <a:rPr lang="en-US" sz="1200" b="0" i="0" kern="1200" dirty="0" smtClean="0">
                <a:solidFill>
                  <a:schemeClr val="tx1"/>
                </a:solidFill>
                <a:effectLst/>
                <a:latin typeface="+mn-lt"/>
                <a:ea typeface="+mn-ea"/>
                <a:cs typeface="+mn-cs"/>
              </a:rPr>
              <a:t> is probably the leading contender when it comes to alternative code platforms. It's fully open source. You can host your code right on </a:t>
            </a:r>
            <a:r>
              <a:rPr lang="en-US" sz="1200" b="0" i="0" kern="1200" dirty="0" err="1" smtClean="0">
                <a:solidFill>
                  <a:schemeClr val="tx1"/>
                </a:solidFill>
                <a:effectLst/>
                <a:latin typeface="+mn-lt"/>
                <a:ea typeface="+mn-ea"/>
                <a:cs typeface="+mn-cs"/>
              </a:rPr>
              <a:t>GitLab's</a:t>
            </a:r>
            <a:r>
              <a:rPr lang="en-US" sz="1200" b="0" i="0" kern="1200" dirty="0" smtClean="0">
                <a:solidFill>
                  <a:schemeClr val="tx1"/>
                </a:solidFill>
                <a:effectLst/>
                <a:latin typeface="+mn-lt"/>
                <a:ea typeface="+mn-ea"/>
                <a:cs typeface="+mn-cs"/>
              </a:rPr>
              <a:t> site much like you would on GitHub, but you can also choose to self-host a </a:t>
            </a:r>
            <a:r>
              <a:rPr lang="en-US" sz="1200" b="0" i="0" kern="1200" dirty="0" err="1" smtClean="0">
                <a:solidFill>
                  <a:schemeClr val="tx1"/>
                </a:solidFill>
                <a:effectLst/>
                <a:latin typeface="+mn-lt"/>
                <a:ea typeface="+mn-ea"/>
                <a:cs typeface="+mn-cs"/>
              </a:rPr>
              <a:t>GitLab</a:t>
            </a:r>
            <a:r>
              <a:rPr lang="en-US" sz="1200" b="0" i="0" kern="1200" dirty="0" smtClean="0">
                <a:solidFill>
                  <a:schemeClr val="tx1"/>
                </a:solidFill>
                <a:effectLst/>
                <a:latin typeface="+mn-lt"/>
                <a:ea typeface="+mn-ea"/>
                <a:cs typeface="+mn-cs"/>
              </a:rPr>
              <a:t> instance of your own on your own server and have full control over who has access to everything there and how things are managed.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https://docs.github.com/en/packages/guides/about-github-container-registry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Access repo</a:t>
            </a:r>
            <a:r>
              <a:rPr lang="en-US" sz="1200" b="0" i="0" kern="1200" baseline="0" dirty="0" smtClean="0">
                <a:solidFill>
                  <a:schemeClr val="tx1"/>
                </a:solidFill>
                <a:effectLst/>
                <a:latin typeface="+mn-lt"/>
                <a:ea typeface="+mn-ea"/>
                <a:cs typeface="+mn-cs"/>
              </a:rPr>
              <a:t> using </a:t>
            </a:r>
            <a:r>
              <a:rPr lang="en-US" sz="1200" b="0" i="0" kern="1200" baseline="0" dirty="0" err="1" smtClean="0">
                <a:solidFill>
                  <a:schemeClr val="tx1"/>
                </a:solidFill>
                <a:effectLst/>
                <a:latin typeface="+mn-lt"/>
                <a:ea typeface="+mn-ea"/>
                <a:cs typeface="+mn-cs"/>
              </a:rPr>
              <a:t>ssh</a:t>
            </a:r>
            <a:r>
              <a:rPr lang="en-US" sz="1200" b="0" i="0" kern="1200" baseline="0" dirty="0" smtClean="0">
                <a:solidFill>
                  <a:schemeClr val="tx1"/>
                </a:solidFill>
                <a:effectLst/>
                <a:latin typeface="+mn-lt"/>
                <a:ea typeface="+mn-ea"/>
                <a:cs typeface="+mn-cs"/>
              </a:rPr>
              <a:t> / private key / registered user load their key</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wo main ways to </a:t>
            </a:r>
            <a:r>
              <a:rPr lang="en-US" sz="1200" b="0" i="0" kern="1200" dirty="0" err="1" smtClean="0">
                <a:solidFill>
                  <a:schemeClr val="tx1"/>
                </a:solidFill>
                <a:effectLst/>
                <a:latin typeface="+mn-lt"/>
                <a:ea typeface="+mn-ea"/>
                <a:cs typeface="+mn-cs"/>
              </a:rPr>
              <a:t>accompilsh</a:t>
            </a:r>
            <a:r>
              <a:rPr lang="en-US" sz="1200" b="0" i="0" kern="1200" dirty="0" smtClean="0">
                <a:solidFill>
                  <a:schemeClr val="tx1"/>
                </a:solidFill>
                <a:effectLst/>
                <a:latin typeface="+mn-lt"/>
                <a:ea typeface="+mn-ea"/>
                <a:cs typeface="+mn-cs"/>
              </a:rPr>
              <a:t> this, the first is authenticating with SSH - </a:t>
            </a:r>
            <a:r>
              <a:rPr lang="en-US" sz="1200" b="0" i="0" u="none" strike="noStrike" kern="1200" dirty="0" smtClean="0">
                <a:solidFill>
                  <a:schemeClr val="tx1"/>
                </a:solidFill>
                <a:effectLst/>
                <a:latin typeface="+mn-lt"/>
                <a:ea typeface="+mn-ea"/>
                <a:cs typeface="+mn-cs"/>
                <a:hlinkClick r:id="rId5"/>
              </a:rPr>
              <a:t>you can read GitHub’s articles to help you with setting this up</a:t>
            </a:r>
            <a:r>
              <a:rPr lang="en-US" sz="1200" b="0" i="0" kern="1200" dirty="0" smtClean="0">
                <a:solidFill>
                  <a:schemeClr val="tx1"/>
                </a:solidFill>
                <a:effectLst/>
                <a:latin typeface="+mn-lt"/>
                <a:ea typeface="+mn-ea"/>
                <a:cs typeface="+mn-cs"/>
              </a:rPr>
              <a:t>, however, it’s more advanced. The second way is using HTTPS and providing your username and password in the URL. For example if I was </a:t>
            </a:r>
            <a:r>
              <a:rPr lang="en-US" sz="1200" b="0" i="0" kern="1200" dirty="0" err="1" smtClean="0">
                <a:solidFill>
                  <a:schemeClr val="tx1"/>
                </a:solidFill>
                <a:effectLst/>
                <a:latin typeface="+mn-lt"/>
                <a:ea typeface="+mn-ea"/>
                <a:cs typeface="+mn-cs"/>
              </a:rPr>
              <a:t>clon</a:t>
            </a:r>
            <a:r>
              <a:rPr lang="en-US" sz="1200" b="0" i="0" kern="1200" dirty="0" smtClean="0">
                <a:solidFill>
                  <a:schemeClr val="tx1"/>
                </a:solidFill>
                <a:effectLst/>
                <a:latin typeface="+mn-lt"/>
                <a:ea typeface="+mn-ea"/>
                <a:cs typeface="+mn-cs"/>
              </a:rPr>
              <a:t>…</a:t>
            </a:r>
          </a:p>
          <a:p>
            <a:r>
              <a:rPr lang="en-US" dirty="0" smtClean="0">
                <a:effectLst/>
              </a:rPr>
              <a:t/>
            </a:r>
            <a:br>
              <a:rPr lang="en-US" dirty="0" smtClean="0">
                <a:effectLst/>
              </a:rPr>
            </a:br>
            <a:endParaRPr lang="en-US" dirty="0" smtClean="0">
              <a:effectLst/>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14</a:t>
            </a:fld>
            <a:endParaRPr lang="en-US"/>
          </a:p>
        </p:txBody>
      </p:sp>
    </p:spTree>
    <p:extLst>
      <p:ext uri="{BB962C8B-B14F-4D97-AF65-F5344CB8AC3E}">
        <p14:creationId xmlns:p14="http://schemas.microsoft.com/office/powerpoint/2010/main" val="1436809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Reference:</a:t>
            </a:r>
          </a:p>
          <a:p>
            <a:r>
              <a:rPr lang="en-US" dirty="0" smtClean="0">
                <a:effectLst/>
              </a:rPr>
              <a:t>https://docs.docker.com/storage/volumes/</a:t>
            </a:r>
          </a:p>
          <a:p>
            <a:r>
              <a:rPr lang="en-US" dirty="0" smtClean="0">
                <a:effectLst/>
              </a:rPr>
              <a:t>https://stackoverflow.com/questions/26331651/how-can-i-backup-a-docker-container-with-its-data-volumes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Small images are faster to pull over the network and faster to load into memory when starting containers or services. There are a few rules of thumb to keep image size small:</a:t>
            </a:r>
          </a:p>
          <a:p>
            <a:r>
              <a:rPr lang="en-US" sz="1200" b="0" i="0" kern="1200" dirty="0" smtClean="0">
                <a:solidFill>
                  <a:schemeClr val="tx1"/>
                </a:solidFill>
                <a:effectLst/>
                <a:latin typeface="+mn-lt"/>
                <a:ea typeface="+mn-ea"/>
                <a:cs typeface="+mn-cs"/>
              </a:rPr>
              <a:t>Start with an appropriate base image. For instance, if you need a JDK, consider basing your image on the official </a:t>
            </a:r>
            <a:r>
              <a:rPr lang="en-US" sz="1200" b="0" i="0" kern="1200" dirty="0" err="1" smtClean="0">
                <a:solidFill>
                  <a:schemeClr val="tx1"/>
                </a:solidFill>
                <a:effectLst/>
                <a:latin typeface="+mn-lt"/>
                <a:ea typeface="+mn-ea"/>
                <a:cs typeface="+mn-cs"/>
              </a:rPr>
              <a:t>openjdk</a:t>
            </a:r>
            <a:r>
              <a:rPr lang="en-US" sz="1200" b="0" i="0" kern="1200" dirty="0" smtClean="0">
                <a:solidFill>
                  <a:schemeClr val="tx1"/>
                </a:solidFill>
                <a:effectLst/>
                <a:latin typeface="+mn-lt"/>
                <a:ea typeface="+mn-ea"/>
                <a:cs typeface="+mn-cs"/>
              </a:rPr>
              <a:t> image, rather than starting with a generic </a:t>
            </a:r>
            <a:r>
              <a:rPr lang="en-US" sz="1200" b="0" i="0" kern="1200" dirty="0" err="1" smtClean="0">
                <a:solidFill>
                  <a:schemeClr val="tx1"/>
                </a:solidFill>
                <a:effectLst/>
                <a:latin typeface="+mn-lt"/>
                <a:ea typeface="+mn-ea"/>
                <a:cs typeface="+mn-cs"/>
              </a:rPr>
              <a:t>ubuntu</a:t>
            </a:r>
            <a:r>
              <a:rPr lang="en-US" sz="1200" b="0" i="0" kern="1200" dirty="0" smtClean="0">
                <a:solidFill>
                  <a:schemeClr val="tx1"/>
                </a:solidFill>
                <a:effectLst/>
                <a:latin typeface="+mn-lt"/>
                <a:ea typeface="+mn-ea"/>
                <a:cs typeface="+mn-cs"/>
              </a:rPr>
              <a:t> image and installing </a:t>
            </a:r>
            <a:r>
              <a:rPr lang="en-US" sz="1200" b="0" i="0" kern="1200" dirty="0" err="1" smtClean="0">
                <a:solidFill>
                  <a:schemeClr val="tx1"/>
                </a:solidFill>
                <a:effectLst/>
                <a:latin typeface="+mn-lt"/>
                <a:ea typeface="+mn-ea"/>
                <a:cs typeface="+mn-cs"/>
              </a:rPr>
              <a:t>openjdk</a:t>
            </a:r>
            <a:r>
              <a:rPr lang="en-US" sz="1200" b="0" i="0" kern="1200" dirty="0" smtClean="0">
                <a:solidFill>
                  <a:schemeClr val="tx1"/>
                </a:solidFill>
                <a:effectLst/>
                <a:latin typeface="+mn-lt"/>
                <a:ea typeface="+mn-ea"/>
                <a:cs typeface="+mn-cs"/>
              </a:rPr>
              <a:t> as part of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a:t>
            </a:r>
          </a:p>
          <a:p>
            <a:endParaRPr lang="en-US" dirty="0" smtClean="0"/>
          </a:p>
          <a:p>
            <a:r>
              <a:rPr lang="en-US" sz="1200" b="1" i="0" kern="1200" dirty="0" smtClean="0">
                <a:solidFill>
                  <a:schemeClr val="tx1"/>
                </a:solidFill>
                <a:effectLst/>
                <a:latin typeface="+mn-lt"/>
                <a:ea typeface="+mn-ea"/>
                <a:cs typeface="+mn-cs"/>
              </a:rPr>
              <a:t>Avoid</a:t>
            </a:r>
            <a:r>
              <a:rPr lang="en-US" sz="1200" b="0" i="0" kern="1200" dirty="0" smtClean="0">
                <a:solidFill>
                  <a:schemeClr val="tx1"/>
                </a:solidFill>
                <a:effectLst/>
                <a:latin typeface="+mn-lt"/>
                <a:ea typeface="+mn-ea"/>
                <a:cs typeface="+mn-cs"/>
              </a:rPr>
              <a:t> storing application data in your container’s writable layer using </a:t>
            </a:r>
            <a:r>
              <a:rPr lang="en-US" sz="1200" b="0" i="0" u="none" strike="noStrike" kern="1200" dirty="0" smtClean="0">
                <a:solidFill>
                  <a:schemeClr val="tx1"/>
                </a:solidFill>
                <a:effectLst/>
                <a:latin typeface="+mn-lt"/>
                <a:ea typeface="+mn-ea"/>
                <a:cs typeface="+mn-cs"/>
                <a:hlinkClick r:id="rId3"/>
              </a:rPr>
              <a:t>storage drivers</a:t>
            </a:r>
            <a:r>
              <a:rPr lang="en-US" sz="1200" b="0" i="0" kern="1200" dirty="0" smtClean="0">
                <a:solidFill>
                  <a:schemeClr val="tx1"/>
                </a:solidFill>
                <a:effectLst/>
                <a:latin typeface="+mn-lt"/>
                <a:ea typeface="+mn-ea"/>
                <a:cs typeface="+mn-cs"/>
              </a:rPr>
              <a:t>. This increases the size of your container and is less efficient from an I/O perspective than using volumes or bind mounts.</a:t>
            </a:r>
          </a:p>
          <a:p>
            <a:r>
              <a:rPr lang="en-US" sz="1200" b="0" i="0" kern="1200" dirty="0" smtClean="0">
                <a:solidFill>
                  <a:schemeClr val="tx1"/>
                </a:solidFill>
                <a:effectLst/>
                <a:latin typeface="+mn-lt"/>
                <a:ea typeface="+mn-ea"/>
                <a:cs typeface="+mn-cs"/>
              </a:rPr>
              <a:t>Instead, store data using </a:t>
            </a:r>
            <a:r>
              <a:rPr lang="en-US" sz="1200" b="0" i="0" u="none" strike="noStrike" kern="1200" dirty="0" smtClean="0">
                <a:solidFill>
                  <a:schemeClr val="tx1"/>
                </a:solidFill>
                <a:effectLst/>
                <a:latin typeface="+mn-lt"/>
                <a:ea typeface="+mn-ea"/>
                <a:cs typeface="+mn-cs"/>
                <a:hlinkClick r:id="rId4"/>
              </a:rPr>
              <a:t>volumes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One case where it is appropriate to use </a:t>
            </a:r>
            <a:r>
              <a:rPr lang="en-US" sz="1200" b="0" i="0" u="none" strike="noStrike" kern="1200" dirty="0" smtClean="0">
                <a:solidFill>
                  <a:schemeClr val="tx1"/>
                </a:solidFill>
                <a:effectLst/>
                <a:latin typeface="+mn-lt"/>
                <a:ea typeface="+mn-ea"/>
                <a:cs typeface="+mn-cs"/>
                <a:hlinkClick r:id="rId5"/>
              </a:rPr>
              <a:t>bind mounts</a:t>
            </a:r>
            <a:r>
              <a:rPr lang="en-US" sz="1200" b="0" i="0" kern="1200" dirty="0" smtClean="0">
                <a:solidFill>
                  <a:schemeClr val="tx1"/>
                </a:solidFill>
                <a:effectLst/>
                <a:latin typeface="+mn-lt"/>
                <a:ea typeface="+mn-ea"/>
                <a:cs typeface="+mn-cs"/>
              </a:rPr>
              <a:t> is during development, when you may want to mount your source directory or a binary you just built into your container. For production, use a volume instead, mounting it into the same location as you mounted a bind mount during development.</a:t>
            </a:r>
          </a:p>
          <a:p>
            <a:r>
              <a:rPr lang="en-US" sz="1200" b="0" i="0" kern="1200" dirty="0" smtClean="0">
                <a:solidFill>
                  <a:schemeClr val="tx1"/>
                </a:solidFill>
                <a:effectLst/>
                <a:latin typeface="+mn-lt"/>
                <a:ea typeface="+mn-ea"/>
                <a:cs typeface="+mn-cs"/>
              </a:rPr>
              <a:t>For production, use </a:t>
            </a:r>
            <a:r>
              <a:rPr lang="en-US" sz="1200" b="0" i="0" u="none" strike="noStrike" kern="1200" dirty="0" smtClean="0">
                <a:solidFill>
                  <a:schemeClr val="tx1"/>
                </a:solidFill>
                <a:effectLst/>
                <a:latin typeface="+mn-lt"/>
                <a:ea typeface="+mn-ea"/>
                <a:cs typeface="+mn-cs"/>
                <a:hlinkClick r:id="rId6"/>
              </a:rPr>
              <a:t>secrets</a:t>
            </a:r>
            <a:r>
              <a:rPr lang="en-US" sz="1200" b="0" i="0" kern="1200" dirty="0" smtClean="0">
                <a:solidFill>
                  <a:schemeClr val="tx1"/>
                </a:solidFill>
                <a:effectLst/>
                <a:latin typeface="+mn-lt"/>
                <a:ea typeface="+mn-ea"/>
                <a:cs typeface="+mn-cs"/>
              </a:rPr>
              <a:t> to store sensitive application data used by services, and use </a:t>
            </a:r>
            <a:r>
              <a:rPr lang="en-US" sz="1200" b="0" i="0" u="none" strike="noStrike" kern="1200" dirty="0" err="1" smtClean="0">
                <a:solidFill>
                  <a:schemeClr val="tx1"/>
                </a:solidFill>
                <a:effectLst/>
                <a:latin typeface="+mn-lt"/>
                <a:ea typeface="+mn-ea"/>
                <a:cs typeface="+mn-cs"/>
                <a:hlinkClick r:id="rId7"/>
              </a:rPr>
              <a:t>configs</a:t>
            </a:r>
            <a:r>
              <a:rPr lang="en-US" sz="1200" b="0" i="0" kern="1200" dirty="0" smtClean="0">
                <a:solidFill>
                  <a:schemeClr val="tx1"/>
                </a:solidFill>
                <a:effectLst/>
                <a:latin typeface="+mn-lt"/>
                <a:ea typeface="+mn-ea"/>
                <a:cs typeface="+mn-cs"/>
              </a:rPr>
              <a:t> for non-sensitive data such as configuration files. If you currently use standalone containers, consider migrating to use single-replica services, so that you can take advantage of these service-only features.</a:t>
            </a:r>
          </a:p>
          <a:p>
            <a:endParaRPr lang="en-US" dirty="0" smtClean="0"/>
          </a:p>
          <a:p>
            <a:endParaRPr lang="en-US" dirty="0" smtClean="0"/>
          </a:p>
          <a:p>
            <a:endParaRPr lang="en-US" dirty="0" smtClean="0"/>
          </a:p>
          <a:p>
            <a:pPr latinLnBrk="0"/>
            <a:r>
              <a:rPr lang="en-US" sz="1200" b="1" i="0" kern="1200" dirty="0" smtClean="0">
                <a:solidFill>
                  <a:schemeClr val="tx1"/>
                </a:solidFill>
                <a:effectLst/>
                <a:latin typeface="+mn-lt"/>
                <a:ea typeface="+mn-ea"/>
                <a:cs typeface="+mn-cs"/>
              </a:rPr>
              <a:t>Ensure you persist the database data either via bind mount or named volume.</a:t>
            </a:r>
            <a:r>
              <a:rPr lang="en-US" sz="1200" b="0" i="0" kern="1200" dirty="0" smtClean="0">
                <a:solidFill>
                  <a:schemeClr val="tx1"/>
                </a:solidFill>
                <a:effectLst/>
                <a:latin typeface="+mn-lt"/>
                <a:ea typeface="+mn-ea"/>
                <a:cs typeface="+mn-cs"/>
              </a:rPr>
              <a:t> Once again there may be pros &amp; cons for either approach, but persisting the data is the main point here since containers will lose all data if you don't. Losing data is especially painful for databases, not to mention yours is for production!</a:t>
            </a:r>
          </a:p>
          <a:p>
            <a:pPr latinLnBrk="0"/>
            <a:r>
              <a:rPr lang="en-US" sz="1200" b="1" i="0" kern="1200" dirty="0" smtClean="0">
                <a:solidFill>
                  <a:schemeClr val="tx1"/>
                </a:solidFill>
                <a:effectLst/>
                <a:latin typeface="+mn-lt"/>
                <a:ea typeface="+mn-ea"/>
                <a:cs typeface="+mn-cs"/>
              </a:rPr>
              <a:t>Ensure you have a backup plan in place.</a:t>
            </a:r>
            <a:r>
              <a:rPr lang="en-US" sz="1200" b="0" i="0" kern="1200" dirty="0" smtClean="0">
                <a:solidFill>
                  <a:schemeClr val="tx1"/>
                </a:solidFill>
                <a:effectLst/>
                <a:latin typeface="+mn-lt"/>
                <a:ea typeface="+mn-ea"/>
                <a:cs typeface="+mn-cs"/>
              </a:rPr>
              <a:t> You can look into this </a:t>
            </a:r>
            <a:r>
              <a:rPr lang="en-US" sz="1200" b="0" i="0" u="none" strike="noStrike" kern="1200" dirty="0" err="1" smtClean="0">
                <a:solidFill>
                  <a:schemeClr val="tx1"/>
                </a:solidFill>
                <a:effectLst/>
                <a:latin typeface="+mn-lt"/>
                <a:ea typeface="+mn-ea"/>
                <a:cs typeface="+mn-cs"/>
                <a:hlinkClick r:id="rId8"/>
              </a:rPr>
              <a:t>databack</a:t>
            </a:r>
            <a:r>
              <a:rPr lang="en-US" sz="1200" b="0" i="0" u="none" strike="noStrike" kern="1200" dirty="0" smtClean="0">
                <a:solidFill>
                  <a:schemeClr val="tx1"/>
                </a:solidFill>
                <a:effectLst/>
                <a:latin typeface="+mn-lt"/>
                <a:ea typeface="+mn-ea"/>
                <a:cs typeface="+mn-cs"/>
                <a:hlinkClick r:id="rId8"/>
              </a:rPr>
              <a:t>/</a:t>
            </a:r>
            <a:r>
              <a:rPr lang="en-US" sz="1200" b="0" i="0" u="none" strike="noStrike" kern="1200" dirty="0" err="1" smtClean="0">
                <a:solidFill>
                  <a:schemeClr val="tx1"/>
                </a:solidFill>
                <a:effectLst/>
                <a:latin typeface="+mn-lt"/>
                <a:ea typeface="+mn-ea"/>
                <a:cs typeface="+mn-cs"/>
                <a:hlinkClick r:id="rId8"/>
              </a:rPr>
              <a:t>mysql</a:t>
            </a:r>
            <a:r>
              <a:rPr lang="en-US" sz="1200" b="0" i="0" u="none" strike="noStrike" kern="1200" dirty="0" smtClean="0">
                <a:solidFill>
                  <a:schemeClr val="tx1"/>
                </a:solidFill>
                <a:effectLst/>
                <a:latin typeface="+mn-lt"/>
                <a:ea typeface="+mn-ea"/>
                <a:cs typeface="+mn-cs"/>
                <a:hlinkClick r:id="rId8"/>
              </a:rPr>
              <a:t>-backup</a:t>
            </a:r>
            <a:r>
              <a:rPr lang="en-US" sz="1200" b="0" i="0" kern="1200" dirty="0" smtClean="0">
                <a:solidFill>
                  <a:schemeClr val="tx1"/>
                </a:solidFill>
                <a:effectLst/>
                <a:latin typeface="+mn-lt"/>
                <a:ea typeface="+mn-ea"/>
                <a:cs typeface="+mn-cs"/>
              </a:rPr>
              <a:t> (formerly is </a:t>
            </a:r>
            <a:r>
              <a:rPr lang="en-US" sz="1200" b="0" i="0" u="none" strike="noStrike" kern="1200" dirty="0" err="1" smtClean="0">
                <a:solidFill>
                  <a:schemeClr val="tx1"/>
                </a:solidFill>
                <a:effectLst/>
                <a:latin typeface="+mn-lt"/>
                <a:ea typeface="+mn-ea"/>
                <a:cs typeface="+mn-cs"/>
                <a:hlinkClick r:id="rId9"/>
              </a:rPr>
              <a:t>deitch</a:t>
            </a:r>
            <a:r>
              <a:rPr lang="en-US" sz="1200" b="0" i="0" u="none" strike="noStrike" kern="1200" dirty="0" smtClean="0">
                <a:solidFill>
                  <a:schemeClr val="tx1"/>
                </a:solidFill>
                <a:effectLst/>
                <a:latin typeface="+mn-lt"/>
                <a:ea typeface="+mn-ea"/>
                <a:cs typeface="+mn-cs"/>
                <a:hlinkClick r:id="rId9"/>
              </a:rPr>
              <a:t>/</a:t>
            </a:r>
            <a:r>
              <a:rPr lang="en-US" sz="1200" b="0" i="0" u="none" strike="noStrike" kern="1200" dirty="0" err="1" smtClean="0">
                <a:solidFill>
                  <a:schemeClr val="tx1"/>
                </a:solidFill>
                <a:effectLst/>
                <a:latin typeface="+mn-lt"/>
                <a:ea typeface="+mn-ea"/>
                <a:cs typeface="+mn-cs"/>
                <a:hlinkClick r:id="rId9"/>
              </a:rPr>
              <a:t>mysql</a:t>
            </a:r>
            <a:r>
              <a:rPr lang="en-US" sz="1200" b="0" i="0" u="none" strike="noStrike" kern="1200" dirty="0" smtClean="0">
                <a:solidFill>
                  <a:schemeClr val="tx1"/>
                </a:solidFill>
                <a:effectLst/>
                <a:latin typeface="+mn-lt"/>
                <a:ea typeface="+mn-ea"/>
                <a:cs typeface="+mn-cs"/>
                <a:hlinkClick r:id="rId9"/>
              </a:rPr>
              <a:t>-backup</a:t>
            </a:r>
            <a:r>
              <a:rPr lang="en-US" sz="1200" b="0" i="0" kern="1200" dirty="0" smtClean="0">
                <a:solidFill>
                  <a:schemeClr val="tx1"/>
                </a:solidFill>
                <a:effectLst/>
                <a:latin typeface="+mn-lt"/>
                <a:ea typeface="+mn-ea"/>
                <a:cs typeface="+mn-cs"/>
              </a:rPr>
              <a:t> with 10M+ pulls) image. Of course you can setup a </a:t>
            </a:r>
            <a:r>
              <a:rPr lang="en-US" sz="1200" b="0" i="0" kern="1200" dirty="0" err="1" smtClean="0">
                <a:solidFill>
                  <a:schemeClr val="tx1"/>
                </a:solidFill>
                <a:effectLst/>
                <a:latin typeface="+mn-lt"/>
                <a:ea typeface="+mn-ea"/>
                <a:cs typeface="+mn-cs"/>
              </a:rPr>
              <a:t>cron</a:t>
            </a:r>
            <a:r>
              <a:rPr lang="en-US" sz="1200" b="0" i="0" kern="1200" dirty="0" smtClean="0">
                <a:solidFill>
                  <a:schemeClr val="tx1"/>
                </a:solidFill>
                <a:effectLst/>
                <a:latin typeface="+mn-lt"/>
                <a:ea typeface="+mn-ea"/>
                <a:cs typeface="+mn-cs"/>
              </a:rPr>
              <a:t> job with a custom shell script yourself as well, but this image comes with quite many features like backing up to another SMB server or to an AWS S3 bucket. Having your backup resides in another place is a more resilient plan in case the whole production server have grave issues.</a:t>
            </a:r>
          </a:p>
          <a:p>
            <a:endParaRPr lang="en-US" dirty="0" smtClean="0"/>
          </a:p>
          <a:p>
            <a:pPr fontAlgn="base"/>
            <a:r>
              <a:rPr lang="en-US" sz="1200" b="1" i="0" kern="1200" dirty="0" smtClean="0">
                <a:solidFill>
                  <a:schemeClr val="tx1"/>
                </a:solidFill>
                <a:effectLst/>
                <a:latin typeface="+mn-lt"/>
                <a:ea typeface="+mn-ea"/>
                <a:cs typeface="+mn-cs"/>
              </a:rPr>
              <a:t>Docker For Development Environment Databases</a:t>
            </a:r>
          </a:p>
          <a:p>
            <a:pPr fontAlgn="base"/>
            <a:r>
              <a:rPr lang="en-US" sz="1200" b="0" i="0" kern="1200" dirty="0" smtClean="0">
                <a:solidFill>
                  <a:schemeClr val="tx1"/>
                </a:solidFill>
                <a:effectLst/>
                <a:latin typeface="+mn-lt"/>
                <a:ea typeface="+mn-ea"/>
                <a:cs typeface="+mn-cs"/>
              </a:rPr>
              <a:t>Should you run databases in Docker? If you’re doing so in your development environment, there’s nothing to be concerned about.</a:t>
            </a:r>
          </a:p>
          <a:p>
            <a:pPr fontAlgn="base"/>
            <a:r>
              <a:rPr lang="en-US" sz="1200" b="0" i="0" kern="1200" dirty="0" smtClean="0">
                <a:solidFill>
                  <a:schemeClr val="tx1"/>
                </a:solidFill>
                <a:effectLst/>
                <a:latin typeface="+mn-lt"/>
                <a:ea typeface="+mn-ea"/>
                <a:cs typeface="+mn-cs"/>
              </a:rPr>
              <a:t>You don’t have important data to lose. In case anything goes wrong, you simply recreate your environment from scratch. (You can get your dev </a:t>
            </a:r>
            <a:r>
              <a:rPr lang="en-US" sz="1200" b="0"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up in a single command, right?)</a:t>
            </a:r>
          </a:p>
          <a:p>
            <a:pPr fontAlgn="base"/>
            <a:r>
              <a:rPr lang="en-US" sz="1200" b="0" i="0" kern="1200" dirty="0" smtClean="0">
                <a:solidFill>
                  <a:schemeClr val="tx1"/>
                </a:solidFill>
                <a:effectLst/>
                <a:latin typeface="+mn-lt"/>
                <a:ea typeface="+mn-ea"/>
                <a:cs typeface="+mn-cs"/>
              </a:rPr>
              <a:t>Let’s look at a few upsides of using containers in this setting:</a:t>
            </a:r>
          </a:p>
          <a:p>
            <a:pPr fontAlgn="base"/>
            <a:r>
              <a:rPr lang="en-US" sz="1200" b="0" i="0" kern="1200" dirty="0" smtClean="0">
                <a:solidFill>
                  <a:schemeClr val="tx1"/>
                </a:solidFill>
                <a:effectLst/>
                <a:latin typeface="+mn-lt"/>
                <a:ea typeface="+mn-ea"/>
                <a:cs typeface="+mn-cs"/>
              </a:rPr>
              <a:t>There’s less </a:t>
            </a:r>
            <a:r>
              <a:rPr lang="en-US" sz="1200" b="1" i="0" kern="1200" dirty="0" smtClean="0">
                <a:solidFill>
                  <a:schemeClr val="tx1"/>
                </a:solidFill>
                <a:effectLst/>
                <a:latin typeface="+mn-lt"/>
                <a:ea typeface="+mn-ea"/>
                <a:cs typeface="+mn-cs"/>
              </a:rPr>
              <a:t>clutter</a:t>
            </a:r>
            <a:r>
              <a:rPr lang="en-US" sz="1200" b="0" i="0" kern="1200" dirty="0" smtClean="0">
                <a:solidFill>
                  <a:schemeClr val="tx1"/>
                </a:solidFill>
                <a:effectLst/>
                <a:latin typeface="+mn-lt"/>
                <a:ea typeface="+mn-ea"/>
                <a:cs typeface="+mn-cs"/>
              </a:rPr>
              <a:t> on your development machine</a:t>
            </a:r>
          </a:p>
          <a:p>
            <a:pPr fontAlgn="base"/>
            <a:r>
              <a:rPr lang="en-US" sz="1200" b="0" i="0" kern="1200" dirty="0" smtClean="0">
                <a:solidFill>
                  <a:schemeClr val="tx1"/>
                </a:solidFill>
                <a:effectLst/>
                <a:latin typeface="+mn-lt"/>
                <a:ea typeface="+mn-ea"/>
                <a:cs typeface="+mn-cs"/>
              </a:rPr>
              <a:t>You can work on multiple projects side by side, which depend on slightly different database versions</a:t>
            </a:r>
          </a:p>
          <a:p>
            <a:pPr fontAlgn="base"/>
            <a:r>
              <a:rPr lang="en-US" sz="1200" b="0" i="0" kern="1200" dirty="0" smtClean="0">
                <a:solidFill>
                  <a:schemeClr val="tx1"/>
                </a:solidFill>
                <a:effectLst/>
                <a:latin typeface="+mn-lt"/>
                <a:ea typeface="+mn-ea"/>
                <a:cs typeface="+mn-cs"/>
              </a:rPr>
              <a:t>You can create a development environment on any OS in a reliable fashion</a:t>
            </a:r>
          </a:p>
          <a:p>
            <a:pPr fontAlgn="base"/>
            <a:r>
              <a:rPr lang="en-US" sz="1200" b="0" i="0" kern="1200" dirty="0" smtClean="0">
                <a:solidFill>
                  <a:schemeClr val="tx1"/>
                </a:solidFill>
                <a:effectLst/>
                <a:latin typeface="+mn-lt"/>
                <a:ea typeface="+mn-ea"/>
                <a:cs typeface="+mn-cs"/>
              </a:rPr>
              <a:t>Everything is “documented” through automation and reproducible</a:t>
            </a:r>
          </a:p>
          <a:p>
            <a:endParaRPr lang="en-US" dirty="0" smtClean="0"/>
          </a:p>
          <a:p>
            <a:endParaRPr lang="en-US" dirty="0" smtClean="0"/>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s it a good idea to run your important databases in Docker containers? In general, I’d say </a:t>
            </a:r>
            <a:r>
              <a:rPr lang="en-US" sz="1200" b="1" i="0" kern="1200" dirty="0" smtClean="0">
                <a:solidFill>
                  <a:schemeClr val="tx1"/>
                </a:solidFill>
                <a:effectLst/>
                <a:latin typeface="+mn-lt"/>
                <a:ea typeface="+mn-ea"/>
                <a:cs typeface="+mn-cs"/>
              </a:rPr>
              <a:t>don’t use Docker for production databases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rule of thumb here is: how can you reduce complexity? The less unknowns are in your stack, the easier it’ll be for you to maintain things and react to incidents.</a:t>
            </a:r>
          </a:p>
          <a:p>
            <a:pPr fontAlgn="base"/>
            <a:r>
              <a:rPr lang="en-US" sz="1200" b="0" i="0" kern="1200" dirty="0" smtClean="0">
                <a:solidFill>
                  <a:schemeClr val="tx1"/>
                </a:solidFill>
                <a:effectLst/>
                <a:latin typeface="+mn-lt"/>
                <a:ea typeface="+mn-ea"/>
                <a:cs typeface="+mn-cs"/>
              </a:rPr>
              <a:t>Databases are </a:t>
            </a:r>
            <a:r>
              <a:rPr lang="en-US" sz="1200" b="1" i="0" kern="1200" dirty="0" smtClean="0">
                <a:solidFill>
                  <a:schemeClr val="tx1"/>
                </a:solidFill>
                <a:effectLst/>
                <a:latin typeface="+mn-lt"/>
                <a:ea typeface="+mn-ea"/>
                <a:cs typeface="+mn-cs"/>
              </a:rPr>
              <a:t>critical services</a:t>
            </a:r>
            <a:r>
              <a:rPr lang="en-US" sz="1200" b="0" i="0" kern="1200" dirty="0" smtClean="0">
                <a:solidFill>
                  <a:schemeClr val="tx1"/>
                </a:solidFill>
                <a:effectLst/>
                <a:latin typeface="+mn-lt"/>
                <a:ea typeface="+mn-ea"/>
                <a:cs typeface="+mn-cs"/>
              </a:rPr>
              <a:t>. They take effort to operate, and even more effort to do so reliably. If you really need your data to stick around and be safe no matter what, you </a:t>
            </a:r>
            <a:r>
              <a:rPr lang="en-US" sz="1200" b="1" i="0" kern="1200" dirty="0" smtClean="0">
                <a:solidFill>
                  <a:schemeClr val="tx1"/>
                </a:solidFill>
                <a:effectLst/>
                <a:latin typeface="+mn-lt"/>
                <a:ea typeface="+mn-ea"/>
                <a:cs typeface="+mn-cs"/>
              </a:rPr>
              <a:t>don’t want unnecessary risks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Running databases with valuable data in Docker has been known to cause trouble in the olden days (2016).</a:t>
            </a:r>
          </a:p>
          <a:p>
            <a:pPr fontAlgn="base"/>
            <a:r>
              <a:rPr lang="en-US" sz="1200" i="1" u="none" strike="noStrike" kern="1200" dirty="0" smtClean="0">
                <a:solidFill>
                  <a:schemeClr val="tx1"/>
                </a:solidFill>
                <a:effectLst/>
                <a:latin typeface="+mn-lt"/>
                <a:ea typeface="+mn-ea"/>
                <a:cs typeface="+mn-cs"/>
                <a:hlinkClick r:id="rId10"/>
              </a:rPr>
              <a:t>Docker WILL crash. Docker WILL destroy everything it touches.</a:t>
            </a:r>
            <a:endParaRPr lang="en-US" sz="1200" i="1"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time of weird bugs causing data corruption may be past, but one more layer in your tech stack can lead to unnecessary </a:t>
            </a:r>
            <a:r>
              <a:rPr lang="en-US" sz="1200" b="0" i="0" kern="1200" dirty="0" err="1" smtClean="0">
                <a:solidFill>
                  <a:schemeClr val="tx1"/>
                </a:solidFill>
                <a:effectLst/>
                <a:latin typeface="+mn-lt"/>
                <a:ea typeface="+mn-ea"/>
                <a:cs typeface="+mn-cs"/>
              </a:rPr>
              <a:t>gotchas</a:t>
            </a:r>
            <a:r>
              <a:rPr lang="en-US" sz="1200" b="0" i="0" kern="1200" dirty="0" smtClean="0">
                <a:solidFill>
                  <a:schemeClr val="tx1"/>
                </a:solidFill>
                <a:effectLst/>
                <a:latin typeface="+mn-lt"/>
                <a:ea typeface="+mn-ea"/>
                <a:cs typeface="+mn-cs"/>
              </a:rPr>
              <a:t> when operating a crucial service and performing maintenance tasks.</a:t>
            </a:r>
          </a:p>
          <a:p>
            <a:pPr fontAlgn="base"/>
            <a:r>
              <a:rPr lang="en-US" sz="1200" b="0" i="0" kern="1200" dirty="0" smtClean="0">
                <a:solidFill>
                  <a:schemeClr val="tx1"/>
                </a:solidFill>
                <a:effectLst/>
                <a:latin typeface="+mn-lt"/>
                <a:ea typeface="+mn-ea"/>
                <a:cs typeface="+mn-cs"/>
              </a:rPr>
              <a:t>Especially if there are alternative ways to get more stability, spend less effort and reduce your risk.</a:t>
            </a:r>
          </a:p>
          <a:p>
            <a:endParaRPr lang="en-US" dirty="0" smtClean="0"/>
          </a:p>
          <a:p>
            <a:r>
              <a:rPr lang="en-US" sz="1200" b="0" i="0" kern="1200" dirty="0" smtClean="0">
                <a:solidFill>
                  <a:schemeClr val="tx1"/>
                </a:solidFill>
                <a:effectLst/>
                <a:latin typeface="+mn-lt"/>
                <a:ea typeface="+mn-ea"/>
                <a:cs typeface="+mn-cs"/>
              </a:rPr>
              <a:t>Should you use Docker for production databases? No. Simply because there are better options, like the database services managed by your cloud provider. If you really have to self-host such services in a reliable fashion, you’re in for a lot of work and learning. Set up dedicated machines and skip Docker. It’s a great tool, but you probably don’t need the upsides it can provide in this case.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Create a service which creates an NFS volume</a:t>
            </a:r>
            <a:r>
              <a:rPr lang="en-US" dirty="0" smtClean="0">
                <a:effectLst/>
              </a:rPr>
              <a:t/>
            </a:r>
            <a:br>
              <a:rPr lang="en-US" dirty="0" smtClean="0">
                <a:effectLst/>
              </a:rPr>
            </a:br>
            <a:r>
              <a:rPr lang="en-US" dirty="0" smtClean="0">
                <a:effectLst/>
              </a:rPr>
              <a:t>Use volumes to store container data.</a:t>
            </a:r>
          </a:p>
          <a:p>
            <a:endParaRPr lang="en-US" dirty="0" smtClean="0">
              <a:effectLst/>
            </a:endParaRPr>
          </a:p>
          <a:p>
            <a:endParaRPr lang="en-US" dirty="0" smtClean="0">
              <a:effectLst/>
            </a:endParaRPr>
          </a:p>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15</a:t>
            </a:fld>
            <a:endParaRPr lang="en-US"/>
          </a:p>
        </p:txBody>
      </p:sp>
    </p:spTree>
    <p:extLst>
      <p:ext uri="{BB962C8B-B14F-4D97-AF65-F5344CB8AC3E}">
        <p14:creationId xmlns:p14="http://schemas.microsoft.com/office/powerpoint/2010/main" val="4245313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a:t>
            </a:r>
          </a:p>
          <a:p>
            <a:r>
              <a:rPr lang="en-US" dirty="0" smtClean="0"/>
              <a:t>https://medium.com/velotio-perspectives/demystifying-high-availability-in-kubernetes-using-kubeadm-3d83ed8c458b</a:t>
            </a:r>
          </a:p>
          <a:p>
            <a:endParaRPr lang="en-US" dirty="0" smtClean="0"/>
          </a:p>
          <a:p>
            <a:r>
              <a:rPr lang="en-US" sz="1200" b="0" i="0" u="sng" kern="1200" dirty="0" smtClean="0">
                <a:solidFill>
                  <a:schemeClr val="tx1"/>
                </a:solidFill>
                <a:effectLst/>
                <a:latin typeface="+mn-lt"/>
                <a:ea typeface="+mn-ea"/>
                <a:cs typeface="+mn-cs"/>
                <a:hlinkClick r:id="rId3"/>
              </a:rPr>
              <a:t>Kubernetes High-Availability</a:t>
            </a:r>
            <a:r>
              <a:rPr lang="en-US" sz="1200" b="0" i="0" kern="1200" dirty="0" smtClean="0">
                <a:solidFill>
                  <a:schemeClr val="tx1"/>
                </a:solidFill>
                <a:effectLst/>
                <a:latin typeface="+mn-lt"/>
                <a:ea typeface="+mn-ea"/>
                <a:cs typeface="+mn-cs"/>
              </a:rPr>
              <a:t> is about setting up Kubernetes, along with its supporting components in a way that there is no single point of failure. A single master cluster can easily fail, while a multi-master cluster uses multiple master nodes, each of which has access to same worker nodes. In a single master cluster the important component like API server, controller manager lies only on the single master node and if it fails you cannot create more services, pods etc. However, in case of Kubernetes HA environment, these important components are replicated on multiple masters(usually three masters) and if any of the masters fail, the other masters keep the cluster up and running.</a:t>
            </a:r>
            <a:endParaRPr lang="en-US" dirty="0" smtClean="0"/>
          </a:p>
          <a:p>
            <a:endParaRPr lang="en-US" dirty="0" smtClean="0"/>
          </a:p>
          <a:p>
            <a:r>
              <a:rPr lang="en-US" sz="1200" b="0" i="0" kern="1200" dirty="0" smtClean="0">
                <a:solidFill>
                  <a:schemeClr val="tx1"/>
                </a:solidFill>
                <a:effectLst/>
                <a:latin typeface="+mn-lt"/>
                <a:ea typeface="+mn-ea"/>
                <a:cs typeface="+mn-cs"/>
              </a:rPr>
              <a:t>One of the chief benefits of the </a:t>
            </a:r>
            <a:r>
              <a:rPr lang="en-US" sz="1200" b="0" i="0" u="none" strike="noStrike" kern="1200" dirty="0" smtClean="0">
                <a:solidFill>
                  <a:schemeClr val="tx1"/>
                </a:solidFill>
                <a:effectLst/>
                <a:latin typeface="+mn-lt"/>
                <a:ea typeface="+mn-ea"/>
                <a:cs typeface="+mn-cs"/>
                <a:hlinkClick r:id="rId4"/>
              </a:rPr>
              <a:t>Kubernetes</a:t>
            </a:r>
            <a:r>
              <a:rPr lang="en-US" sz="1200" b="0" i="0" kern="1200" dirty="0" smtClean="0">
                <a:solidFill>
                  <a:schemeClr val="tx1"/>
                </a:solidFill>
                <a:effectLst/>
                <a:latin typeface="+mn-lt"/>
                <a:ea typeface="+mn-ea"/>
                <a:cs typeface="+mn-cs"/>
              </a:rPr>
              <a:t> open source container orchestration engine is how it brings greater reliability and stability to distributed applications, through the use of dynamic scheduling of containers. But how do you make sure that Kubernetes itself stays up and running, when a component, or even entire data center goes down?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 </a:t>
            </a:r>
          </a:p>
          <a:p>
            <a:r>
              <a:rPr lang="en-US" sz="1200" b="0" i="0" kern="1200" dirty="0" smtClean="0">
                <a:solidFill>
                  <a:schemeClr val="tx1"/>
                </a:solidFill>
                <a:effectLst/>
                <a:latin typeface="+mn-lt"/>
                <a:ea typeface="+mn-ea"/>
                <a:cs typeface="+mn-cs"/>
              </a:rPr>
              <a:t>https://phoenixnap.com/blog/container-orchestration-tools</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Container orchestration</a:t>
            </a:r>
            <a:r>
              <a:rPr lang="en-US" sz="1200" b="0" i="0" kern="1200" dirty="0" smtClean="0">
                <a:solidFill>
                  <a:schemeClr val="tx1"/>
                </a:solidFill>
                <a:effectLst/>
                <a:latin typeface="+mn-lt"/>
                <a:ea typeface="+mn-ea"/>
                <a:cs typeface="+mn-cs"/>
              </a:rPr>
              <a:t> is the process of automating the management of container-based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applications across multiple clusters. This concept is becoming increasingly popular within organizations.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Better environmental adaptability and portability.</a:t>
            </a:r>
          </a:p>
          <a:p>
            <a:r>
              <a:rPr lang="en-US" sz="1200" b="0" i="0" kern="1200" dirty="0" smtClean="0">
                <a:solidFill>
                  <a:schemeClr val="tx1"/>
                </a:solidFill>
                <a:effectLst/>
                <a:latin typeface="+mn-lt"/>
                <a:ea typeface="+mn-ea"/>
                <a:cs typeface="+mn-cs"/>
              </a:rPr>
              <a:t>Effortless </a:t>
            </a:r>
            <a:r>
              <a:rPr lang="en-US" sz="1200" b="1" i="0" kern="1200" dirty="0" smtClean="0">
                <a:solidFill>
                  <a:schemeClr val="tx1"/>
                </a:solidFill>
                <a:effectLst/>
                <a:latin typeface="+mn-lt"/>
                <a:ea typeface="+mn-ea"/>
                <a:cs typeface="+mn-cs"/>
              </a:rPr>
              <a:t>deploying and managing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Higher scalability.</a:t>
            </a:r>
          </a:p>
          <a:p>
            <a:r>
              <a:rPr lang="en-US" sz="1200" b="0" i="0" kern="1200" dirty="0" err="1" smtClean="0">
                <a:solidFill>
                  <a:schemeClr val="tx1"/>
                </a:solidFill>
                <a:effectLst/>
                <a:latin typeface="+mn-lt"/>
                <a:ea typeface="+mn-ea"/>
                <a:cs typeface="+mn-cs"/>
              </a:rPr>
              <a:t>Stabler</a:t>
            </a:r>
            <a:r>
              <a:rPr lang="en-US" sz="1200" b="0" i="0" kern="1200" dirty="0" smtClean="0">
                <a:solidFill>
                  <a:schemeClr val="tx1"/>
                </a:solidFill>
                <a:effectLst/>
                <a:latin typeface="+mn-lt"/>
                <a:ea typeface="+mn-ea"/>
                <a:cs typeface="+mn-cs"/>
              </a:rPr>
              <a:t> virtualization of OS resources.</a:t>
            </a:r>
          </a:p>
          <a:p>
            <a:r>
              <a:rPr lang="en-US" sz="1200" b="0" i="0" kern="1200" dirty="0" smtClean="0">
                <a:solidFill>
                  <a:schemeClr val="tx1"/>
                </a:solidFill>
                <a:effectLst/>
                <a:latin typeface="+mn-lt"/>
                <a:ea typeface="+mn-ea"/>
                <a:cs typeface="+mn-cs"/>
              </a:rPr>
              <a:t>Constant availability and redundancy.</a:t>
            </a:r>
          </a:p>
          <a:p>
            <a:r>
              <a:rPr lang="en-US" sz="1200" b="0" i="0" kern="1200" dirty="0" smtClean="0">
                <a:solidFill>
                  <a:schemeClr val="tx1"/>
                </a:solidFill>
                <a:effectLst/>
                <a:latin typeface="+mn-lt"/>
                <a:ea typeface="+mn-ea"/>
                <a:cs typeface="+mn-cs"/>
              </a:rPr>
              <a:t>Handles and spread application load evenly across the system.</a:t>
            </a:r>
          </a:p>
          <a:p>
            <a:r>
              <a:rPr lang="en-US" sz="1200" b="0" i="0" kern="1200" dirty="0" smtClean="0">
                <a:solidFill>
                  <a:schemeClr val="tx1"/>
                </a:solidFill>
                <a:effectLst/>
                <a:latin typeface="+mn-lt"/>
                <a:ea typeface="+mn-ea"/>
                <a:cs typeface="+mn-cs"/>
              </a:rPr>
              <a:t>Improved networking within the application.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Red Hat </a:t>
            </a:r>
            <a:r>
              <a:rPr lang="en-US" sz="1200" b="0" i="0" kern="1200" dirty="0" err="1" smtClean="0">
                <a:solidFill>
                  <a:schemeClr val="tx1"/>
                </a:solidFill>
                <a:effectLst/>
                <a:latin typeface="+mn-lt"/>
                <a:ea typeface="+mn-ea"/>
                <a:cs typeface="+mn-cs"/>
              </a:rPr>
              <a:t>OpenShift</a:t>
            </a:r>
            <a:r>
              <a:rPr lang="en-US" sz="1200" b="0" i="0" kern="1200" dirty="0" smtClean="0">
                <a:solidFill>
                  <a:schemeClr val="tx1"/>
                </a:solidFill>
                <a:effectLst/>
                <a:latin typeface="+mn-lt"/>
                <a:ea typeface="+mn-ea"/>
                <a:cs typeface="+mn-cs"/>
              </a:rPr>
              <a:t> and Kubernetes both manage groups of containers called </a:t>
            </a:r>
            <a:r>
              <a:rPr lang="en-US" sz="1200" b="0" i="0" u="none" strike="noStrike" kern="1200" dirty="0" smtClean="0">
                <a:solidFill>
                  <a:schemeClr val="tx1"/>
                </a:solidFill>
                <a:effectLst/>
                <a:latin typeface="+mn-lt"/>
                <a:ea typeface="+mn-ea"/>
                <a:cs typeface="+mn-cs"/>
                <a:hlinkClick r:id="rId6"/>
              </a:rPr>
              <a:t>clusters</a:t>
            </a:r>
            <a:r>
              <a:rPr lang="en-US" sz="1200" b="0" i="0" kern="1200" dirty="0" smtClean="0">
                <a:solidFill>
                  <a:schemeClr val="tx1"/>
                </a:solidFill>
                <a:effectLst/>
                <a:latin typeface="+mn-lt"/>
                <a:ea typeface="+mn-ea"/>
                <a:cs typeface="+mn-cs"/>
              </a:rPr>
              <a:t>. Each cluster has 2 parts: a control plane and worker nodes. Containers run in the worker nodes, each of which has its own </a:t>
            </a:r>
            <a:r>
              <a:rPr lang="en-US" sz="1200" b="0" i="0" u="none" strike="noStrike" kern="1200" dirty="0" smtClean="0">
                <a:solidFill>
                  <a:schemeClr val="tx1"/>
                </a:solidFill>
                <a:effectLst/>
                <a:latin typeface="+mn-lt"/>
                <a:ea typeface="+mn-ea"/>
                <a:cs typeface="+mn-cs"/>
                <a:hlinkClick r:id="rId7"/>
              </a:rPr>
              <a:t>Linux operating system</a:t>
            </a:r>
            <a:r>
              <a:rPr lang="en-US" sz="1200" b="0" i="0" kern="1200" dirty="0" smtClean="0">
                <a:solidFill>
                  <a:schemeClr val="tx1"/>
                </a:solidFill>
                <a:effectLst/>
                <a:latin typeface="+mn-lt"/>
                <a:ea typeface="+mn-ea"/>
                <a:cs typeface="+mn-cs"/>
              </a:rPr>
              <a:t>. The control plane maintains the cluster’s overall state (like what apps are running and which container images are used), while worker nodes do the actual computing work.</a:t>
            </a:r>
          </a:p>
          <a:p>
            <a:endParaRPr lang="en-US" dirty="0" smtClean="0"/>
          </a:p>
          <a:p>
            <a:r>
              <a:rPr lang="en-US" dirty="0" smtClean="0"/>
              <a:t>Nginx</a:t>
            </a:r>
          </a:p>
          <a:p>
            <a:endParaRPr lang="en-US" dirty="0" smtClean="0"/>
          </a:p>
          <a:p>
            <a:r>
              <a:rPr lang="en-US" dirty="0" smtClean="0"/>
              <a:t>https://www.weave.works/blog/11-docker-tools-developers/</a:t>
            </a:r>
          </a:p>
          <a:p>
            <a:endParaRPr lang="en-US" dirty="0" smtClean="0"/>
          </a:p>
          <a:p>
            <a:r>
              <a:rPr lang="en-US" sz="1200" b="0" i="0" u="none" strike="noStrike" kern="1200" dirty="0" smtClean="0">
                <a:solidFill>
                  <a:schemeClr val="tx1"/>
                </a:solidFill>
                <a:effectLst/>
                <a:latin typeface="+mn-lt"/>
                <a:ea typeface="+mn-ea"/>
                <a:cs typeface="+mn-cs"/>
                <a:hlinkClick r:id="rId8"/>
              </a:rPr>
              <a:t>CoreOS</a:t>
            </a:r>
            <a:r>
              <a:rPr lang="en-US" sz="1200" b="0" i="0" kern="1200" dirty="0" smtClean="0">
                <a:solidFill>
                  <a:schemeClr val="tx1"/>
                </a:solidFill>
                <a:effectLst/>
                <a:latin typeface="+mn-lt"/>
                <a:ea typeface="+mn-ea"/>
                <a:cs typeface="+mn-cs"/>
              </a:rPr>
              <a:t>, an open-source minimal operating system based on the Linux kernel that is intended for running container solutions like Docker. Applications run inside Docker containers, allowing them to be easily moved within a cluster. CoreOS also assembles a collection of other open-source tools that can be used in concert with Docker and can also serve as the foundation for the deployment of Kubernetes clusters.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tool that can help remove the “black box” feeling of Docker is </a:t>
            </a:r>
            <a:r>
              <a:rPr lang="en-US" sz="1200" b="0" i="0" u="none" strike="noStrike" kern="1200" dirty="0" smtClean="0">
                <a:solidFill>
                  <a:schemeClr val="tx1"/>
                </a:solidFill>
                <a:effectLst/>
                <a:latin typeface="+mn-lt"/>
                <a:ea typeface="+mn-ea"/>
                <a:cs typeface="+mn-cs"/>
                <a:hlinkClick r:id="rId9"/>
              </a:rPr>
              <a:t>Prometheus</a:t>
            </a:r>
            <a:r>
              <a:rPr lang="en-US" sz="1200" b="0" i="0" kern="1200" dirty="0" smtClean="0">
                <a:solidFill>
                  <a:schemeClr val="tx1"/>
                </a:solidFill>
                <a:effectLst/>
                <a:latin typeface="+mn-lt"/>
                <a:ea typeface="+mn-ea"/>
                <a:cs typeface="+mn-cs"/>
              </a:rPr>
              <a:t>, an open-source framework originally built by </a:t>
            </a:r>
            <a:r>
              <a:rPr lang="en-US" sz="1200" b="0" i="0" kern="1200" dirty="0" err="1" smtClean="0">
                <a:solidFill>
                  <a:schemeClr val="tx1"/>
                </a:solidFill>
                <a:effectLst/>
                <a:latin typeface="+mn-lt"/>
                <a:ea typeface="+mn-ea"/>
                <a:cs typeface="+mn-cs"/>
              </a:rPr>
              <a:t>Soundcloud</a:t>
            </a:r>
            <a:r>
              <a:rPr lang="en-US" sz="1200" b="0" i="0" kern="1200" dirty="0" smtClean="0">
                <a:solidFill>
                  <a:schemeClr val="tx1"/>
                </a:solidFill>
                <a:effectLst/>
                <a:latin typeface="+mn-lt"/>
                <a:ea typeface="+mn-ea"/>
                <a:cs typeface="+mn-cs"/>
              </a:rPr>
              <a:t> that provides monitoring and analytics for Docker containers. Using the Prometheus query language, you can interrogate the multidimensional data that Prometheus collects and use it to create graphs or send alerts when certain conditions are met.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https://www.g2.com/categories/container-orchestration</a:t>
            </a:r>
          </a:p>
        </p:txBody>
      </p:sp>
      <p:sp>
        <p:nvSpPr>
          <p:cNvPr id="4" name="Slide Number Placeholder 3"/>
          <p:cNvSpPr>
            <a:spLocks noGrp="1"/>
          </p:cNvSpPr>
          <p:nvPr>
            <p:ph type="sldNum" sz="quarter" idx="10"/>
          </p:nvPr>
        </p:nvSpPr>
        <p:spPr/>
        <p:txBody>
          <a:bodyPr/>
          <a:lstStyle/>
          <a:p>
            <a:fld id="{66C160F0-2253-4CBC-800B-7C0ECE19C6B4}" type="slidenum">
              <a:rPr lang="en-US" smtClean="0"/>
              <a:t>16</a:t>
            </a:fld>
            <a:endParaRPr lang="en-US"/>
          </a:p>
        </p:txBody>
      </p:sp>
    </p:spTree>
    <p:extLst>
      <p:ext uri="{BB962C8B-B14F-4D97-AF65-F5344CB8AC3E}">
        <p14:creationId xmlns:p14="http://schemas.microsoft.com/office/powerpoint/2010/main" val="259721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17</a:t>
            </a:fld>
            <a:endParaRPr lang="en-US"/>
          </a:p>
        </p:txBody>
      </p:sp>
    </p:spTree>
    <p:extLst>
      <p:ext uri="{BB962C8B-B14F-4D97-AF65-F5344CB8AC3E}">
        <p14:creationId xmlns:p14="http://schemas.microsoft.com/office/powerpoint/2010/main" val="3915893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Next steps</a:t>
            </a:r>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18</a:t>
            </a:fld>
            <a:endParaRPr lang="en-US"/>
          </a:p>
        </p:txBody>
      </p:sp>
    </p:spTree>
    <p:extLst>
      <p:ext uri="{BB962C8B-B14F-4D97-AF65-F5344CB8AC3E}">
        <p14:creationId xmlns:p14="http://schemas.microsoft.com/office/powerpoint/2010/main" val="2132014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Files from </a:t>
            </a:r>
            <a:r>
              <a:rPr lang="en-US" dirty="0" err="1" smtClean="0"/>
              <a:t>Github</a:t>
            </a:r>
            <a:endParaRPr lang="en-US" dirty="0" smtClean="0"/>
          </a:p>
          <a:p>
            <a:endParaRPr lang="en-US" dirty="0" smtClean="0"/>
          </a:p>
          <a:p>
            <a:r>
              <a:rPr lang="en-US" dirty="0" smtClean="0"/>
              <a:t>Private repo:</a:t>
            </a:r>
          </a:p>
          <a:p>
            <a:endParaRPr lang="en-US" dirty="0" smtClean="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git</a:t>
            </a:r>
            <a:r>
              <a:rPr lang="en-US" dirty="0" smtClean="0">
                <a:latin typeface="Courier New" panose="02070309020205020404" pitchFamily="49" charset="0"/>
                <a:cs typeface="Courier New" panose="02070309020205020404" pitchFamily="49" charset="0"/>
              </a:rPr>
              <a:t> clone https://github.com/aob3/samp-app-api.git</a:t>
            </a:r>
          </a:p>
          <a:p>
            <a:endParaRPr lang="en-US" b="0" dirty="0" smtClean="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orin.bishop@yahoo.com</a:t>
            </a:r>
          </a:p>
          <a:p>
            <a:endParaRPr lang="en-US" b="0" dirty="0" smtClean="0">
              <a:latin typeface="Courier New" panose="02070309020205020404" pitchFamily="49" charset="0"/>
              <a:cs typeface="Courier New" panose="02070309020205020404" pitchFamily="49" charset="0"/>
            </a:endParaRPr>
          </a:p>
          <a:p>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add .</a:t>
            </a:r>
          </a:p>
          <a:p>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commit -m “Commit</a:t>
            </a:r>
            <a:r>
              <a:rPr lang="en-US" b="0" baseline="0" dirty="0" smtClean="0">
                <a:latin typeface="Courier New" panose="02070309020205020404" pitchFamily="49" charset="0"/>
                <a:cs typeface="Courier New" panose="02070309020205020404" pitchFamily="49" charset="0"/>
              </a:rPr>
              <a:t> message - </a:t>
            </a:r>
            <a:r>
              <a:rPr lang="en-US" b="0" dirty="0" smtClean="0">
                <a:latin typeface="Courier New" panose="02070309020205020404" pitchFamily="49" charset="0"/>
                <a:cs typeface="Courier New" panose="02070309020205020404" pitchFamily="49" charset="0"/>
              </a:rPr>
              <a:t>"</a:t>
            </a:r>
          </a:p>
          <a:p>
            <a:endParaRPr lang="en-US" b="0" dirty="0" smtClean="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 </a:t>
            </a:r>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commit --amend</a:t>
            </a:r>
          </a:p>
          <a:p>
            <a:r>
              <a:rPr lang="en-US" b="0" dirty="0" smtClean="0">
                <a:latin typeface="Courier New" panose="02070309020205020404" pitchFamily="49" charset="0"/>
                <a:cs typeface="Courier New" panose="02070309020205020404" pitchFamily="49" charset="0"/>
              </a:rPr>
              <a:t># </a:t>
            </a:r>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stash</a:t>
            </a:r>
          </a:p>
          <a:p>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push origin </a:t>
            </a:r>
            <a:r>
              <a:rPr lang="en-US" b="0" dirty="0" err="1" smtClean="0">
                <a:latin typeface="Courier New" panose="02070309020205020404" pitchFamily="49" charset="0"/>
                <a:cs typeface="Courier New" panose="02070309020205020404" pitchFamily="49" charset="0"/>
              </a:rPr>
              <a:t>HEAD:refs</a:t>
            </a:r>
            <a:r>
              <a:rPr lang="en-US" b="0" dirty="0" smtClean="0">
                <a:latin typeface="Courier New" panose="02070309020205020404" pitchFamily="49" charset="0"/>
                <a:cs typeface="Courier New" panose="02070309020205020404" pitchFamily="49" charset="0"/>
              </a:rPr>
              <a:t>/for/master</a:t>
            </a:r>
          </a:p>
          <a:p>
            <a:endParaRPr lang="en-US" b="0" dirty="0" smtClean="0">
              <a:latin typeface="Courier New" panose="02070309020205020404" pitchFamily="49" charset="0"/>
              <a:cs typeface="Courier New" panose="02070309020205020404" pitchFamily="49" charset="0"/>
            </a:endParaRPr>
          </a:p>
          <a:p>
            <a:endParaRPr lang="en-US" b="0" dirty="0" smtClean="0">
              <a:latin typeface="Courier New" panose="02070309020205020404" pitchFamily="49" charset="0"/>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Create a simple Python Script </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Create the </a:t>
            </a:r>
            <a:r>
              <a:rPr lang="en-US" sz="1200" b="0" i="0" kern="1200" dirty="0" err="1" smtClean="0">
                <a:solidFill>
                  <a:schemeClr val="tx1"/>
                </a:solidFill>
                <a:effectLst/>
                <a:latin typeface="Courier New" panose="02070309020205020404" pitchFamily="49" charset="0"/>
                <a:ea typeface="+mn-ea"/>
                <a:cs typeface="Courier New" panose="02070309020205020404" pitchFamily="49" charset="0"/>
              </a:rPr>
              <a:t>Dockerfile</a:t>
            </a:r>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b="0" i="0" kern="1200" dirty="0" err="1" smtClean="0">
                <a:solidFill>
                  <a:schemeClr val="tx1"/>
                </a:solidFill>
                <a:effectLst/>
                <a:latin typeface="Courier New" panose="02070309020205020404" pitchFamily="49" charset="0"/>
                <a:ea typeface="+mn-ea"/>
                <a:cs typeface="Courier New" panose="02070309020205020404" pitchFamily="49" charset="0"/>
              </a:rPr>
              <a:t>docker-compose.yml</a:t>
            </a:r>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 requirements.txt</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kern="1200" dirty="0" err="1" smtClean="0">
                <a:solidFill>
                  <a:schemeClr val="tx1"/>
                </a:solidFill>
                <a:effectLst/>
                <a:latin typeface="Courier New" panose="02070309020205020404" pitchFamily="49" charset="0"/>
                <a:ea typeface="+mn-ea"/>
                <a:cs typeface="Courier New" panose="02070309020205020404" pitchFamily="49" charset="0"/>
              </a:rPr>
              <a:t>sudo</a:t>
            </a:r>
            <a:r>
              <a:rPr lang="en-US" sz="1200" b="0" kern="1200" dirty="0" smtClean="0">
                <a:solidFill>
                  <a:schemeClr val="tx1"/>
                </a:solidFill>
                <a:effectLst/>
                <a:latin typeface="Courier New" panose="02070309020205020404" pitchFamily="49" charset="0"/>
                <a:ea typeface="+mn-ea"/>
                <a:cs typeface="Courier New" panose="02070309020205020404" pitchFamily="49" charset="0"/>
              </a:rPr>
              <a:t> </a:t>
            </a:r>
            <a:r>
              <a:rPr lang="en-US" b="0" dirty="0" err="1" smtClean="0">
                <a:latin typeface="Courier New" panose="02070309020205020404" pitchFamily="49" charset="0"/>
                <a:cs typeface="Courier New" panose="02070309020205020404" pitchFamily="49" charset="0"/>
              </a:rPr>
              <a:t>docker</a:t>
            </a:r>
            <a:r>
              <a:rPr lang="en-US" b="0" dirty="0" smtClean="0">
                <a:latin typeface="Courier New" panose="02070309020205020404" pitchFamily="49" charset="0"/>
                <a:cs typeface="Courier New" panose="02070309020205020404" pitchFamily="49" charset="0"/>
              </a:rPr>
              <a:t>-compose run web </a:t>
            </a:r>
            <a:r>
              <a:rPr lang="en-US" b="0" dirty="0" err="1" smtClean="0">
                <a:latin typeface="Courier New" panose="02070309020205020404" pitchFamily="49" charset="0"/>
                <a:cs typeface="Courier New" panose="02070309020205020404" pitchFamily="49" charset="0"/>
              </a:rPr>
              <a:t>django</a:t>
            </a:r>
            <a:r>
              <a:rPr lang="en-US" b="0" dirty="0" smtClean="0">
                <a:latin typeface="Courier New" panose="02070309020205020404" pitchFamily="49" charset="0"/>
                <a:cs typeface="Courier New" panose="02070309020205020404" pitchFamily="49" charset="0"/>
              </a:rPr>
              <a:t>-admin </a:t>
            </a:r>
            <a:r>
              <a:rPr lang="en-US" b="0" dirty="0" err="1" smtClean="0">
                <a:latin typeface="Courier New" panose="02070309020205020404" pitchFamily="49" charset="0"/>
                <a:cs typeface="Courier New" panose="02070309020205020404" pitchFamily="49" charset="0"/>
              </a:rPr>
              <a:t>startproject</a:t>
            </a:r>
            <a:r>
              <a:rPr lang="en-US" b="0" dirty="0" smtClean="0">
                <a:latin typeface="Courier New" panose="02070309020205020404" pitchFamily="49" charset="0"/>
                <a:cs typeface="Courier New" panose="02070309020205020404" pitchFamily="49" charset="0"/>
              </a:rPr>
              <a:t> </a:t>
            </a:r>
            <a:r>
              <a:rPr lang="en-US" b="0" dirty="0" err="1" smtClean="0">
                <a:latin typeface="Courier New" panose="02070309020205020404" pitchFamily="49" charset="0"/>
                <a:cs typeface="Courier New" panose="02070309020205020404" pitchFamily="49" charset="0"/>
              </a:rPr>
              <a:t>composeexample</a:t>
            </a:r>
            <a:r>
              <a:rPr lang="en-US" b="0" dirty="0" smtClean="0">
                <a:latin typeface="Courier New" panose="02070309020205020404" pitchFamily="49" charset="0"/>
                <a:cs typeface="Courier New" panose="02070309020205020404" pitchFamily="49" charset="0"/>
              </a:rPr>
              <a:t> </a:t>
            </a:r>
            <a:r>
              <a:rPr lang="en-US" sz="1200" b="0" kern="1200" dirty="0" smtClean="0">
                <a:solidFill>
                  <a:schemeClr val="tx1"/>
                </a:solidFill>
                <a:effectLst/>
                <a:latin typeface="Courier New" panose="02070309020205020404" pitchFamily="49" charset="0"/>
                <a:ea typeface="+mn-ea"/>
                <a:cs typeface="Courier New" panose="02070309020205020404" pitchFamily="49" charset="0"/>
              </a:rPr>
              <a:t>.</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Building the Docker Container</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Verify the Image Build</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Running the Docker Container</a:t>
            </a:r>
          </a:p>
          <a:p>
            <a:r>
              <a:rPr lang="en-US" b="0" dirty="0" err="1" smtClean="0">
                <a:latin typeface="Courier New" panose="02070309020205020404" pitchFamily="49" charset="0"/>
                <a:cs typeface="Courier New" panose="02070309020205020404" pitchFamily="49" charset="0"/>
              </a:rPr>
              <a:t>docker</a:t>
            </a:r>
            <a:r>
              <a:rPr lang="en-US" b="0" dirty="0" smtClean="0">
                <a:latin typeface="Courier New" panose="02070309020205020404" pitchFamily="49" charset="0"/>
                <a:cs typeface="Courier New" panose="02070309020205020404" pitchFamily="49" charset="0"/>
              </a:rPr>
              <a:t> run -d </a:t>
            </a: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Note: the –d will send</a:t>
            </a:r>
            <a:r>
              <a:rPr lang="en-US" sz="1200" b="0" i="0" kern="1200" baseline="0" dirty="0" smtClean="0">
                <a:solidFill>
                  <a:schemeClr val="tx1"/>
                </a:solidFill>
                <a:effectLst/>
                <a:latin typeface="Courier New" panose="02070309020205020404" pitchFamily="49" charset="0"/>
                <a:ea typeface="+mn-ea"/>
                <a:cs typeface="Courier New" panose="02070309020205020404" pitchFamily="49" charset="0"/>
              </a:rPr>
              <a:t> to background</a:t>
            </a:r>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19</a:t>
            </a:fld>
            <a:endParaRPr lang="en-US"/>
          </a:p>
        </p:txBody>
      </p:sp>
    </p:spTree>
    <p:extLst>
      <p:ext uri="{BB962C8B-B14F-4D97-AF65-F5344CB8AC3E}">
        <p14:creationId xmlns:p14="http://schemas.microsoft.com/office/powerpoint/2010/main" val="98604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Reference:</a:t>
            </a:r>
          </a:p>
          <a:p>
            <a:r>
              <a:rPr lang="en-US" b="0" dirty="0" smtClean="0"/>
              <a:t>https://www.redhat.com/en/topics/containers/containers-vs-vms</a:t>
            </a:r>
          </a:p>
          <a:p>
            <a:r>
              <a:rPr lang="en-US" b="0" dirty="0" smtClean="0"/>
              <a:t>https://phoenixnap.com/kb/containers-vs-vms</a:t>
            </a:r>
          </a:p>
          <a:p>
            <a:r>
              <a:rPr lang="en-US" b="0" dirty="0" smtClean="0"/>
              <a:t>https://www.cio.com/article/2924995/what-are-containers-and-why-do-you-need-them.html</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Containers are a solution to the problem of how to get software to run reliably when moved from one computing environment to another. </a:t>
            </a:r>
            <a:endParaRPr lang="en-US" b="0" dirty="0" smtClean="0"/>
          </a:p>
          <a:p>
            <a:endParaRPr lang="en-US" b="0" dirty="0" smtClean="0"/>
          </a:p>
          <a:p>
            <a:r>
              <a:rPr lang="en-US" b="0" dirty="0" smtClean="0"/>
              <a:t>There's no denying the popularity of containers. They're everywhere now…</a:t>
            </a:r>
          </a:p>
          <a:p>
            <a:r>
              <a:rPr lang="en-US" b="0" dirty="0" smtClean="0"/>
              <a:t>You get many of the same benefits with both virtualization and containers:</a:t>
            </a:r>
          </a:p>
          <a:p>
            <a:r>
              <a:rPr lang="en-US" b="0" dirty="0" smtClean="0"/>
              <a:t>security, storage, and network isolation.</a:t>
            </a:r>
          </a:p>
          <a:p>
            <a:r>
              <a:rPr lang="en-US" b="0" dirty="0" smtClean="0"/>
              <a:t>Virtualization and containers do have some differences though.</a:t>
            </a:r>
          </a:p>
          <a:p>
            <a:endParaRPr lang="en-US" b="0" dirty="0" smtClean="0"/>
          </a:p>
          <a:p>
            <a:r>
              <a:rPr lang="en-US" b="0" dirty="0" smtClean="0"/>
              <a:t>Virtualization uses a hypervisor to provision multiple virtual hardware</a:t>
            </a:r>
          </a:p>
          <a:p>
            <a:r>
              <a:rPr lang="en-US" b="0" dirty="0" smtClean="0"/>
              <a:t>instances, each with its own complete guest operating system all on top of one hardware</a:t>
            </a:r>
          </a:p>
          <a:p>
            <a:r>
              <a:rPr lang="en-US" b="0" dirty="0" smtClean="0"/>
              <a:t>footprint. </a:t>
            </a:r>
          </a:p>
          <a:p>
            <a:endParaRPr lang="en-US" b="0" dirty="0" smtClean="0"/>
          </a:p>
          <a:p>
            <a:r>
              <a:rPr lang="en-US" b="0" dirty="0" smtClean="0"/>
              <a:t>Containers run directly on the host operating system, sharing a kernel and its hardware resources.</a:t>
            </a:r>
          </a:p>
          <a:p>
            <a:r>
              <a:rPr lang="en-US" b="0" dirty="0" smtClean="0"/>
              <a:t>Containers are isolated from each other and the rest of the system.</a:t>
            </a:r>
          </a:p>
          <a:p>
            <a:r>
              <a:rPr lang="en-US" b="0" dirty="0" smtClean="0"/>
              <a:t>They require far fewer resources, including storage.</a:t>
            </a:r>
          </a:p>
          <a:p>
            <a:r>
              <a:rPr lang="en-US" b="0" dirty="0" smtClean="0"/>
              <a:t>And are quick to start and stop.</a:t>
            </a:r>
          </a:p>
          <a:p>
            <a:endParaRPr lang="en-US" b="0" dirty="0" smtClean="0"/>
          </a:p>
          <a:p>
            <a:endParaRPr lang="en-US" b="0" dirty="0" smtClean="0"/>
          </a:p>
          <a:p>
            <a:r>
              <a:rPr lang="en-US" dirty="0" smtClean="0"/>
              <a:t>Which one should I use?</a:t>
            </a:r>
          </a:p>
          <a:p>
            <a:r>
              <a:rPr lang="en-US" dirty="0" smtClean="0"/>
              <a:t>That depends—do you need a small instance of something that can be moved easily (containers), </a:t>
            </a:r>
          </a:p>
          <a:p>
            <a:r>
              <a:rPr lang="en-US" dirty="0" smtClean="0"/>
              <a:t>or do you need a semi-permanent allocation of custom IT resources?</a:t>
            </a:r>
          </a:p>
          <a:p>
            <a:endParaRPr lang="en-US" dirty="0" smtClean="0"/>
          </a:p>
          <a:p>
            <a:r>
              <a:rPr lang="en-US" dirty="0" smtClean="0"/>
              <a:t> various IT components and isolate them from the rest of the system. </a:t>
            </a:r>
          </a:p>
          <a:p>
            <a:r>
              <a:rPr lang="en-US" dirty="0" smtClean="0"/>
              <a:t> Their main differences are in terms of scale and portability.</a:t>
            </a:r>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C160F0-2253-4CBC-800B-7C0ECE19C6B4}" type="slidenum">
              <a:rPr lang="en-US" smtClean="0"/>
              <a:t>2</a:t>
            </a:fld>
            <a:endParaRPr lang="en-US"/>
          </a:p>
        </p:txBody>
      </p:sp>
    </p:spTree>
    <p:extLst>
      <p:ext uri="{BB962C8B-B14F-4D97-AF65-F5344CB8AC3E}">
        <p14:creationId xmlns:p14="http://schemas.microsoft.com/office/powerpoint/2010/main" val="1759977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a:t>
            </a:r>
            <a:r>
              <a:rPr lang="en-US" baseline="0" dirty="0" smtClean="0"/>
              <a:t> Demo not happening</a:t>
            </a:r>
          </a:p>
          <a:p>
            <a:pPr marL="0" indent="0">
              <a:buFontTx/>
              <a:buNone/>
            </a:pPr>
            <a:endParaRPr lang="en-US" baseline="0" dirty="0" smtClean="0"/>
          </a:p>
          <a:p>
            <a:pPr marL="0" indent="0">
              <a:buFontTx/>
              <a:buNone/>
            </a:pPr>
            <a:r>
              <a:rPr lang="en-US" baseline="0" dirty="0" smtClean="0"/>
              <a:t>Show what you can ex explain issues noted in:</a:t>
            </a:r>
          </a:p>
          <a:p>
            <a:pPr marL="0" indent="0">
              <a:buFontTx/>
              <a:buNone/>
            </a:pPr>
            <a:r>
              <a:rPr lang="en-US" dirty="0" smtClean="0"/>
              <a:t>rh_prob_solve_brain_dump.txt</a:t>
            </a:r>
          </a:p>
        </p:txBody>
      </p:sp>
      <p:sp>
        <p:nvSpPr>
          <p:cNvPr id="4" name="Slide Number Placeholder 3"/>
          <p:cNvSpPr>
            <a:spLocks noGrp="1"/>
          </p:cNvSpPr>
          <p:nvPr>
            <p:ph type="sldNum" sz="quarter" idx="10"/>
          </p:nvPr>
        </p:nvSpPr>
        <p:spPr/>
        <p:txBody>
          <a:bodyPr/>
          <a:lstStyle/>
          <a:p>
            <a:fld id="{66C160F0-2253-4CBC-800B-7C0ECE19C6B4}" type="slidenum">
              <a:rPr lang="en-US" smtClean="0"/>
              <a:t>20</a:t>
            </a:fld>
            <a:endParaRPr lang="en-US"/>
          </a:p>
        </p:txBody>
      </p:sp>
    </p:spTree>
    <p:extLst>
      <p:ext uri="{BB962C8B-B14F-4D97-AF65-F5344CB8AC3E}">
        <p14:creationId xmlns:p14="http://schemas.microsoft.com/office/powerpoint/2010/main" val="242205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https://www.redhat.com/en/topics/containers/containers-vs-vms</a:t>
            </a:r>
          </a:p>
          <a:p>
            <a:r>
              <a:rPr lang="en-US" dirty="0" smtClean="0"/>
              <a:t>https://phoenixnap.com/kb/containers-vs-vms</a:t>
            </a:r>
          </a:p>
          <a:p>
            <a:endParaRPr lang="en-US" dirty="0" smtClean="0"/>
          </a:p>
          <a:p>
            <a:r>
              <a:rPr lang="en-US" b="1" u="sng" dirty="0" smtClean="0"/>
              <a:t>VMs:</a:t>
            </a:r>
          </a:p>
          <a:p>
            <a:r>
              <a:rPr lang="en-US" dirty="0" smtClean="0"/>
              <a:t>Pros:</a:t>
            </a:r>
          </a:p>
          <a:p>
            <a:r>
              <a:rPr lang="en-US" dirty="0" smtClean="0"/>
              <a:t>utilizing one physical resource to do the job of many. Therefore, you do not have to buy, maintain and store enumerable stacks of servers.</a:t>
            </a:r>
          </a:p>
          <a:p>
            <a:r>
              <a:rPr lang="en-US" dirty="0" smtClean="0"/>
              <a:t>efficiently manage all the virtual environments with the centralized power of the hypervisor.</a:t>
            </a:r>
          </a:p>
          <a:p>
            <a:r>
              <a:rPr lang="en-US" dirty="0" smtClean="0"/>
              <a:t>systems are entirely separate from each other meaning you can install multiple system environments.</a:t>
            </a:r>
          </a:p>
          <a:p>
            <a:endParaRPr lang="en-US" dirty="0" smtClean="0"/>
          </a:p>
          <a:p>
            <a:endParaRPr lang="en-US" dirty="0" smtClean="0"/>
          </a:p>
          <a:p>
            <a:r>
              <a:rPr lang="en-US" dirty="0" smtClean="0"/>
              <a:t>Cons:</a:t>
            </a:r>
          </a:p>
          <a:p>
            <a:r>
              <a:rPr lang="en-US" dirty="0" smtClean="0"/>
              <a:t>Virtual machines may take up a lot of system resources of the host machine, being many GBs in size. Running a single app on a virtual server means running a copy of an operating system as well as a virtual copy of all the hardware required for the system to run. This quickly adds up to a lot of RAM and CPU cycles.</a:t>
            </a:r>
          </a:p>
          <a:p>
            <a:endParaRPr lang="en-US" dirty="0" smtClean="0"/>
          </a:p>
          <a:p>
            <a:r>
              <a:rPr lang="en-US" dirty="0" smtClean="0"/>
              <a:t>The process of relocating an app running on a virtual machine can also be complicated as it is always attached to the operating system. Hence, you have to migrate the app as well as the OS with it. Also, when creating a virtual machine, the hypervisor allocates hardware resources dedicated to the VM.</a:t>
            </a:r>
          </a:p>
          <a:p>
            <a:endParaRPr lang="en-US" dirty="0" smtClean="0"/>
          </a:p>
          <a:p>
            <a:r>
              <a:rPr lang="en-US" dirty="0" smtClean="0"/>
              <a:t>A virtual machine rarely uses all the resources available which can make the planning and distribution difficult. That’s still economical compared to running separate actual computers.</a:t>
            </a:r>
          </a:p>
          <a:p>
            <a:endParaRPr lang="en-US" dirty="0" smtClean="0"/>
          </a:p>
          <a:p>
            <a:endParaRPr lang="en-US" dirty="0" smtClean="0"/>
          </a:p>
          <a:p>
            <a:r>
              <a:rPr lang="en-US" dirty="0" smtClean="0"/>
              <a:t>Virtual machines are a better solution if you need to:</a:t>
            </a:r>
          </a:p>
          <a:p>
            <a:r>
              <a:rPr lang="en-US" dirty="0" smtClean="0"/>
              <a:t>Manage a variety of operating systems</a:t>
            </a:r>
          </a:p>
          <a:p>
            <a:r>
              <a:rPr lang="en-US" dirty="0" smtClean="0"/>
              <a:t>Manage multiple apps on a single server</a:t>
            </a:r>
          </a:p>
          <a:p>
            <a:r>
              <a:rPr lang="en-US" dirty="0" smtClean="0"/>
              <a:t>Run an app that requires all the resources and functionalities of an OS</a:t>
            </a:r>
          </a:p>
          <a:p>
            <a:r>
              <a:rPr lang="en-US" dirty="0" smtClean="0"/>
              <a:t>Ensure full isolation and security</a:t>
            </a:r>
          </a:p>
          <a:p>
            <a:endParaRPr lang="en-US" dirty="0" smtClean="0"/>
          </a:p>
          <a:p>
            <a:endParaRPr lang="en-US" dirty="0" smtClean="0"/>
          </a:p>
          <a:p>
            <a:r>
              <a:rPr lang="en-US" dirty="0" smtClean="0"/>
              <a:t>VMs are typically measured by the gigabyte. They usually contain their own OS, </a:t>
            </a:r>
          </a:p>
          <a:p>
            <a:r>
              <a:rPr lang="en-US" dirty="0" smtClean="0"/>
              <a:t>allowing them to perform multiple resource-intensive functions at once. </a:t>
            </a:r>
          </a:p>
          <a:p>
            <a:r>
              <a:rPr lang="en-US" dirty="0" smtClean="0"/>
              <a:t>The increased resources available to VMs allow them to abstract, split, duplicate, </a:t>
            </a:r>
          </a:p>
          <a:p>
            <a:r>
              <a:rPr lang="en-US" dirty="0" smtClean="0"/>
              <a:t>and emulate entire servers, OSs, desktops, databases, and networks. </a:t>
            </a:r>
          </a:p>
          <a:p>
            <a:endParaRPr lang="en-US" dirty="0" smtClean="0"/>
          </a:p>
          <a:p>
            <a:r>
              <a:rPr lang="en-US" dirty="0" smtClean="0"/>
              <a:t>Traditional IT architectures (monolithic and legacy) keep every aspect of a workload in a single large file type </a:t>
            </a:r>
          </a:p>
          <a:p>
            <a:r>
              <a:rPr lang="en-US" dirty="0" smtClean="0"/>
              <a:t>that cannot be split up and so needs to be packaged as a whole unit within a larger environment, often a VM. </a:t>
            </a:r>
          </a:p>
          <a:p>
            <a:r>
              <a:rPr lang="en-US" dirty="0" smtClean="0"/>
              <a:t>It was once common to build and run an entire app within a VM, though having all the code and dependencies in </a:t>
            </a:r>
          </a:p>
          <a:p>
            <a:r>
              <a:rPr lang="en-US" dirty="0" smtClean="0"/>
              <a:t>one place led to oversized VMs that experienced cascading failures and downtime when pushing updates.</a:t>
            </a:r>
          </a:p>
          <a:p>
            <a:endParaRPr lang="en-US" dirty="0" smtClean="0"/>
          </a:p>
          <a:p>
            <a:endParaRPr lang="en-US" dirty="0" smtClean="0"/>
          </a:p>
          <a:p>
            <a:r>
              <a:rPr lang="en-US" dirty="0" smtClean="0"/>
              <a:t>VMs are capable of running far more operations than a single container, </a:t>
            </a:r>
          </a:p>
          <a:p>
            <a:r>
              <a:rPr lang="en-US" dirty="0" smtClean="0"/>
              <a:t>which is why they are the traditional way </a:t>
            </a:r>
            <a:r>
              <a:rPr lang="en-US" dirty="0" err="1" smtClean="0"/>
              <a:t>monolothic</a:t>
            </a:r>
            <a:r>
              <a:rPr lang="en-US" dirty="0" smtClean="0"/>
              <a:t> workloads have been (and are still today) packaged. </a:t>
            </a:r>
          </a:p>
          <a:p>
            <a:r>
              <a:rPr lang="en-US" dirty="0" smtClean="0"/>
              <a:t>But that expanded functionality makes VMs far less portable because of their dependence on the OS, </a:t>
            </a:r>
          </a:p>
          <a:p>
            <a:r>
              <a:rPr lang="en-US" dirty="0" smtClean="0"/>
              <a:t>application, and libraries. Compared to containers, </a:t>
            </a:r>
          </a:p>
          <a:p>
            <a:r>
              <a:rPr lang="en-US" dirty="0" smtClean="0"/>
              <a:t>VMs are best used to:</a:t>
            </a:r>
          </a:p>
          <a:p>
            <a:endParaRPr lang="en-US" dirty="0" smtClean="0"/>
          </a:p>
          <a:p>
            <a:r>
              <a:rPr lang="en-US" dirty="0" smtClean="0"/>
              <a:t>House traditional, legacy, and </a:t>
            </a:r>
            <a:r>
              <a:rPr lang="en-US" dirty="0" err="1" smtClean="0"/>
              <a:t>monolothic</a:t>
            </a:r>
            <a:r>
              <a:rPr lang="en-US" dirty="0" smtClean="0"/>
              <a:t> workloads</a:t>
            </a:r>
          </a:p>
          <a:p>
            <a:r>
              <a:rPr lang="en-US" dirty="0" smtClean="0"/>
              <a:t>Isolate risky development cycles</a:t>
            </a:r>
          </a:p>
          <a:p>
            <a:r>
              <a:rPr lang="en-US" dirty="0" smtClean="0"/>
              <a:t>Provision infrastructural resources (such as networks, servers, and data)</a:t>
            </a:r>
          </a:p>
          <a:p>
            <a:r>
              <a:rPr lang="en-US" dirty="0" smtClean="0"/>
              <a:t>	- would be a good idea to have a data mount for storing your container data</a:t>
            </a:r>
          </a:p>
          <a:p>
            <a:r>
              <a:rPr lang="en-US" dirty="0" smtClean="0"/>
              <a:t>Run a different OS inside another OS (such as running Unix on Linux)</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3</a:t>
            </a:fld>
            <a:endParaRPr lang="en-US"/>
          </a:p>
        </p:txBody>
      </p:sp>
    </p:spTree>
    <p:extLst>
      <p:ext uri="{BB962C8B-B14F-4D97-AF65-F5344CB8AC3E}">
        <p14:creationId xmlns:p14="http://schemas.microsoft.com/office/powerpoint/2010/main" val="196806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https://www.redhat.com/en/topics/containers/containers-vs-vms</a:t>
            </a:r>
          </a:p>
          <a:p>
            <a:r>
              <a:rPr lang="en-US" dirty="0" smtClean="0"/>
              <a:t>https://phoenixnap.com/kb/containers-vs-vms</a:t>
            </a:r>
          </a:p>
          <a:p>
            <a:endParaRPr lang="en-US" dirty="0" smtClean="0"/>
          </a:p>
          <a:p>
            <a:r>
              <a:rPr lang="en-US" dirty="0" smtClean="0"/>
              <a:t>Which one should I use?</a:t>
            </a:r>
          </a:p>
          <a:p>
            <a:r>
              <a:rPr lang="en-US" dirty="0" smtClean="0"/>
              <a:t>That depends—do you need a small instance of something that can be moved easily (containers), </a:t>
            </a:r>
          </a:p>
          <a:p>
            <a:r>
              <a:rPr lang="en-US" dirty="0" smtClean="0"/>
              <a:t>or do you need a semi-permanent allocation of custom IT resources?</a:t>
            </a:r>
          </a:p>
          <a:p>
            <a:endParaRPr lang="en-US" dirty="0" smtClean="0"/>
          </a:p>
          <a:p>
            <a:r>
              <a:rPr lang="en-US" dirty="0" smtClean="0"/>
              <a:t> various IT components and isolate them from the rest of the system. </a:t>
            </a:r>
          </a:p>
          <a:p>
            <a:r>
              <a:rPr lang="en-US" dirty="0" smtClean="0"/>
              <a:t> Their main differences are in terms of scale and portability.</a:t>
            </a:r>
          </a:p>
          <a:p>
            <a:endParaRPr lang="en-US" dirty="0" smtClean="0"/>
          </a:p>
          <a:p>
            <a:endParaRPr lang="en-US" dirty="0" smtClean="0"/>
          </a:p>
          <a:p>
            <a:r>
              <a:rPr lang="en-US" b="1" u="sng" dirty="0" smtClean="0"/>
              <a:t>Containers:</a:t>
            </a:r>
          </a:p>
          <a:p>
            <a:r>
              <a:rPr lang="en-US" dirty="0" smtClean="0"/>
              <a:t>Pros:</a:t>
            </a:r>
          </a:p>
          <a:p>
            <a:endParaRPr lang="en-US" dirty="0" smtClean="0"/>
          </a:p>
          <a:p>
            <a:r>
              <a:rPr lang="en-US" dirty="0" smtClean="0"/>
              <a:t>Containers can be as small as 10MB and you can easily limit their memory and CPU usage. </a:t>
            </a:r>
          </a:p>
          <a:p>
            <a:r>
              <a:rPr lang="en-US" dirty="0" smtClean="0"/>
              <a:t>This makes containers remarkably lightweight and fast to launch as opposed to deploying virtual machines, </a:t>
            </a:r>
          </a:p>
          <a:p>
            <a:r>
              <a:rPr lang="en-US" dirty="0" smtClean="0"/>
              <a:t>where the entire operating system needs to be deployed.</a:t>
            </a:r>
          </a:p>
          <a:p>
            <a:r>
              <a:rPr lang="en-US" dirty="0" smtClean="0"/>
              <a:t>Because of their size, you can quickly scale in and out of containers and add identical containers.</a:t>
            </a:r>
          </a:p>
          <a:p>
            <a:endParaRPr lang="en-US" dirty="0" smtClean="0"/>
          </a:p>
          <a:p>
            <a:r>
              <a:rPr lang="en-US" dirty="0" smtClean="0"/>
              <a:t>Also, containers are excellent for Continuous Integration and Continuous Deployment (CI/CD) implementation. </a:t>
            </a:r>
          </a:p>
          <a:p>
            <a:r>
              <a:rPr lang="en-US" dirty="0" smtClean="0"/>
              <a:t>They foster collaborative development by distributing and merging images among developers.</a:t>
            </a:r>
          </a:p>
          <a:p>
            <a:endParaRPr lang="en-US" dirty="0" smtClean="0"/>
          </a:p>
          <a:p>
            <a:endParaRPr lang="en-US" dirty="0" smtClean="0"/>
          </a:p>
          <a:p>
            <a:r>
              <a:rPr lang="en-US" dirty="0" smtClean="0"/>
              <a:t>Cons:</a:t>
            </a:r>
          </a:p>
          <a:p>
            <a:endParaRPr lang="en-US" dirty="0" smtClean="0"/>
          </a:p>
          <a:p>
            <a:r>
              <a:rPr lang="en-US" dirty="0" smtClean="0"/>
              <a:t>A container uses the kernel of the host OS and has operating system dependencies. </a:t>
            </a:r>
          </a:p>
          <a:p>
            <a:r>
              <a:rPr lang="en-US" dirty="0" smtClean="0"/>
              <a:t>Therefore, containers can differ from the underlying OS by dependency, but not by type. </a:t>
            </a:r>
          </a:p>
          <a:p>
            <a:r>
              <a:rPr lang="en-US" dirty="0" smtClean="0"/>
              <a:t>The host’s kernel limits the use of other operating systems.</a:t>
            </a:r>
          </a:p>
          <a:p>
            <a:endParaRPr lang="en-US" dirty="0" smtClean="0"/>
          </a:p>
          <a:p>
            <a:r>
              <a:rPr lang="en-US" dirty="0" smtClean="0"/>
              <a:t>Containers still do not offer the same security and stability that VMs can. </a:t>
            </a:r>
          </a:p>
          <a:p>
            <a:r>
              <a:rPr lang="en-US" dirty="0" smtClean="0"/>
              <a:t>Since they share the host’s kernel, they cannot be as isolated as a virtual machine. </a:t>
            </a:r>
          </a:p>
          <a:p>
            <a:r>
              <a:rPr lang="en-US" dirty="0" smtClean="0"/>
              <a:t>Consequently, containers are process-level isolated, and one container can affect others by </a:t>
            </a:r>
          </a:p>
          <a:p>
            <a:r>
              <a:rPr lang="en-US" dirty="0" smtClean="0"/>
              <a:t>compromising the stability of the kernel.</a:t>
            </a:r>
          </a:p>
          <a:p>
            <a:endParaRPr lang="en-US" dirty="0" smtClean="0"/>
          </a:p>
          <a:p>
            <a:r>
              <a:rPr lang="en-US" dirty="0" smtClean="0"/>
              <a:t>Moreover, once a container performs its task, it shuts down, deleting all the data inside of it. </a:t>
            </a:r>
          </a:p>
          <a:p>
            <a:r>
              <a:rPr lang="en-US" dirty="0" smtClean="0"/>
              <a:t>If you want the data to remain on the host server, you have to save it using Data Volumes. </a:t>
            </a:r>
          </a:p>
          <a:p>
            <a:r>
              <a:rPr lang="en-US" dirty="0" smtClean="0"/>
              <a:t>This requires manual configuration and provisioning on the host.</a:t>
            </a:r>
          </a:p>
          <a:p>
            <a:endParaRPr lang="en-US" dirty="0" smtClean="0"/>
          </a:p>
          <a:p>
            <a:endParaRPr lang="en-US" dirty="0" smtClean="0"/>
          </a:p>
          <a:p>
            <a:r>
              <a:rPr lang="en-US" dirty="0" smtClean="0"/>
              <a:t>Containers are suitable if you need to:</a:t>
            </a:r>
          </a:p>
          <a:p>
            <a:r>
              <a:rPr lang="en-US" dirty="0" smtClean="0"/>
              <a:t>Maximize the number of apps running on a server</a:t>
            </a:r>
          </a:p>
          <a:p>
            <a:r>
              <a:rPr lang="en-US" dirty="0" smtClean="0"/>
              <a:t>Deploy multiple instances of a single application</a:t>
            </a:r>
          </a:p>
          <a:p>
            <a:r>
              <a:rPr lang="en-US" dirty="0" smtClean="0"/>
              <a:t>Have a lightweight system that quickly starts</a:t>
            </a:r>
          </a:p>
          <a:p>
            <a:r>
              <a:rPr lang="en-US" dirty="0" smtClean="0"/>
              <a:t>Develop an application that runs on any underlying infrastructure</a:t>
            </a:r>
          </a:p>
          <a:p>
            <a:endParaRPr lang="en-US" dirty="0" smtClean="0"/>
          </a:p>
          <a:p>
            <a:endParaRPr lang="en-US" dirty="0" smtClean="0"/>
          </a:p>
          <a:p>
            <a:r>
              <a:rPr lang="en-US" dirty="0" smtClean="0"/>
              <a:t>A container is an environment that runs an application that is not dependent on the operating system. </a:t>
            </a:r>
          </a:p>
          <a:p>
            <a:r>
              <a:rPr lang="en-US" dirty="0" smtClean="0"/>
              <a:t>It isolates the app from the host by virtualizing it. This allows users to created multiple workloads on a </a:t>
            </a:r>
          </a:p>
          <a:p>
            <a:r>
              <a:rPr lang="en-US" dirty="0" smtClean="0"/>
              <a:t>single OS instance.</a:t>
            </a:r>
          </a:p>
          <a:p>
            <a:endParaRPr lang="en-US" dirty="0" smtClean="0"/>
          </a:p>
          <a:p>
            <a:r>
              <a:rPr lang="en-US" dirty="0" smtClean="0"/>
              <a:t>The kernel of the host operating system serves the needs of running different functions of an app, </a:t>
            </a:r>
          </a:p>
          <a:p>
            <a:r>
              <a:rPr lang="en-US" dirty="0" smtClean="0"/>
              <a:t>separated into containers. Each container runs isolated tasks. It cannot harm the host machine nor come in conflict </a:t>
            </a:r>
          </a:p>
          <a:p>
            <a:r>
              <a:rPr lang="en-US" dirty="0" smtClean="0"/>
              <a:t>with other apps running in separate containers.</a:t>
            </a:r>
          </a:p>
          <a:p>
            <a:endParaRPr lang="en-US" dirty="0" smtClean="0"/>
          </a:p>
          <a:p>
            <a:endParaRPr lang="en-US" dirty="0" smtClean="0"/>
          </a:p>
          <a:p>
            <a:r>
              <a:rPr lang="en-US" dirty="0" smtClean="0"/>
              <a:t>When working inside a container, you can create a template of an environment you need. </a:t>
            </a:r>
          </a:p>
          <a:p>
            <a:r>
              <a:rPr lang="en-US" dirty="0" smtClean="0"/>
              <a:t>The container essentially runs a snapshot of the system at a particular time, providing </a:t>
            </a:r>
          </a:p>
          <a:p>
            <a:r>
              <a:rPr lang="en-US" dirty="0" smtClean="0"/>
              <a:t>consistency in the behavior of an app.</a:t>
            </a:r>
          </a:p>
          <a:p>
            <a:endParaRPr lang="en-US" dirty="0" smtClean="0"/>
          </a:p>
          <a:p>
            <a:endParaRPr lang="en-US" dirty="0" smtClean="0"/>
          </a:p>
          <a:p>
            <a:r>
              <a:rPr lang="en-US" dirty="0" smtClean="0"/>
              <a:t>Containers are typically measured by the megabyte. </a:t>
            </a:r>
          </a:p>
          <a:p>
            <a:r>
              <a:rPr lang="en-US" dirty="0" smtClean="0"/>
              <a:t>They don’t package anything bigger than an app and all the files necessary to run, </a:t>
            </a:r>
          </a:p>
          <a:p>
            <a:r>
              <a:rPr lang="en-US" dirty="0" smtClean="0"/>
              <a:t>and are often used to package single functions that perform specific tasks (known as a </a:t>
            </a:r>
            <a:r>
              <a:rPr lang="en-US" dirty="0" err="1" smtClean="0"/>
              <a:t>microservice</a:t>
            </a:r>
            <a:r>
              <a:rPr lang="en-US" dirty="0" smtClean="0"/>
              <a:t>). </a:t>
            </a:r>
          </a:p>
          <a:p>
            <a:r>
              <a:rPr lang="en-US" dirty="0" smtClean="0"/>
              <a:t>The lightweight nature of containers—and their shared operating system (OS)—makes them very easy to move across multiple environments.</a:t>
            </a:r>
          </a:p>
          <a:p>
            <a:endParaRPr lang="en-US" dirty="0" smtClean="0"/>
          </a:p>
          <a:p>
            <a:endParaRPr lang="en-US" dirty="0" smtClean="0"/>
          </a:p>
          <a:p>
            <a:r>
              <a:rPr lang="en-US" dirty="0" smtClean="0"/>
              <a:t>Emerging IT practices (cloud-native development, CI/CD, and DevOps) </a:t>
            </a:r>
          </a:p>
          <a:p>
            <a:r>
              <a:rPr lang="en-US" dirty="0" smtClean="0"/>
              <a:t>are possible because workloads are broken into the smallest possible </a:t>
            </a:r>
          </a:p>
          <a:p>
            <a:r>
              <a:rPr lang="en-US" dirty="0" smtClean="0"/>
              <a:t>serviceable units possible—usually a function or </a:t>
            </a:r>
            <a:r>
              <a:rPr lang="en-US" dirty="0" err="1" smtClean="0"/>
              <a:t>microservice</a:t>
            </a:r>
            <a:r>
              <a:rPr lang="en-US" dirty="0" smtClean="0"/>
              <a:t>. </a:t>
            </a:r>
          </a:p>
          <a:p>
            <a:r>
              <a:rPr lang="en-US" dirty="0" smtClean="0"/>
              <a:t>These small units are best packaged in containers, which allow multiple teams to work on </a:t>
            </a:r>
          </a:p>
          <a:p>
            <a:r>
              <a:rPr lang="en-US" dirty="0" smtClean="0"/>
              <a:t>individual parts of an app or service without interrupting or threatening code packaged in other containers.</a:t>
            </a:r>
          </a:p>
          <a:p>
            <a:endParaRPr lang="en-US" dirty="0" smtClean="0"/>
          </a:p>
          <a:p>
            <a:r>
              <a:rPr lang="en-US" dirty="0" smtClean="0"/>
              <a:t>The small, lightweight nature of containers allows them to be moved easily across bare metal systems as </a:t>
            </a:r>
          </a:p>
          <a:p>
            <a:r>
              <a:rPr lang="en-US" dirty="0" smtClean="0"/>
              <a:t>well as public, private, hybrid, and </a:t>
            </a:r>
            <a:r>
              <a:rPr lang="en-US" dirty="0" err="1" smtClean="0"/>
              <a:t>multicloud</a:t>
            </a:r>
            <a:r>
              <a:rPr lang="en-US" dirty="0" smtClean="0"/>
              <a:t> environments. They’re also the ideal environment to </a:t>
            </a:r>
          </a:p>
          <a:p>
            <a:r>
              <a:rPr lang="en-US" dirty="0" smtClean="0"/>
              <a:t>deploy today’s cloud-native apps, which are collections of </a:t>
            </a:r>
            <a:r>
              <a:rPr lang="en-US" dirty="0" err="1" smtClean="0"/>
              <a:t>microservices</a:t>
            </a:r>
            <a:r>
              <a:rPr lang="en-US" dirty="0" smtClean="0"/>
              <a:t> designed to provide a consistent </a:t>
            </a:r>
          </a:p>
          <a:p>
            <a:r>
              <a:rPr lang="en-US" dirty="0" smtClean="0"/>
              <a:t>development and automated  management experience across public, private, hybrid, and </a:t>
            </a:r>
            <a:r>
              <a:rPr lang="en-US" dirty="0" err="1" smtClean="0"/>
              <a:t>multicloud</a:t>
            </a:r>
            <a:r>
              <a:rPr lang="en-US" dirty="0" smtClean="0"/>
              <a:t> environments. </a:t>
            </a:r>
          </a:p>
          <a:p>
            <a:r>
              <a:rPr lang="en-US" dirty="0" smtClean="0"/>
              <a:t>Cloud-native apps help speed up how new apps are built, how existing ones are optimized, how they’re all connected. </a:t>
            </a:r>
          </a:p>
          <a:p>
            <a:r>
              <a:rPr lang="en-US" dirty="0" smtClean="0"/>
              <a:t>The caveat is that containers have to be compatible with the underlying OS. </a:t>
            </a:r>
          </a:p>
          <a:p>
            <a:r>
              <a:rPr lang="en-US" dirty="0" smtClean="0"/>
              <a:t>Compared to VMs, containers are best used to: </a:t>
            </a:r>
          </a:p>
          <a:p>
            <a:endParaRPr lang="en-US" dirty="0" smtClean="0"/>
          </a:p>
          <a:p>
            <a:r>
              <a:rPr lang="en-US" dirty="0" smtClean="0"/>
              <a:t>Build cloud-native apps  (save this for another discussion on cost savings within your current infrastructure)</a:t>
            </a:r>
          </a:p>
          <a:p>
            <a:r>
              <a:rPr lang="en-US" dirty="0" smtClean="0"/>
              <a:t>Package </a:t>
            </a:r>
            <a:r>
              <a:rPr lang="en-US" dirty="0" err="1" smtClean="0"/>
              <a:t>microservices</a:t>
            </a:r>
            <a:endParaRPr lang="en-US" dirty="0" smtClean="0"/>
          </a:p>
          <a:p>
            <a:r>
              <a:rPr lang="en-US" dirty="0" smtClean="0"/>
              <a:t>Instill DevOps or CI/CD practices</a:t>
            </a:r>
          </a:p>
          <a:p>
            <a:r>
              <a:rPr lang="en-US" dirty="0" smtClean="0"/>
              <a:t>Move scalable IT projects across a diverse IT footprint that shares the same OS</a:t>
            </a:r>
          </a:p>
          <a:p>
            <a:endParaRPr lang="en-US" dirty="0" smtClean="0"/>
          </a:p>
          <a:p>
            <a:endParaRPr lang="en-US" dirty="0" smtClean="0"/>
          </a:p>
          <a:p>
            <a:r>
              <a:rPr lang="en-US" dirty="0" smtClean="0"/>
              <a:t>- can port to developers in a virtualized environment on their workstation and they can develop on their own local instance </a:t>
            </a:r>
          </a:p>
          <a:p>
            <a:r>
              <a:rPr lang="en-US" dirty="0" smtClean="0"/>
              <a:t>before pushing code to the main branch</a:t>
            </a:r>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4</a:t>
            </a:fld>
            <a:endParaRPr lang="en-US"/>
          </a:p>
        </p:txBody>
      </p:sp>
    </p:spTree>
    <p:extLst>
      <p:ext uri="{BB962C8B-B14F-4D97-AF65-F5344CB8AC3E}">
        <p14:creationId xmlns:p14="http://schemas.microsoft.com/office/powerpoint/2010/main" val="196806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Reference:</a:t>
            </a:r>
          </a:p>
          <a:p>
            <a:r>
              <a:rPr lang="en-US" sz="1200" b="0" i="0" kern="1200" dirty="0" smtClean="0">
                <a:solidFill>
                  <a:schemeClr val="tx1"/>
                </a:solidFill>
                <a:effectLst/>
                <a:latin typeface="+mn-lt"/>
                <a:ea typeface="+mn-ea"/>
                <a:cs typeface="+mn-cs"/>
              </a:rPr>
              <a:t>https://www.docker.com/</a:t>
            </a:r>
          </a:p>
          <a:p>
            <a:r>
              <a:rPr lang="en-US" sz="1200" b="0" i="0" kern="1200" dirty="0" smtClean="0">
                <a:solidFill>
                  <a:schemeClr val="tx1"/>
                </a:solidFill>
                <a:effectLst/>
                <a:latin typeface="+mn-lt"/>
                <a:ea typeface="+mn-ea"/>
                <a:cs typeface="+mn-cs"/>
              </a:rPr>
              <a:t>https://www.docker.com/sites/default/files/d8/2019-09/docker-cheat-sheet.pdf</a:t>
            </a:r>
          </a:p>
          <a:p>
            <a:r>
              <a:rPr lang="en-US" sz="1200" b="0" i="0" kern="1200" dirty="0" smtClean="0">
                <a:solidFill>
                  <a:schemeClr val="tx1"/>
                </a:solidFill>
                <a:effectLst/>
                <a:latin typeface="+mn-lt"/>
                <a:ea typeface="+mn-ea"/>
                <a:cs typeface="+mn-cs"/>
              </a:rPr>
              <a:t>https://docs.docker.com/get-started/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gives you the ability to run your applications within a controlled environment, known as a container, built according to the instructions you define. A container leverages your machine’s resources much like a traditional virtual machine (VM).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containers differ greatly from traditional virtual machines in terms of system resources. </a:t>
            </a:r>
          </a:p>
          <a:p>
            <a:r>
              <a:rPr lang="en-US" sz="1200" b="0" i="0" kern="1200" dirty="0" smtClean="0">
                <a:solidFill>
                  <a:schemeClr val="tx1"/>
                </a:solidFill>
                <a:effectLst/>
                <a:latin typeface="+mn-lt"/>
                <a:ea typeface="+mn-ea"/>
                <a:cs typeface="+mn-cs"/>
              </a:rPr>
              <a:t>Traditional virtual machines operate using Hypervisors, which manage the virtualization of the underlying hardware to the VM.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means they are large in terms of system requirements.</a:t>
            </a:r>
          </a:p>
          <a:p>
            <a:r>
              <a:rPr lang="en-US" sz="1200" b="0" i="0" kern="1200" dirty="0" smtClean="0">
                <a:solidFill>
                  <a:schemeClr val="tx1"/>
                </a:solidFill>
                <a:effectLst/>
                <a:latin typeface="+mn-lt"/>
                <a:ea typeface="+mn-ea"/>
                <a:cs typeface="+mn-cs"/>
              </a:rPr>
              <a:t>Docker doesn’t require the often time-consuming process of installing an entire OS to a virtual machine such as </a:t>
            </a:r>
            <a:r>
              <a:rPr lang="en-US" sz="1200" b="0" i="0" kern="1200" dirty="0" err="1" smtClean="0">
                <a:solidFill>
                  <a:schemeClr val="tx1"/>
                </a:solidFill>
                <a:effectLst/>
                <a:latin typeface="+mn-lt"/>
                <a:ea typeface="+mn-ea"/>
                <a:cs typeface="+mn-cs"/>
              </a:rPr>
              <a:t>VirtualBox</a:t>
            </a:r>
            <a:r>
              <a:rPr lang="en-US" sz="1200" b="0" i="0" kern="1200" dirty="0" smtClean="0">
                <a:solidFill>
                  <a:schemeClr val="tx1"/>
                </a:solidFill>
                <a:effectLst/>
                <a:latin typeface="+mn-lt"/>
                <a:ea typeface="+mn-ea"/>
                <a:cs typeface="+mn-cs"/>
              </a:rPr>
              <a:t> or VMWare.</a:t>
            </a:r>
          </a:p>
          <a:p>
            <a:r>
              <a:rPr lang="en-US" sz="1200" b="0" i="0" kern="1200" dirty="0" smtClean="0">
                <a:solidFill>
                  <a:schemeClr val="tx1"/>
                </a:solidFill>
                <a:effectLst/>
                <a:latin typeface="+mn-lt"/>
                <a:ea typeface="+mn-ea"/>
                <a:cs typeface="+mn-cs"/>
              </a:rPr>
              <a:t>You create a container with a few commands and then execute your applications on it via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Docker manages the majority of the operating system virtualization for you, so you can get on with writing applications and shipping them as you require in the container you have built.</a:t>
            </a:r>
          </a:p>
          <a:p>
            <a:r>
              <a:rPr lang="en-US" sz="1200" b="0" i="0" kern="1200" dirty="0" err="1" smtClean="0">
                <a:solidFill>
                  <a:schemeClr val="tx1"/>
                </a:solidFill>
                <a:effectLst/>
                <a:latin typeface="+mn-lt"/>
                <a:ea typeface="+mn-ea"/>
                <a:cs typeface="+mn-cs"/>
              </a:rPr>
              <a:t>Dockerfiles</a:t>
            </a:r>
            <a:r>
              <a:rPr lang="en-US" sz="1200" b="0" i="0" kern="1200" dirty="0" smtClean="0">
                <a:solidFill>
                  <a:schemeClr val="tx1"/>
                </a:solidFill>
                <a:effectLst/>
                <a:latin typeface="+mn-lt"/>
                <a:ea typeface="+mn-ea"/>
                <a:cs typeface="+mn-cs"/>
              </a:rPr>
              <a:t> can be shared for others to build containers and extend the instructions within them by basing their container image on top of an existing one.</a:t>
            </a:r>
          </a:p>
          <a:p>
            <a:r>
              <a:rPr lang="en-US" sz="1200" b="0" i="0" kern="1200" dirty="0" smtClean="0">
                <a:solidFill>
                  <a:schemeClr val="tx1"/>
                </a:solidFill>
                <a:effectLst/>
                <a:latin typeface="+mn-lt"/>
                <a:ea typeface="+mn-ea"/>
                <a:cs typeface="+mn-cs"/>
              </a:rPr>
              <a:t>The containers are also highly portable and will run in the same manner regardless of the host OS they are executed on. </a:t>
            </a:r>
          </a:p>
          <a:p>
            <a:r>
              <a:rPr lang="en-US" sz="1200" b="0" i="0" kern="1200" dirty="0" smtClean="0">
                <a:solidFill>
                  <a:schemeClr val="tx1"/>
                </a:solidFill>
                <a:effectLst/>
                <a:latin typeface="+mn-lt"/>
                <a:ea typeface="+mn-ea"/>
                <a:cs typeface="+mn-cs"/>
              </a:rPr>
              <a:t>Portability is a massive plus side of Docker.</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image</a:t>
            </a:r>
            <a:r>
              <a:rPr lang="en-US" sz="1200" b="0" i="0" kern="1200" dirty="0" smtClean="0">
                <a:solidFill>
                  <a:schemeClr val="tx1"/>
                </a:solidFill>
                <a:effectLst/>
                <a:latin typeface="+mn-lt"/>
                <a:ea typeface="+mn-ea"/>
                <a:cs typeface="+mn-cs"/>
              </a:rPr>
              <a:t> is a read-only template with instructions for creating a Docker container</a:t>
            </a:r>
          </a:p>
          <a:p>
            <a:r>
              <a:rPr lang="en-US" sz="1200" b="0" i="0" kern="1200" dirty="0" smtClean="0">
                <a:solidFill>
                  <a:schemeClr val="tx1"/>
                </a:solidFill>
                <a:effectLst/>
                <a:latin typeface="+mn-lt"/>
                <a:ea typeface="+mn-ea"/>
                <a:cs typeface="+mn-cs"/>
              </a:rPr>
              <a:t>container is a runnable instance of an image. You can create, start, stop, move, or delete a container using the Docker API or CLI.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Reference: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https://opencontainers.org/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Open Container Initiative</a:t>
            </a:r>
            <a:r>
              <a:rPr lang="en-US" sz="1200" b="0" i="0" kern="1200" dirty="0" smtClean="0">
                <a:solidFill>
                  <a:schemeClr val="tx1"/>
                </a:solidFill>
                <a:effectLst/>
                <a:latin typeface="+mn-lt"/>
                <a:ea typeface="+mn-ea"/>
                <a:cs typeface="+mn-cs"/>
              </a:rPr>
              <a:t> is an open governance structure for the express purpose of creating open industry standards around container formats and runtimes.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https://docs.docker.com/compose/</a:t>
            </a:r>
          </a:p>
          <a:p>
            <a:r>
              <a:rPr lang="en-US" sz="1200" b="0" i="0" kern="1200" dirty="0" smtClean="0">
                <a:solidFill>
                  <a:schemeClr val="tx1"/>
                </a:solidFill>
                <a:effectLst/>
                <a:latin typeface="+mn-lt"/>
                <a:ea typeface="+mn-ea"/>
                <a:cs typeface="+mn-cs"/>
              </a:rPr>
              <a:t>Using Compose is basically a three-step process:</a:t>
            </a:r>
          </a:p>
          <a:p>
            <a:r>
              <a:rPr lang="en-US" sz="1200" b="0" i="0" kern="1200" dirty="0" smtClean="0">
                <a:solidFill>
                  <a:schemeClr val="tx1"/>
                </a:solidFill>
                <a:effectLst/>
                <a:latin typeface="+mn-lt"/>
                <a:ea typeface="+mn-ea"/>
                <a:cs typeface="+mn-cs"/>
              </a:rPr>
              <a:t>Define your app’s environment with a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so it can be reproduced anywhere.</a:t>
            </a:r>
          </a:p>
          <a:p>
            <a:r>
              <a:rPr lang="en-US" sz="1200" b="0" i="0" kern="1200" dirty="0" smtClean="0">
                <a:solidFill>
                  <a:schemeClr val="tx1"/>
                </a:solidFill>
                <a:effectLst/>
                <a:latin typeface="+mn-lt"/>
                <a:ea typeface="+mn-ea"/>
                <a:cs typeface="+mn-cs"/>
              </a:rPr>
              <a:t>Define the services that make up your app in </a:t>
            </a:r>
            <a:r>
              <a:rPr lang="en-US" sz="1200" b="0" i="0" kern="1200" dirty="0" err="1" smtClean="0">
                <a:solidFill>
                  <a:schemeClr val="tx1"/>
                </a:solidFill>
                <a:effectLst/>
                <a:latin typeface="+mn-lt"/>
                <a:ea typeface="+mn-ea"/>
                <a:cs typeface="+mn-cs"/>
              </a:rPr>
              <a:t>docker-compose.yml</a:t>
            </a:r>
            <a:r>
              <a:rPr lang="en-US" sz="1200" b="0" i="0" kern="1200" dirty="0" smtClean="0">
                <a:solidFill>
                  <a:schemeClr val="tx1"/>
                </a:solidFill>
                <a:effectLst/>
                <a:latin typeface="+mn-lt"/>
                <a:ea typeface="+mn-ea"/>
                <a:cs typeface="+mn-cs"/>
              </a:rPr>
              <a:t> so they can be run together in an isolated environment.</a:t>
            </a:r>
          </a:p>
          <a:p>
            <a:r>
              <a:rPr lang="en-US" sz="1200" b="0" i="0" kern="1200" dirty="0" smtClean="0">
                <a:solidFill>
                  <a:schemeClr val="tx1"/>
                </a:solidFill>
                <a:effectLst/>
                <a:latin typeface="+mn-lt"/>
                <a:ea typeface="+mn-ea"/>
                <a:cs typeface="+mn-cs"/>
              </a:rPr>
              <a:t>Run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up and Compose starts and runs your entire app.</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C160F0-2253-4CBC-800B-7C0ECE19C6B4}" type="slidenum">
              <a:rPr lang="en-US" smtClean="0"/>
              <a:t>5</a:t>
            </a:fld>
            <a:endParaRPr lang="en-US"/>
          </a:p>
        </p:txBody>
      </p:sp>
    </p:spTree>
    <p:extLst>
      <p:ext uri="{BB962C8B-B14F-4D97-AF65-F5344CB8AC3E}">
        <p14:creationId xmlns:p14="http://schemas.microsoft.com/office/powerpoint/2010/main" val="895370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Reference:</a:t>
            </a:r>
          </a:p>
          <a:p>
            <a:r>
              <a:rPr lang="en-US" sz="1200" b="0" i="0" kern="1200" baseline="0" dirty="0" smtClean="0">
                <a:solidFill>
                  <a:schemeClr val="tx1"/>
                </a:solidFill>
                <a:effectLst/>
                <a:latin typeface="+mn-lt"/>
                <a:ea typeface="+mn-ea"/>
                <a:cs typeface="+mn-cs"/>
              </a:rPr>
              <a:t>https://developers.redhat.com/blog/2020/11/19/transitioning-from-docker-to-podman/ </a:t>
            </a:r>
          </a:p>
          <a:p>
            <a:r>
              <a:rPr lang="en-US" sz="1200" b="0" i="0" kern="1200" dirty="0" smtClean="0">
                <a:solidFill>
                  <a:schemeClr val="tx1"/>
                </a:solidFill>
                <a:effectLst/>
                <a:latin typeface="+mn-lt"/>
                <a:ea typeface="+mn-ea"/>
                <a:cs typeface="+mn-cs"/>
              </a:rPr>
              <a:t>https://www.docker.com/</a:t>
            </a:r>
          </a:p>
          <a:p>
            <a:r>
              <a:rPr lang="en-US" sz="1200" b="0" i="0" kern="1200" dirty="0" smtClean="0">
                <a:solidFill>
                  <a:schemeClr val="tx1"/>
                </a:solidFill>
                <a:effectLst/>
                <a:latin typeface="+mn-lt"/>
                <a:ea typeface="+mn-ea"/>
                <a:cs typeface="+mn-cs"/>
              </a:rPr>
              <a:t>https://podman.io/</a:t>
            </a:r>
          </a:p>
          <a:p>
            <a:r>
              <a:rPr lang="en-US" sz="1200" b="0" i="0" kern="1200" dirty="0" smtClean="0">
                <a:solidFill>
                  <a:schemeClr val="tx1"/>
                </a:solidFill>
                <a:effectLst/>
                <a:latin typeface="+mn-lt"/>
                <a:ea typeface="+mn-ea"/>
                <a:cs typeface="+mn-cs"/>
              </a:rPr>
              <a:t>https://semaphoreci.com/community/tutorials/dockerizing-a-python-django-web-application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this case, using RHEL8</a:t>
            </a:r>
            <a:r>
              <a:rPr lang="en-US" sz="1200" b="0" i="0" kern="1200" baseline="0" dirty="0" smtClean="0">
                <a:solidFill>
                  <a:schemeClr val="tx1"/>
                </a:solidFill>
                <a:effectLst/>
                <a:latin typeface="+mn-lt"/>
                <a:ea typeface="+mn-ea"/>
                <a:cs typeface="+mn-cs"/>
              </a:rPr>
              <a:t>, the containerization tool is called </a:t>
            </a:r>
            <a:r>
              <a:rPr lang="en-US" sz="1200" b="0" i="0" kern="1200" baseline="0" dirty="0" err="1" smtClean="0">
                <a:solidFill>
                  <a:schemeClr val="tx1"/>
                </a:solidFill>
                <a:effectLst/>
                <a:latin typeface="+mn-lt"/>
                <a:ea typeface="+mn-ea"/>
                <a:cs typeface="+mn-cs"/>
              </a:rPr>
              <a:t>podman</a:t>
            </a:r>
            <a:r>
              <a:rPr lang="en-US" sz="1200" b="0" i="0" kern="1200" baseline="0" dirty="0" smtClean="0">
                <a:solidFill>
                  <a:schemeClr val="tx1"/>
                </a:solidFill>
                <a:effectLst/>
                <a:latin typeface="+mn-lt"/>
                <a:ea typeface="+mn-ea"/>
                <a:cs typeface="+mn-cs"/>
              </a:rPr>
              <a:t> which acts basically the same as </a:t>
            </a:r>
            <a:r>
              <a:rPr lang="en-US" sz="1200" b="0" i="0" kern="1200" baseline="0" dirty="0" err="1" smtClean="0">
                <a:solidFill>
                  <a:schemeClr val="tx1"/>
                </a:solidFill>
                <a:effectLst/>
                <a:latin typeface="+mn-lt"/>
                <a:ea typeface="+mn-ea"/>
                <a:cs typeface="+mn-cs"/>
              </a:rPr>
              <a:t>docker</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When tools are installed, using commands using ‘</a:t>
            </a:r>
            <a:r>
              <a:rPr lang="en-US" sz="1200" b="0" i="0" kern="1200" baseline="0" dirty="0" err="1" smtClean="0">
                <a:solidFill>
                  <a:schemeClr val="tx1"/>
                </a:solidFill>
                <a:effectLst/>
                <a:latin typeface="+mn-lt"/>
                <a:ea typeface="+mn-ea"/>
                <a:cs typeface="+mn-cs"/>
              </a:rPr>
              <a:t>podman</a:t>
            </a:r>
            <a:r>
              <a:rPr lang="en-US" sz="1200" b="0" i="0" kern="1200" baseline="0" dirty="0" smtClean="0">
                <a:solidFill>
                  <a:schemeClr val="tx1"/>
                </a:solidFill>
                <a:effectLst/>
                <a:latin typeface="+mn-lt"/>
                <a:ea typeface="+mn-ea"/>
                <a:cs typeface="+mn-cs"/>
              </a:rPr>
              <a:t>’ can be interchanged with ‘</a:t>
            </a:r>
            <a:r>
              <a:rPr lang="en-US" sz="1200" b="0" i="0" kern="1200" baseline="0" dirty="0" err="1" smtClean="0">
                <a:solidFill>
                  <a:schemeClr val="tx1"/>
                </a:solidFill>
                <a:effectLst/>
                <a:latin typeface="+mn-lt"/>
                <a:ea typeface="+mn-ea"/>
                <a:cs typeface="+mn-cs"/>
              </a:rPr>
              <a:t>docker</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They are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greatest </a:t>
            </a:r>
            <a:r>
              <a:rPr lang="en-US" sz="1200" b="1" i="0" kern="1200" dirty="0" smtClean="0">
                <a:solidFill>
                  <a:schemeClr val="tx1"/>
                </a:solidFill>
                <a:effectLst/>
                <a:latin typeface="+mn-lt"/>
                <a:ea typeface="+mn-ea"/>
                <a:cs typeface="+mn-cs"/>
              </a:rPr>
              <a:t>difference</a:t>
            </a:r>
            <a:r>
              <a:rPr lang="en-US" sz="1200" b="0" i="0" kern="1200" dirty="0" smtClean="0">
                <a:solidFill>
                  <a:schemeClr val="tx1"/>
                </a:solidFill>
                <a:effectLst/>
                <a:latin typeface="+mn-lt"/>
                <a:ea typeface="+mn-ea"/>
                <a:cs typeface="+mn-cs"/>
              </a:rPr>
              <a:t> between </a:t>
            </a:r>
            <a:r>
              <a:rPr lang="en-US" sz="1200" b="1" i="0" kern="1200" dirty="0" smtClean="0">
                <a:solidFill>
                  <a:schemeClr val="tx1"/>
                </a:solidFill>
                <a:effectLst/>
                <a:latin typeface="+mn-lt"/>
                <a:ea typeface="+mn-ea"/>
                <a:cs typeface="+mn-cs"/>
              </a:rPr>
              <a:t>Docker and </a:t>
            </a:r>
            <a:r>
              <a:rPr lang="en-US" sz="1200" b="1"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is their architecture.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runs </a:t>
            </a:r>
            <a:r>
              <a:rPr lang="en-US" sz="1200" b="1" i="0" kern="1200" dirty="0" smtClean="0">
                <a:solidFill>
                  <a:schemeClr val="tx1"/>
                </a:solidFill>
                <a:effectLst/>
                <a:latin typeface="+mn-lt"/>
                <a:ea typeface="+mn-ea"/>
                <a:cs typeface="+mn-cs"/>
              </a:rPr>
              <a:t>on</a:t>
            </a:r>
            <a:r>
              <a:rPr lang="en-US" sz="1200" b="0" i="0" kern="1200" dirty="0" smtClean="0">
                <a:solidFill>
                  <a:schemeClr val="tx1"/>
                </a:solidFill>
                <a:effectLst/>
                <a:latin typeface="+mn-lt"/>
                <a:ea typeface="+mn-ea"/>
                <a:cs typeface="+mn-cs"/>
              </a:rPr>
              <a:t> a client-server architecture, while </a:t>
            </a:r>
            <a:r>
              <a:rPr lang="en-US" sz="1200" b="1"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runs </a:t>
            </a:r>
            <a:r>
              <a:rPr lang="en-US" sz="1200" b="1" i="0" kern="1200" dirty="0" smtClean="0">
                <a:solidFill>
                  <a:schemeClr val="tx1"/>
                </a:solidFill>
                <a:effectLst/>
                <a:latin typeface="+mn-lt"/>
                <a:ea typeface="+mn-ea"/>
                <a:cs typeface="+mn-cs"/>
              </a:rPr>
              <a:t>on</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daemonless</a:t>
            </a:r>
            <a:r>
              <a:rPr lang="en-US" sz="1200" b="0" i="0" kern="1200" dirty="0" smtClean="0">
                <a:solidFill>
                  <a:schemeClr val="tx1"/>
                </a:solidFill>
                <a:effectLst/>
                <a:latin typeface="+mn-lt"/>
                <a:ea typeface="+mn-ea"/>
                <a:cs typeface="+mn-cs"/>
              </a:rPr>
              <a:t> architecture. But what does that mean? When working with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you have to use the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CLI, which communicates with a background daemon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created by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are </a:t>
            </a:r>
            <a:r>
              <a:rPr lang="en-US" sz="1200" b="1" i="0" kern="1200" dirty="0" smtClean="0">
                <a:solidFill>
                  <a:schemeClr val="tx1"/>
                </a:solidFill>
                <a:effectLst/>
                <a:latin typeface="+mn-lt"/>
                <a:ea typeface="+mn-ea"/>
                <a:cs typeface="+mn-cs"/>
              </a:rPr>
              <a:t>compatible</a:t>
            </a:r>
            <a:r>
              <a:rPr lang="en-US" sz="1200" b="0" i="0" kern="1200" dirty="0" smtClean="0">
                <a:solidFill>
                  <a:schemeClr val="tx1"/>
                </a:solidFill>
                <a:effectLst/>
                <a:latin typeface="+mn-lt"/>
                <a:ea typeface="+mn-ea"/>
                <a:cs typeface="+mn-cs"/>
              </a:rPr>
              <a:t> with the OCI  (open</a:t>
            </a:r>
            <a:r>
              <a:rPr lang="en-US" sz="1200" b="0" i="0" kern="1200" baseline="0" dirty="0" smtClean="0">
                <a:solidFill>
                  <a:schemeClr val="tx1"/>
                </a:solidFill>
                <a:effectLst/>
                <a:latin typeface="+mn-lt"/>
                <a:ea typeface="+mn-ea"/>
                <a:cs typeface="+mn-cs"/>
              </a:rPr>
              <a:t> container initiative) </a:t>
            </a:r>
            <a:r>
              <a:rPr lang="en-US" sz="1200" b="0" i="0" kern="1200" dirty="0" smtClean="0">
                <a:solidFill>
                  <a:schemeClr val="tx1"/>
                </a:solidFill>
                <a:effectLst/>
                <a:latin typeface="+mn-lt"/>
                <a:ea typeface="+mn-ea"/>
                <a:cs typeface="+mn-cs"/>
              </a:rPr>
              <a:t>standard. This means that </a:t>
            </a:r>
            <a:r>
              <a:rPr lang="en-US" sz="1200" b="1"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can push and pull from container registries such as the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Hub and Quay.io. In this case, we've used the following tags with the </a:t>
            </a:r>
            <a:r>
              <a:rPr lang="en-US" sz="1200" b="1"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run command</a:t>
            </a:r>
          </a:p>
        </p:txBody>
      </p:sp>
      <p:sp>
        <p:nvSpPr>
          <p:cNvPr id="4" name="Slide Number Placeholder 3"/>
          <p:cNvSpPr>
            <a:spLocks noGrp="1"/>
          </p:cNvSpPr>
          <p:nvPr>
            <p:ph type="sldNum" sz="quarter" idx="10"/>
          </p:nvPr>
        </p:nvSpPr>
        <p:spPr/>
        <p:txBody>
          <a:bodyPr/>
          <a:lstStyle/>
          <a:p>
            <a:fld id="{66C160F0-2253-4CBC-800B-7C0ECE19C6B4}" type="slidenum">
              <a:rPr lang="en-US" smtClean="0"/>
              <a:t>6</a:t>
            </a:fld>
            <a:endParaRPr lang="en-US"/>
          </a:p>
        </p:txBody>
      </p:sp>
    </p:spTree>
    <p:extLst>
      <p:ext uri="{BB962C8B-B14F-4D97-AF65-F5344CB8AC3E}">
        <p14:creationId xmlns:p14="http://schemas.microsoft.com/office/powerpoint/2010/main" val="89537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Notes:</a:t>
            </a:r>
          </a:p>
          <a:p>
            <a:r>
              <a:rPr lang="en-US" dirty="0" smtClean="0"/>
              <a:t>Current architecture for Partner</a:t>
            </a:r>
            <a:r>
              <a:rPr lang="en-US" baseline="0" dirty="0" smtClean="0"/>
              <a:t> X</a:t>
            </a:r>
            <a:r>
              <a:rPr lang="en-US" dirty="0" smtClean="0"/>
              <a:t> is one VM for the Django</a:t>
            </a:r>
            <a:r>
              <a:rPr lang="en-US" baseline="0" dirty="0" smtClean="0"/>
              <a:t> </a:t>
            </a:r>
            <a:r>
              <a:rPr lang="en-US" dirty="0" err="1" smtClean="0"/>
              <a:t>WebApp</a:t>
            </a:r>
            <a:r>
              <a:rPr lang="en-US" dirty="0" smtClean="0"/>
              <a:t> front end</a:t>
            </a:r>
            <a:r>
              <a:rPr lang="en-US" baseline="0" dirty="0" smtClean="0"/>
              <a:t> and one VM for the back End MySQL DB</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Have decided to split out the demo files to have separate containers for the Django web and MySQL Db.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Had originally put them in the same container, which I do think it lends itself to be a more elegant approach and is very useful for developers, but not a great idea for production.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keep a good flow for Partner X moving towards production containers, it would be better to split them out now.  This lends itself to using the web app container in multiple instances for fail over if using a load balancer.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two </a:t>
            </a:r>
            <a:r>
              <a:rPr lang="en-US" sz="1200" kern="1200" dirty="0" err="1" smtClean="0">
                <a:solidFill>
                  <a:schemeClr val="tx1"/>
                </a:solidFill>
                <a:effectLst/>
                <a:latin typeface="+mn-lt"/>
                <a:ea typeface="+mn-ea"/>
                <a:cs typeface="+mn-cs"/>
              </a:rPr>
              <a:t>db’s</a:t>
            </a:r>
            <a:r>
              <a:rPr lang="en-US" sz="1200" kern="1200" dirty="0" smtClean="0">
                <a:solidFill>
                  <a:schemeClr val="tx1"/>
                </a:solidFill>
                <a:effectLst/>
                <a:latin typeface="+mn-lt"/>
                <a:ea typeface="+mn-ea"/>
                <a:cs typeface="+mn-cs"/>
              </a:rPr>
              <a:t> writing to the same volume would not be a great idea.</a:t>
            </a:r>
          </a:p>
          <a:p>
            <a:endParaRPr lang="en-US" baseline="0" dirty="0" smtClean="0"/>
          </a:p>
          <a:p>
            <a:endParaRPr lang="en-US" baseline="0" dirty="0" smtClean="0"/>
          </a:p>
          <a:p>
            <a:r>
              <a:rPr lang="en-US" baseline="0" dirty="0" smtClean="0"/>
              <a:t>Single container for </a:t>
            </a:r>
            <a:r>
              <a:rPr lang="en-US" baseline="0" dirty="0" err="1" smtClean="0"/>
              <a:t>initally</a:t>
            </a:r>
            <a:r>
              <a:rPr lang="en-US" baseline="0" dirty="0" smtClean="0"/>
              <a:t> dev exploration </a:t>
            </a:r>
          </a:p>
          <a:p>
            <a:r>
              <a:rPr lang="en-US" baseline="0" dirty="0" smtClean="0"/>
              <a:t>Portable with </a:t>
            </a:r>
            <a:r>
              <a:rPr lang="en-US" baseline="0" dirty="0" err="1" smtClean="0"/>
              <a:t>devs</a:t>
            </a:r>
            <a:endParaRPr lang="en-US" baseline="0" dirty="0" smtClean="0"/>
          </a:p>
          <a:p>
            <a:r>
              <a:rPr lang="en-US" baseline="0" dirty="0" smtClean="0"/>
              <a:t>Leading to </a:t>
            </a:r>
            <a:r>
              <a:rPr lang="en-US" baseline="0" dirty="0" err="1" smtClean="0"/>
              <a:t>microservices</a:t>
            </a:r>
            <a:endParaRPr lang="en-US" baseline="0" dirty="0" smtClean="0"/>
          </a:p>
          <a:p>
            <a:r>
              <a:rPr lang="en-US" baseline="0" dirty="0" smtClean="0"/>
              <a:t>Prod release will probably have separate containers</a:t>
            </a:r>
          </a:p>
          <a:p>
            <a:r>
              <a:rPr lang="en-US" baseline="0" dirty="0" smtClean="0"/>
              <a:t>It is debatable to have a Prod </a:t>
            </a:r>
            <a:r>
              <a:rPr lang="en-US" baseline="0" dirty="0" err="1" smtClean="0"/>
              <a:t>db</a:t>
            </a:r>
            <a:r>
              <a:rPr lang="en-US" baseline="0" dirty="0" smtClean="0"/>
              <a:t> using a  container</a:t>
            </a:r>
          </a:p>
          <a:p>
            <a:r>
              <a:rPr lang="en-US" baseline="0" dirty="0" smtClean="0"/>
              <a:t>Can multiple versions of this web app / </a:t>
            </a:r>
            <a:r>
              <a:rPr lang="en-US" baseline="0" dirty="0" err="1" smtClean="0"/>
              <a:t>db</a:t>
            </a:r>
            <a:r>
              <a:rPr lang="en-US" baseline="0" dirty="0" smtClean="0"/>
              <a:t> work together ?</a:t>
            </a:r>
          </a:p>
          <a:p>
            <a:endParaRPr lang="en-US" baseline="0" dirty="0" smtClean="0"/>
          </a:p>
          <a:p>
            <a:r>
              <a:rPr lang="en-US" sz="1200" b="0" i="0" kern="1200" dirty="0" smtClean="0">
                <a:solidFill>
                  <a:schemeClr val="tx1"/>
                </a:solidFill>
                <a:effectLst/>
                <a:latin typeface="+mn-lt"/>
                <a:ea typeface="+mn-ea"/>
                <a:cs typeface="+mn-cs"/>
              </a:rPr>
              <a:t>It is probably better to have your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in a single container and your supporting services like databases etc. in a separate containers. By doing this if you need to do rolling updates or restarts you can keep your database online while your application nodes are doing individual restarts so you wont experience downtime.</a:t>
            </a:r>
          </a:p>
        </p:txBody>
      </p:sp>
      <p:sp>
        <p:nvSpPr>
          <p:cNvPr id="4" name="Slide Number Placeholder 3"/>
          <p:cNvSpPr>
            <a:spLocks noGrp="1"/>
          </p:cNvSpPr>
          <p:nvPr>
            <p:ph type="sldNum" sz="quarter" idx="10"/>
          </p:nvPr>
        </p:nvSpPr>
        <p:spPr/>
        <p:txBody>
          <a:bodyPr/>
          <a:lstStyle/>
          <a:p>
            <a:fld id="{66C160F0-2253-4CBC-800B-7C0ECE19C6B4}" type="slidenum">
              <a:rPr lang="en-US" smtClean="0"/>
              <a:t>7</a:t>
            </a:fld>
            <a:endParaRPr lang="en-US"/>
          </a:p>
        </p:txBody>
      </p:sp>
    </p:spTree>
    <p:extLst>
      <p:ext uri="{BB962C8B-B14F-4D97-AF65-F5344CB8AC3E}">
        <p14:creationId xmlns:p14="http://schemas.microsoft.com/office/powerpoint/2010/main" val="258006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Reference:</a:t>
            </a:r>
          </a:p>
          <a:p>
            <a:r>
              <a:rPr lang="en-US" i="0" dirty="0" smtClean="0"/>
              <a:t>https://towardsdatascience.com/docker-networking-919461b7f498</a:t>
            </a:r>
          </a:p>
          <a:p>
            <a:r>
              <a:rPr lang="en-US" i="0" dirty="0" smtClean="0"/>
              <a:t>https://docs.docker.com/network/</a:t>
            </a:r>
          </a:p>
          <a:p>
            <a:r>
              <a:rPr lang="en-US" i="0" dirty="0" smtClean="0"/>
              <a:t>https://cloudkul.com/blog/understanding-communication-docker-containers/</a:t>
            </a:r>
          </a:p>
          <a:p>
            <a:r>
              <a:rPr lang="en-US" i="0" dirty="0" smtClean="0"/>
              <a:t>https://docs.docker.com/get-started/07_multi_container/</a:t>
            </a:r>
          </a:p>
          <a:p>
            <a:endParaRPr lang="en-US" i="0" dirty="0" smtClean="0"/>
          </a:p>
          <a:p>
            <a:endParaRPr lang="en-US" i="0" dirty="0" smtClean="0"/>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creates three networks automatically - Bridge, Host, and None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attach the container to any other network you can use the </a:t>
            </a:r>
            <a:r>
              <a:rPr lang="en-US" sz="1200" b="1" i="0" kern="1200" dirty="0" smtClean="0">
                <a:solidFill>
                  <a:schemeClr val="tx1"/>
                </a:solidFill>
                <a:effectLst/>
                <a:latin typeface="+mn-lt"/>
                <a:ea typeface="+mn-ea"/>
                <a:cs typeface="+mn-cs"/>
              </a:rPr>
              <a:t>--network</a:t>
            </a:r>
            <a:r>
              <a:rPr lang="en-US" sz="1200" b="0" i="0" kern="1200" dirty="0" smtClean="0">
                <a:solidFill>
                  <a:schemeClr val="tx1"/>
                </a:solidFill>
                <a:effectLst/>
                <a:latin typeface="+mn-lt"/>
                <a:ea typeface="+mn-ea"/>
                <a:cs typeface="+mn-cs"/>
              </a:rPr>
              <a:t> flag of the run command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Bridge</a:t>
            </a:r>
            <a:r>
              <a:rPr lang="en-US" sz="1200" b="0" i="0" kern="1200" dirty="0" smtClean="0">
                <a:solidFill>
                  <a:schemeClr val="tx1"/>
                </a:solidFill>
                <a:effectLst/>
                <a:latin typeface="+mn-lt"/>
                <a:ea typeface="+mn-ea"/>
                <a:cs typeface="+mn-cs"/>
              </a:rPr>
              <a:t> network assigns IPs in the range of 172.17.x.x to the containers within it. To access these containers from outside you need to map the ports of these containers to the ports on the host.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Bridge network is default networks that comes with all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installation. It is also known as docker0 network. If not mentioned otherwise, all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are created within docker0 network.</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Host</a:t>
            </a:r>
            <a:r>
              <a:rPr lang="en-US" sz="1200" b="0" i="0" kern="1200" dirty="0" smtClean="0">
                <a:solidFill>
                  <a:schemeClr val="tx1"/>
                </a:solidFill>
                <a:effectLst/>
                <a:latin typeface="+mn-lt"/>
                <a:ea typeface="+mn-ea"/>
                <a:cs typeface="+mn-cs"/>
              </a:rPr>
              <a:t> network will remove any network isolation between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host and the containers. For instance, if you run a container on port 5000, it will be accessible on the same port on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host without any explicit port mapping.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host network adds a container on the host’s network stack.. As far as the network is concerned, there is no isolation between the host machine and the container. For instance, if you run a container that runs a web server on port 80 using host networking, the web server is available on port 80 of the host machine.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None </a:t>
            </a:r>
            <a:r>
              <a:rPr lang="en-US" sz="1200" b="0" i="0" kern="1200" dirty="0" smtClean="0">
                <a:solidFill>
                  <a:schemeClr val="tx1"/>
                </a:solidFill>
                <a:effectLst/>
                <a:latin typeface="+mn-lt"/>
                <a:ea typeface="+mn-ea"/>
                <a:cs typeface="+mn-cs"/>
              </a:rPr>
              <a:t>network keeps the container in complete isolation, i.e. they are not connected to any network or container.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None network is generally known as container specific network. A container can be attached to none network. This is </a:t>
            </a:r>
            <a:r>
              <a:rPr lang="en-US" sz="1200" b="0" i="0" kern="1200" dirty="0" err="1" smtClean="0">
                <a:solidFill>
                  <a:schemeClr val="tx1"/>
                </a:solidFill>
                <a:effectLst/>
                <a:latin typeface="+mn-lt"/>
                <a:ea typeface="+mn-ea"/>
                <a:cs typeface="+mn-cs"/>
              </a:rPr>
              <a:t>utilised</a:t>
            </a:r>
            <a:r>
              <a:rPr lang="en-US" sz="1200" b="0" i="0" kern="1200" dirty="0" smtClean="0">
                <a:solidFill>
                  <a:schemeClr val="tx1"/>
                </a:solidFill>
                <a:effectLst/>
                <a:latin typeface="+mn-lt"/>
                <a:ea typeface="+mn-ea"/>
                <a:cs typeface="+mn-cs"/>
              </a:rPr>
              <a:t> for internal communication between containers being isolated to outside network.</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containers can reach each other using their names. This is made possible by an Embedded DNS which runs on the address </a:t>
            </a:r>
            <a:r>
              <a:rPr lang="en-US" sz="1200" b="1" i="0" kern="1200" dirty="0" smtClean="0">
                <a:solidFill>
                  <a:schemeClr val="tx1"/>
                </a:solidFill>
                <a:effectLst/>
                <a:latin typeface="+mn-lt"/>
                <a:ea typeface="+mn-ea"/>
                <a:cs typeface="+mn-cs"/>
              </a:rPr>
              <a:t>127.0.0.11</a:t>
            </a:r>
          </a:p>
          <a:p>
            <a:r>
              <a:rPr lang="en-US" sz="1200" b="0" i="0" kern="1200" dirty="0" smtClean="0">
                <a:solidFill>
                  <a:schemeClr val="tx1"/>
                </a:solidFill>
                <a:effectLst/>
                <a:latin typeface="+mn-lt"/>
                <a:ea typeface="+mn-ea"/>
                <a:cs typeface="+mn-cs"/>
              </a:rPr>
              <a:t>We can define a user-defined network for this purpose by using the following command and assigning this network when running the containers.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Map TCP port 80 in the container to port 8080 on the Docker host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run -p 3306:3306 --name </a:t>
            </a:r>
            <a:r>
              <a:rPr lang="en-US" sz="1200" b="0" i="0" kern="1200" dirty="0" err="1" smtClean="0">
                <a:solidFill>
                  <a:schemeClr val="tx1"/>
                </a:solidFill>
                <a:effectLst/>
                <a:latin typeface="+mn-lt"/>
                <a:ea typeface="+mn-ea"/>
                <a:cs typeface="+mn-cs"/>
              </a:rPr>
              <a:t>mysql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err="1" smtClean="0"/>
              <a:t>docker</a:t>
            </a:r>
            <a:r>
              <a:rPr lang="en-US" i="0" dirty="0" smtClean="0"/>
              <a:t> run -p 8000:8000</a:t>
            </a:r>
            <a:r>
              <a:rPr lang="en-US" sz="1200" b="0" i="0" kern="1200" baseline="0" dirty="0" smtClean="0">
                <a:solidFill>
                  <a:schemeClr val="tx1"/>
                </a:solidFill>
                <a:effectLst/>
                <a:latin typeface="+mn-lt"/>
                <a:ea typeface="+mn-ea"/>
                <a:cs typeface="+mn-cs"/>
              </a:rPr>
              <a:t> </a:t>
            </a:r>
            <a:r>
              <a:rPr lang="en-US" i="0" dirty="0" smtClean="0"/>
              <a:t>--name some-</a:t>
            </a:r>
            <a:r>
              <a:rPr lang="en-US" i="0" dirty="0" err="1" smtClean="0"/>
              <a:t>django</a:t>
            </a:r>
            <a:r>
              <a:rPr lang="en-US" i="0" dirty="0" smtClean="0"/>
              <a:t>-app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 arguments maps host’s port with container’s port and –name argument defines container’s name. </a:t>
            </a:r>
          </a:p>
          <a:p>
            <a:r>
              <a:rPr lang="en-US" sz="1200" b="0" i="0" kern="1200" dirty="0" smtClean="0">
                <a:solidFill>
                  <a:schemeClr val="tx1"/>
                </a:solidFill>
                <a:effectLst/>
                <a:latin typeface="+mn-lt"/>
                <a:ea typeface="+mn-ea"/>
                <a:cs typeface="+mn-cs"/>
              </a:rPr>
              <a:t>We are mapping 3306 port of host with 3306 port inside the container. </a:t>
            </a:r>
          </a:p>
          <a:p>
            <a:r>
              <a:rPr lang="en-US" sz="1200" b="0" i="0" kern="1200" dirty="0" smtClean="0">
                <a:solidFill>
                  <a:schemeClr val="tx1"/>
                </a:solidFill>
                <a:effectLst/>
                <a:latin typeface="+mn-lt"/>
                <a:ea typeface="+mn-ea"/>
                <a:cs typeface="+mn-cs"/>
              </a:rPr>
              <a:t>All traffic to and from </a:t>
            </a:r>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 server will routed from these ports.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Likewise with the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django</a:t>
            </a:r>
            <a:r>
              <a:rPr lang="en-US" sz="1200" b="0" i="0" kern="1200" baseline="0" dirty="0" smtClean="0">
                <a:solidFill>
                  <a:schemeClr val="tx1"/>
                </a:solidFill>
                <a:effectLst/>
                <a:latin typeface="+mn-lt"/>
                <a:ea typeface="+mn-ea"/>
                <a:cs typeface="+mn-cs"/>
              </a:rPr>
              <a:t> web app on port  </a:t>
            </a:r>
            <a:r>
              <a:rPr lang="en-US" i="0" dirty="0" smtClean="0"/>
              <a:t>8000</a:t>
            </a:r>
            <a:r>
              <a:rPr lang="en-US" i="0" baseline="0" dirty="0" smtClean="0"/>
              <a:t> port on host with </a:t>
            </a:r>
            <a:r>
              <a:rPr lang="en-US" i="0" dirty="0" smtClean="0"/>
              <a:t>8000 the port in the container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Make sure ports on host are available to be used.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i="0" dirty="0" smtClean="0"/>
          </a:p>
          <a:p>
            <a:endParaRPr lang="en-US" i="0" dirty="0" smtClean="0"/>
          </a:p>
          <a:p>
            <a:endParaRPr lang="en-US" i="0" dirty="0"/>
          </a:p>
        </p:txBody>
      </p:sp>
      <p:sp>
        <p:nvSpPr>
          <p:cNvPr id="4" name="Slide Number Placeholder 3"/>
          <p:cNvSpPr>
            <a:spLocks noGrp="1"/>
          </p:cNvSpPr>
          <p:nvPr>
            <p:ph type="sldNum" sz="quarter" idx="10"/>
          </p:nvPr>
        </p:nvSpPr>
        <p:spPr/>
        <p:txBody>
          <a:bodyPr/>
          <a:lstStyle/>
          <a:p>
            <a:fld id="{66C160F0-2253-4CBC-800B-7C0ECE19C6B4}" type="slidenum">
              <a:rPr lang="en-US" smtClean="0"/>
              <a:t>8</a:t>
            </a:fld>
            <a:endParaRPr lang="en-US"/>
          </a:p>
        </p:txBody>
      </p:sp>
    </p:spTree>
    <p:extLst>
      <p:ext uri="{BB962C8B-B14F-4D97-AF65-F5344CB8AC3E}">
        <p14:creationId xmlns:p14="http://schemas.microsoft.com/office/powerpoint/2010/main" val="2785091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https://github.com/moby/moby/issues/32299#issuecomment-360421915</a:t>
            </a:r>
          </a:p>
          <a:p>
            <a:r>
              <a:rPr lang="en-US" dirty="0" smtClean="0"/>
              <a:t>	- This is very interesting with</a:t>
            </a:r>
            <a:r>
              <a:rPr lang="en-US" baseline="0" dirty="0" smtClean="0"/>
              <a:t> recent posts </a:t>
            </a:r>
          </a:p>
          <a:p>
            <a:endParaRPr lang="en-US" dirty="0" smtClean="0"/>
          </a:p>
          <a:p>
            <a:r>
              <a:rPr lang="en-US" dirty="0" smtClean="0"/>
              <a:t>https://uilicious.com/blog/5-fatal-docker-gotchas-for-new-users/</a:t>
            </a:r>
          </a:p>
          <a:p>
            <a:endParaRPr lang="en-US" dirty="0" smtClean="0"/>
          </a:p>
          <a:p>
            <a:pPr fontAlgn="base"/>
            <a:r>
              <a:rPr lang="en-US" sz="1200" b="0" i="0" u="none" strike="noStrike" kern="1200" dirty="0" smtClean="0">
                <a:solidFill>
                  <a:schemeClr val="tx1"/>
                </a:solidFill>
                <a:effectLst/>
                <a:latin typeface="+mn-lt"/>
                <a:ea typeface="+mn-ea"/>
                <a:cs typeface="+mn-cs"/>
                <a:hlinkClick r:id="rId3"/>
              </a:rPr>
              <a:t>Docker port binding uses </a:t>
            </a:r>
            <a:r>
              <a:rPr lang="en-US" sz="1200" b="0" i="0" u="none" strike="noStrike" kern="1200" dirty="0" err="1" smtClean="0">
                <a:solidFill>
                  <a:schemeClr val="tx1"/>
                </a:solidFill>
                <a:effectLst/>
                <a:latin typeface="+mn-lt"/>
                <a:ea typeface="+mn-ea"/>
                <a:cs typeface="+mn-cs"/>
                <a:hlinkClick r:id="rId3"/>
              </a:rPr>
              <a:t>iptables</a:t>
            </a:r>
            <a:r>
              <a:rPr lang="en-US" sz="1200" b="0" i="0" u="none" strike="noStrike" kern="1200" dirty="0" smtClean="0">
                <a:solidFill>
                  <a:schemeClr val="tx1"/>
                </a:solidFill>
                <a:effectLst/>
                <a:latin typeface="+mn-lt"/>
                <a:ea typeface="+mn-ea"/>
                <a:cs typeface="+mn-cs"/>
                <a:hlinkClick r:id="rId3"/>
              </a:rPr>
              <a:t> PREROUTING level by default</a:t>
            </a:r>
            <a:r>
              <a:rPr lang="en-US" sz="1200" b="0" i="0" kern="1200" dirty="0" smtClean="0">
                <a:solidFill>
                  <a:schemeClr val="tx1"/>
                </a:solidFill>
                <a:effectLst/>
                <a:latin typeface="+mn-lt"/>
                <a:ea typeface="+mn-ea"/>
                <a:cs typeface="+mn-cs"/>
              </a:rPr>
              <a:t>. Which takes precedence over most </a:t>
            </a:r>
            <a:r>
              <a:rPr lang="en-US" sz="1200" b="0" i="0" kern="1200" dirty="0" err="1" smtClean="0">
                <a:solidFill>
                  <a:schemeClr val="tx1"/>
                </a:solidFill>
                <a:effectLst/>
                <a:latin typeface="+mn-lt"/>
                <a:ea typeface="+mn-ea"/>
                <a:cs typeface="+mn-cs"/>
              </a:rPr>
              <a:t>iptables</a:t>
            </a:r>
            <a:r>
              <a:rPr lang="en-US" sz="1200" b="0" i="0" kern="1200" dirty="0" smtClean="0">
                <a:solidFill>
                  <a:schemeClr val="tx1"/>
                </a:solidFill>
                <a:effectLst/>
                <a:latin typeface="+mn-lt"/>
                <a:ea typeface="+mn-ea"/>
                <a:cs typeface="+mn-cs"/>
              </a:rPr>
              <a:t> INPUT firewall rules that many commonly use to protect their systems.</a:t>
            </a:r>
          </a:p>
          <a:p>
            <a:pPr fontAlgn="base"/>
            <a:r>
              <a:rPr lang="en-US" sz="1200" b="0" i="0" kern="1200" dirty="0" smtClean="0">
                <a:solidFill>
                  <a:schemeClr val="tx1"/>
                </a:solidFill>
                <a:effectLst/>
                <a:latin typeface="+mn-lt"/>
                <a:ea typeface="+mn-ea"/>
                <a:cs typeface="+mn-cs"/>
              </a:rPr>
              <a:t>The end result : public exposure of privileged ports, such as </a:t>
            </a:r>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Mitigate by using container to container communication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r>
              <a:rPr lang="en-US" dirty="0" smtClean="0"/>
              <a:t>https://blog.neuvector.com/article/containers-vs-virtual-machines-vms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Implement a third party – container specific security platform such as </a:t>
            </a:r>
            <a:r>
              <a:rPr lang="en-US" sz="1200" b="0" i="0" u="none" strike="noStrike" kern="1200" dirty="0" err="1" smtClean="0">
                <a:solidFill>
                  <a:schemeClr val="tx1"/>
                </a:solidFill>
                <a:effectLst/>
                <a:latin typeface="+mn-lt"/>
                <a:ea typeface="+mn-ea"/>
                <a:cs typeface="+mn-cs"/>
                <a:hlinkClick r:id="rId4"/>
              </a:rPr>
              <a:t>NeuVector</a:t>
            </a:r>
            <a:r>
              <a:rPr lang="en-US" sz="1200" b="0" i="0" kern="1200" dirty="0" smtClean="0">
                <a:solidFill>
                  <a:schemeClr val="tx1"/>
                </a:solidFill>
                <a:effectLst/>
                <a:latin typeface="+mn-lt"/>
                <a:ea typeface="+mn-ea"/>
                <a:cs typeface="+mn-cs"/>
              </a:rPr>
              <a:t>. Remember traditional firewalls </a:t>
            </a:r>
            <a:r>
              <a:rPr lang="en-US" sz="1200" b="1" i="0" kern="1200" dirty="0" smtClean="0">
                <a:solidFill>
                  <a:schemeClr val="tx1"/>
                </a:solidFill>
                <a:effectLst/>
                <a:latin typeface="+mn-lt"/>
                <a:ea typeface="+mn-ea"/>
                <a:cs typeface="+mn-cs"/>
              </a:rPr>
              <a:t>can’t keep up </a:t>
            </a:r>
            <a:r>
              <a:rPr lang="en-US" sz="1200" b="0" i="0" kern="1200" dirty="0" smtClean="0">
                <a:solidFill>
                  <a:schemeClr val="tx1"/>
                </a:solidFill>
                <a:effectLst/>
                <a:latin typeface="+mn-lt"/>
                <a:ea typeface="+mn-ea"/>
                <a:cs typeface="+mn-cs"/>
              </a:rPr>
              <a:t>with the rapid pace and fluidity of container deployments so status quo is not an option.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r>
              <a:rPr lang="en-US" dirty="0" smtClean="0"/>
              <a:t>https://docs.docker.com/network/iptables/</a:t>
            </a:r>
          </a:p>
          <a:p>
            <a:endParaRPr lang="en-US" dirty="0" smtClean="0"/>
          </a:p>
          <a:p>
            <a:r>
              <a:rPr lang="en-US" sz="1200" b="0" i="0" kern="1200" dirty="0" smtClean="0">
                <a:solidFill>
                  <a:schemeClr val="tx1"/>
                </a:solidFill>
                <a:effectLst/>
                <a:latin typeface="+mn-lt"/>
                <a:ea typeface="+mn-ea"/>
                <a:cs typeface="+mn-cs"/>
              </a:rPr>
              <a:t>On Linux, Docker manipulates </a:t>
            </a:r>
            <a:r>
              <a:rPr lang="en-US" dirty="0" err="1" smtClean="0"/>
              <a:t>iptables</a:t>
            </a:r>
            <a:r>
              <a:rPr lang="en-US" sz="1200" b="0" i="0" kern="1200" dirty="0" smtClean="0">
                <a:solidFill>
                  <a:schemeClr val="tx1"/>
                </a:solidFill>
                <a:effectLst/>
                <a:latin typeface="+mn-lt"/>
                <a:ea typeface="+mn-ea"/>
                <a:cs typeface="+mn-cs"/>
              </a:rPr>
              <a:t> rules to provide network isolation. While this is an implementation detail and you should not modify the rules Docker inserts into your </a:t>
            </a:r>
            <a:r>
              <a:rPr lang="en-US" dirty="0" err="1" smtClean="0"/>
              <a:t>iptables</a:t>
            </a:r>
            <a:r>
              <a:rPr lang="en-US" sz="1200" b="0" i="0" kern="1200" dirty="0" smtClean="0">
                <a:solidFill>
                  <a:schemeClr val="tx1"/>
                </a:solidFill>
                <a:effectLst/>
                <a:latin typeface="+mn-lt"/>
                <a:ea typeface="+mn-ea"/>
                <a:cs typeface="+mn-cs"/>
              </a:rPr>
              <a:t> policies</a:t>
            </a:r>
          </a:p>
          <a:p>
            <a:endParaRPr lang="en-US" dirty="0" smtClean="0"/>
          </a:p>
          <a:p>
            <a:r>
              <a:rPr lang="en-US" sz="1200" b="0" i="0" kern="1200" dirty="0" smtClean="0">
                <a:solidFill>
                  <a:schemeClr val="tx1"/>
                </a:solidFill>
                <a:effectLst/>
                <a:latin typeface="+mn-lt"/>
                <a:ea typeface="+mn-ea"/>
                <a:cs typeface="+mn-cs"/>
              </a:rPr>
              <a:t>This means that if you expose a port through Docker, this port gets exposed no matter what rules your firewall has configured. If you want those rules to apply even when a port gets exposed through Docker, you </a:t>
            </a:r>
            <a:r>
              <a:rPr lang="en-US" sz="1200" b="0" i="1"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add these rules to the </a:t>
            </a:r>
            <a:r>
              <a:rPr lang="en-US" dirty="0" smtClean="0"/>
              <a:t>DOCKER-USER</a:t>
            </a:r>
            <a:r>
              <a:rPr lang="en-US" sz="1200" b="0" i="0" kern="1200" dirty="0" smtClean="0">
                <a:solidFill>
                  <a:schemeClr val="tx1"/>
                </a:solidFill>
                <a:effectLst/>
                <a:latin typeface="+mn-lt"/>
                <a:ea typeface="+mn-ea"/>
                <a:cs typeface="+mn-cs"/>
              </a:rPr>
              <a:t> chain.</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Restrict connections to the Docker host</a:t>
            </a:r>
          </a:p>
          <a:p>
            <a:r>
              <a:rPr lang="en-US" dirty="0" err="1" smtClean="0"/>
              <a:t>iptables</a:t>
            </a:r>
            <a:r>
              <a:rPr lang="en-US" dirty="0" smtClean="0"/>
              <a:t> </a:t>
            </a:r>
            <a:r>
              <a:rPr lang="en-US" sz="1200" kern="1200" dirty="0" smtClean="0">
                <a:solidFill>
                  <a:schemeClr val="tx1"/>
                </a:solidFill>
                <a:effectLst/>
                <a:latin typeface="+mn-lt"/>
                <a:ea typeface="+mn-ea"/>
                <a:cs typeface="+mn-cs"/>
              </a:rPr>
              <a:t>-I</a:t>
            </a:r>
            <a:r>
              <a:rPr lang="en-US" dirty="0" smtClean="0"/>
              <a:t> DOCKER-USER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dirty="0" smtClean="0"/>
              <a:t> </a:t>
            </a:r>
            <a:r>
              <a:rPr lang="en-US" dirty="0" err="1" smtClean="0"/>
              <a:t>ext_if</a:t>
            </a:r>
            <a:r>
              <a:rPr lang="en-US" dirty="0" smtClean="0"/>
              <a:t> </a:t>
            </a:r>
            <a:r>
              <a:rPr lang="en-US" dirty="0" smtClean="0">
                <a:effectLst/>
              </a:rPr>
              <a:t>!</a:t>
            </a:r>
            <a:r>
              <a:rPr lang="en-US" dirty="0" smtClean="0"/>
              <a:t> </a:t>
            </a:r>
            <a:r>
              <a:rPr lang="en-US" sz="1200" kern="1200" dirty="0" smtClean="0">
                <a:solidFill>
                  <a:schemeClr val="tx1"/>
                </a:solidFill>
                <a:effectLst/>
                <a:latin typeface="+mn-lt"/>
                <a:ea typeface="+mn-ea"/>
                <a:cs typeface="+mn-cs"/>
              </a:rPr>
              <a:t>-s</a:t>
            </a:r>
            <a:r>
              <a:rPr lang="en-US" dirty="0" smtClean="0"/>
              <a:t> 192.168.1.1 </a:t>
            </a:r>
            <a:r>
              <a:rPr lang="en-US" sz="1200" kern="1200" dirty="0" smtClean="0">
                <a:solidFill>
                  <a:schemeClr val="tx1"/>
                </a:solidFill>
                <a:effectLst/>
                <a:latin typeface="+mn-lt"/>
                <a:ea typeface="+mn-ea"/>
                <a:cs typeface="+mn-cs"/>
              </a:rPr>
              <a:t>-j</a:t>
            </a:r>
            <a:r>
              <a:rPr lang="en-US" dirty="0" smtClean="0"/>
              <a:t> DROP</a:t>
            </a:r>
          </a:p>
          <a:p>
            <a:endParaRPr lang="en-US" dirty="0" smtClean="0"/>
          </a:p>
          <a:p>
            <a:r>
              <a:rPr lang="en-US" sz="1200" b="0" i="0" kern="1200" dirty="0" smtClean="0">
                <a:solidFill>
                  <a:schemeClr val="tx1"/>
                </a:solidFill>
                <a:effectLst/>
                <a:latin typeface="+mn-lt"/>
                <a:ea typeface="+mn-ea"/>
                <a:cs typeface="+mn-cs"/>
              </a:rPr>
              <a:t>restricts external access from all IP addresses except </a:t>
            </a:r>
            <a:r>
              <a:rPr lang="en-US" dirty="0" smtClean="0"/>
              <a:t>192.168.1.1</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r>
              <a:rPr lang="en-US" dirty="0" smtClean="0"/>
              <a:t>https://www.jeffgeerling.com/blog/2020/be-careful-docker-might-be-exposing-ports-world</a:t>
            </a:r>
          </a:p>
          <a:p>
            <a:endParaRPr lang="en-US" dirty="0" smtClean="0"/>
          </a:p>
          <a:p>
            <a:r>
              <a:rPr lang="en-US" sz="1200" b="0" i="0" kern="1200" dirty="0" err="1" smtClean="0">
                <a:solidFill>
                  <a:schemeClr val="tx1"/>
                </a:solidFill>
                <a:effectLst/>
                <a:latin typeface="+mn-lt"/>
                <a:ea typeface="+mn-ea"/>
                <a:cs typeface="+mn-cs"/>
              </a:rPr>
              <a:t>iptables</a:t>
            </a:r>
            <a:r>
              <a:rPr lang="en-US" sz="1200" b="0" i="0" kern="1200" dirty="0" smtClean="0">
                <a:solidFill>
                  <a:schemeClr val="tx1"/>
                </a:solidFill>
                <a:effectLst/>
                <a:latin typeface="+mn-lt"/>
                <a:ea typeface="+mn-ea"/>
                <a:cs typeface="+mn-cs"/>
              </a:rPr>
              <a:t> -I DOCKER-USER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eth0 ! -s 127.0.0.1 -j DROP</a:t>
            </a:r>
          </a:p>
          <a:p>
            <a:endParaRPr lang="en-US" dirty="0" smtClean="0"/>
          </a:p>
        </p:txBody>
      </p:sp>
      <p:sp>
        <p:nvSpPr>
          <p:cNvPr id="4" name="Slide Number Placeholder 3"/>
          <p:cNvSpPr>
            <a:spLocks noGrp="1"/>
          </p:cNvSpPr>
          <p:nvPr>
            <p:ph type="sldNum" sz="quarter" idx="10"/>
          </p:nvPr>
        </p:nvSpPr>
        <p:spPr/>
        <p:txBody>
          <a:bodyPr/>
          <a:lstStyle/>
          <a:p>
            <a:fld id="{66C160F0-2253-4CBC-800B-7C0ECE19C6B4}" type="slidenum">
              <a:rPr lang="en-US" smtClean="0"/>
              <a:t>9</a:t>
            </a:fld>
            <a:endParaRPr lang="en-US"/>
          </a:p>
        </p:txBody>
      </p:sp>
    </p:spTree>
    <p:extLst>
      <p:ext uri="{BB962C8B-B14F-4D97-AF65-F5344CB8AC3E}">
        <p14:creationId xmlns:p14="http://schemas.microsoft.com/office/powerpoint/2010/main" val="75091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F1B6D3-E00E-4840-A8DE-BBB965A26C79}"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F1B6D3-E00E-4840-A8DE-BBB965A26C79}"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F1B6D3-E00E-4840-A8DE-BBB965A26C79}"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1B6D3-E00E-4840-A8DE-BBB965A26C79}"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F1B6D3-E00E-4840-A8DE-BBB965A26C79}"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58DD-A581-46F2-89B7-E2C80BBF5C2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BF1B6D3-E00E-4840-A8DE-BBB965A26C79}" type="datetimeFigureOut">
              <a:rPr lang="en-US" smtClean="0"/>
              <a:t>3/1/2021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214658DD-A581-46F2-89B7-E2C80BBF5C2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BF1B6D3-E00E-4840-A8DE-BBB965A26C79}" type="datetimeFigureOut">
              <a:rPr lang="en-US" smtClean="0"/>
              <a:t>3/1/2021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14658DD-A581-46F2-89B7-E2C80BBF5C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8077200" cy="1673352"/>
          </a:xfrm>
        </p:spPr>
        <p:txBody>
          <a:bodyPr/>
          <a:lstStyle/>
          <a:p>
            <a:r>
              <a:rPr lang="en-US" dirty="0" smtClean="0"/>
              <a:t>Partner X Container Exploration</a:t>
            </a:r>
            <a:endParaRPr lang="en-US" dirty="0"/>
          </a:p>
        </p:txBody>
      </p:sp>
    </p:spTree>
    <p:extLst>
      <p:ext uri="{BB962C8B-B14F-4D97-AF65-F5344CB8AC3E}">
        <p14:creationId xmlns:p14="http://schemas.microsoft.com/office/powerpoint/2010/main" val="159130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Non-Root Container Run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Running </a:t>
            </a:r>
            <a:r>
              <a:rPr lang="en-US" dirty="0"/>
              <a:t>as root is a bad practice and </a:t>
            </a:r>
            <a:r>
              <a:rPr lang="en-US" dirty="0" smtClean="0"/>
              <a:t>can lead </a:t>
            </a:r>
            <a:r>
              <a:rPr lang="en-US" dirty="0"/>
              <a:t>to issues with </a:t>
            </a:r>
            <a:r>
              <a:rPr lang="en-US" dirty="0" smtClean="0"/>
              <a:t>the solution security </a:t>
            </a:r>
          </a:p>
          <a:p>
            <a:pPr lvl="1"/>
            <a:r>
              <a:rPr lang="en-US" dirty="0"/>
              <a:t>I</a:t>
            </a:r>
            <a:r>
              <a:rPr lang="en-US" dirty="0" smtClean="0"/>
              <a:t>f breached can potentially disable all security controls and could do some major harm from there</a:t>
            </a:r>
          </a:p>
          <a:p>
            <a:r>
              <a:rPr lang="en-US" dirty="0" smtClean="0"/>
              <a:t>Issues can arise with permissions of users accessing the containers both in and out of the containers</a:t>
            </a:r>
          </a:p>
          <a:p>
            <a:r>
              <a:rPr lang="en-US" dirty="0" smtClean="0"/>
              <a:t>The user can be defined in the </a:t>
            </a:r>
            <a:r>
              <a:rPr lang="en-US" dirty="0" err="1" smtClean="0"/>
              <a:t>Dockerfile</a:t>
            </a:r>
            <a:endParaRPr lang="en-US" dirty="0" smtClean="0"/>
          </a:p>
          <a:p>
            <a:r>
              <a:rPr lang="en-US" dirty="0" err="1" smtClean="0"/>
              <a:t>Podman</a:t>
            </a:r>
            <a:r>
              <a:rPr lang="en-US" dirty="0" smtClean="0"/>
              <a:t> can be setup to execute commands as a not root user, and inside the container run as a non-root user</a:t>
            </a:r>
            <a:endParaRPr lang="en-US" dirty="0"/>
          </a:p>
          <a:p>
            <a:pPr marL="0" indent="0">
              <a:buNone/>
            </a:pPr>
            <a:endParaRPr lang="en-US" dirty="0"/>
          </a:p>
        </p:txBody>
      </p:sp>
    </p:spTree>
    <p:extLst>
      <p:ext uri="{BB962C8B-B14F-4D97-AF65-F5344CB8AC3E}">
        <p14:creationId xmlns:p14="http://schemas.microsoft.com/office/powerpoint/2010/main" val="160444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Databases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fontAlgn="base"/>
            <a:r>
              <a:rPr lang="en-US" sz="1800" dirty="0"/>
              <a:t>Containerized databases separate storage from </a:t>
            </a:r>
            <a:r>
              <a:rPr lang="en-US" sz="1800" dirty="0" smtClean="0"/>
              <a:t>compute</a:t>
            </a:r>
          </a:p>
          <a:p>
            <a:pPr lvl="1" fontAlgn="base"/>
            <a:r>
              <a:rPr lang="en-US" sz="1600" dirty="0"/>
              <a:t>S</a:t>
            </a:r>
            <a:r>
              <a:rPr lang="en-US" sz="1600" dirty="0" smtClean="0"/>
              <a:t>torage and compute performance </a:t>
            </a:r>
            <a:r>
              <a:rPr lang="en-US" sz="1600" dirty="0"/>
              <a:t>and capacity can be scaled </a:t>
            </a:r>
            <a:r>
              <a:rPr lang="en-US" sz="1600" dirty="0" smtClean="0"/>
              <a:t>separately </a:t>
            </a:r>
          </a:p>
          <a:p>
            <a:pPr lvl="1" fontAlgn="base"/>
            <a:r>
              <a:rPr lang="en-US" sz="1600" dirty="0" smtClean="0"/>
              <a:t>More flexible  for </a:t>
            </a:r>
            <a:r>
              <a:rPr lang="en-US" sz="1600" dirty="0"/>
              <a:t>capacity planning and </a:t>
            </a:r>
            <a:r>
              <a:rPr lang="en-US" sz="1600" dirty="0" smtClean="0"/>
              <a:t>provisioning</a:t>
            </a:r>
            <a:endParaRPr lang="en-US" sz="1600" dirty="0"/>
          </a:p>
          <a:p>
            <a:pPr fontAlgn="base"/>
            <a:r>
              <a:rPr lang="en-US" sz="1800" dirty="0" smtClean="0"/>
              <a:t>Containerized </a:t>
            </a:r>
            <a:r>
              <a:rPr lang="en-US" sz="1800" dirty="0"/>
              <a:t>databases </a:t>
            </a:r>
            <a:r>
              <a:rPr lang="en-US" sz="1800" dirty="0" smtClean="0"/>
              <a:t>are excellent for accelerated  </a:t>
            </a:r>
            <a:r>
              <a:rPr lang="en-US" sz="1800" dirty="0"/>
              <a:t>DevOps </a:t>
            </a:r>
            <a:r>
              <a:rPr lang="en-US" sz="1800" dirty="0" smtClean="0"/>
              <a:t>cycles</a:t>
            </a:r>
          </a:p>
          <a:p>
            <a:pPr fontAlgn="base"/>
            <a:r>
              <a:rPr lang="en-US" sz="1800" dirty="0" smtClean="0"/>
              <a:t>Containerized </a:t>
            </a:r>
            <a:r>
              <a:rPr lang="en-US" sz="1800" dirty="0"/>
              <a:t>databases have a unique set of challenges in terms of high data availability, backup and </a:t>
            </a:r>
            <a:r>
              <a:rPr lang="en-US" sz="1800" dirty="0" smtClean="0"/>
              <a:t>recovery</a:t>
            </a:r>
          </a:p>
          <a:p>
            <a:pPr fontAlgn="base"/>
            <a:r>
              <a:rPr lang="en-US" sz="1800" dirty="0" smtClean="0"/>
              <a:t>DB’s have been designed to be are </a:t>
            </a:r>
            <a:r>
              <a:rPr lang="en-US" sz="1800" dirty="0" err="1" smtClean="0"/>
              <a:t>stateful</a:t>
            </a:r>
            <a:r>
              <a:rPr lang="en-US" sz="1800" dirty="0" smtClean="0"/>
              <a:t> so incorporating into containers  which are stateless  require workarounds within containers to handle </a:t>
            </a:r>
            <a:r>
              <a:rPr lang="en-US" sz="1800" dirty="0"/>
              <a:t>persistent data storage and longer-than-usual container </a:t>
            </a:r>
            <a:r>
              <a:rPr lang="en-US" sz="1800" dirty="0" smtClean="0"/>
              <a:t>lifespans</a:t>
            </a:r>
          </a:p>
          <a:p>
            <a:pPr fontAlgn="base"/>
            <a:r>
              <a:rPr lang="en-US" sz="1800" dirty="0" smtClean="0"/>
              <a:t>Plan </a:t>
            </a:r>
            <a:r>
              <a:rPr lang="en-US" sz="1800" dirty="0"/>
              <a:t>for persistent storage by separating the database engine from the database files </a:t>
            </a:r>
            <a:r>
              <a:rPr lang="en-US" sz="1800" dirty="0" smtClean="0"/>
              <a:t>storage</a:t>
            </a:r>
          </a:p>
          <a:p>
            <a:pPr lvl="1" fontAlgn="base"/>
            <a:r>
              <a:rPr lang="en-US" sz="1600" dirty="0" smtClean="0"/>
              <a:t>if </a:t>
            </a:r>
            <a:r>
              <a:rPr lang="en-US" sz="1600" dirty="0"/>
              <a:t>a container </a:t>
            </a:r>
            <a:r>
              <a:rPr lang="en-US" sz="1600" dirty="0" smtClean="0"/>
              <a:t>fails  then no </a:t>
            </a:r>
            <a:r>
              <a:rPr lang="en-US" sz="1600" dirty="0"/>
              <a:t>data </a:t>
            </a:r>
            <a:r>
              <a:rPr lang="en-US" sz="1600" dirty="0" smtClean="0"/>
              <a:t>loss</a:t>
            </a:r>
          </a:p>
          <a:p>
            <a:pPr fontAlgn="base"/>
            <a:r>
              <a:rPr lang="en-US" sz="1800" dirty="0" smtClean="0"/>
              <a:t>New tech Alternative: The </a:t>
            </a:r>
            <a:r>
              <a:rPr lang="en-US" sz="1800" i="1" dirty="0"/>
              <a:t>MySQL Operator for Kubernetes </a:t>
            </a:r>
            <a:endParaRPr lang="en-US" sz="1800" i="1" dirty="0" smtClean="0"/>
          </a:p>
          <a:p>
            <a:pPr lvl="1" fontAlgn="base"/>
            <a:r>
              <a:rPr lang="en-US" sz="1600" dirty="0" smtClean="0"/>
              <a:t>teaches </a:t>
            </a:r>
            <a:r>
              <a:rPr lang="en-US" sz="1600" dirty="0" err="1" smtClean="0"/>
              <a:t>teaches</a:t>
            </a:r>
            <a:r>
              <a:rPr lang="en-US" sz="1600" dirty="0" smtClean="0"/>
              <a:t> </a:t>
            </a:r>
            <a:r>
              <a:rPr lang="en-US" sz="1600" dirty="0"/>
              <a:t>Kubernetes to treat MySQL clusters as a first-party resource type in Kubernetes' API. It teaches it how many nodes you need to have a minimally HA cluster in your Kubernetes environment. </a:t>
            </a:r>
          </a:p>
        </p:txBody>
      </p:sp>
    </p:spTree>
    <p:extLst>
      <p:ext uri="{BB962C8B-B14F-4D97-AF65-F5344CB8AC3E}">
        <p14:creationId xmlns:p14="http://schemas.microsoft.com/office/powerpoint/2010/main" val="369332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Data</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Persisting </a:t>
            </a:r>
            <a:r>
              <a:rPr lang="en-US" dirty="0"/>
              <a:t>the data is necessary since containers will lose all data once stopped</a:t>
            </a:r>
          </a:p>
          <a:p>
            <a:r>
              <a:rPr lang="en-US" dirty="0" smtClean="0"/>
              <a:t>Containers use a shared space within the container and a defined data space filesystem</a:t>
            </a:r>
          </a:p>
          <a:p>
            <a:r>
              <a:rPr lang="en-US" dirty="0"/>
              <a:t>Ensure you persist the database data either via bind mount or named </a:t>
            </a:r>
            <a:r>
              <a:rPr lang="en-US" dirty="0" smtClean="0"/>
              <a:t>volume </a:t>
            </a:r>
          </a:p>
          <a:p>
            <a:pPr lvl="1"/>
            <a:r>
              <a:rPr lang="en-US" dirty="0" smtClean="0"/>
              <a:t>Volumes </a:t>
            </a:r>
            <a:r>
              <a:rPr lang="en-US" dirty="0"/>
              <a:t>does not increase the size of the containers using it, and </a:t>
            </a:r>
            <a:r>
              <a:rPr lang="en-US" dirty="0" smtClean="0"/>
              <a:t>the contents </a:t>
            </a:r>
            <a:r>
              <a:rPr lang="en-US" dirty="0"/>
              <a:t>exist outside the </a:t>
            </a:r>
            <a:r>
              <a:rPr lang="en-US" dirty="0" smtClean="0"/>
              <a:t>container</a:t>
            </a:r>
          </a:p>
          <a:p>
            <a:pPr lvl="1"/>
            <a:r>
              <a:rPr lang="en-US" dirty="0" smtClean="0"/>
              <a:t>Volumes </a:t>
            </a:r>
            <a:r>
              <a:rPr lang="en-US" dirty="0"/>
              <a:t>are completely managed by </a:t>
            </a:r>
            <a:r>
              <a:rPr lang="en-US" dirty="0" smtClean="0"/>
              <a:t>Docker</a:t>
            </a:r>
          </a:p>
          <a:p>
            <a:pPr lvl="1"/>
            <a:r>
              <a:rPr lang="en-US" dirty="0"/>
              <a:t>Volumes can be more safely shared among multiple </a:t>
            </a:r>
            <a:r>
              <a:rPr lang="en-US" dirty="0" smtClean="0"/>
              <a:t>containers</a:t>
            </a:r>
          </a:p>
          <a:p>
            <a:r>
              <a:rPr lang="en-US" dirty="0" smtClean="0"/>
              <a:t>Ensure </a:t>
            </a:r>
            <a:r>
              <a:rPr lang="en-US" dirty="0"/>
              <a:t>you have a backup plan in </a:t>
            </a:r>
            <a:r>
              <a:rPr lang="en-US" dirty="0" smtClean="0"/>
              <a:t>place</a:t>
            </a:r>
          </a:p>
          <a:p>
            <a:pPr lvl="1"/>
            <a:r>
              <a:rPr lang="en-US" dirty="0" smtClean="0"/>
              <a:t>MySQL can </a:t>
            </a:r>
            <a:r>
              <a:rPr lang="en-US" dirty="0"/>
              <a:t>backup using </a:t>
            </a:r>
            <a:r>
              <a:rPr lang="en-US" dirty="0" smtClean="0"/>
              <a:t>command line tool: </a:t>
            </a:r>
            <a:r>
              <a:rPr lang="en-US" dirty="0" err="1" smtClean="0"/>
              <a:t>mysqldump</a:t>
            </a:r>
            <a:endParaRPr lang="en-US" dirty="0" smtClean="0"/>
          </a:p>
          <a:p>
            <a:pPr lvl="1"/>
            <a:r>
              <a:rPr lang="en-US" dirty="0" smtClean="0"/>
              <a:t>MySQL container to </a:t>
            </a:r>
            <a:r>
              <a:rPr lang="en-US" dirty="0"/>
              <a:t>backups and restores when the database is running in a </a:t>
            </a:r>
            <a:r>
              <a:rPr lang="en-US" dirty="0" err="1" smtClean="0"/>
              <a:t>container</a:t>
            </a:r>
            <a:r>
              <a:rPr lang="en-US" dirty="0" err="1"/>
              <a:t>:</a:t>
            </a:r>
            <a:r>
              <a:rPr lang="en-US" dirty="0" err="1" smtClean="0"/>
              <a:t>databack</a:t>
            </a:r>
            <a:r>
              <a:rPr lang="en-US" dirty="0" smtClean="0"/>
              <a:t>/</a:t>
            </a:r>
            <a:r>
              <a:rPr lang="en-US" dirty="0" err="1" smtClean="0"/>
              <a:t>mysql</a:t>
            </a:r>
            <a:r>
              <a:rPr lang="en-US" dirty="0" smtClean="0"/>
              <a:t>-backup</a:t>
            </a:r>
            <a:r>
              <a:rPr lang="en-US" dirty="0"/>
              <a:t> </a:t>
            </a:r>
            <a:r>
              <a:rPr lang="en-US" dirty="0" smtClean="0"/>
              <a:t>image</a:t>
            </a:r>
          </a:p>
          <a:p>
            <a:pPr lvl="1"/>
            <a:endParaRPr lang="en-US" dirty="0" smtClean="0"/>
          </a:p>
          <a:p>
            <a:endParaRPr lang="en-US" dirty="0"/>
          </a:p>
        </p:txBody>
      </p:sp>
    </p:spTree>
    <p:extLst>
      <p:ext uri="{BB962C8B-B14F-4D97-AF65-F5344CB8AC3E}">
        <p14:creationId xmlns:p14="http://schemas.microsoft.com/office/powerpoint/2010/main" val="338657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Container Images</a:t>
            </a:r>
            <a:endParaRPr lang="en-US" dirty="0"/>
          </a:p>
        </p:txBody>
      </p:sp>
      <p:sp>
        <p:nvSpPr>
          <p:cNvPr id="3" name="Content Placeholder 2"/>
          <p:cNvSpPr>
            <a:spLocks noGrp="1"/>
          </p:cNvSpPr>
          <p:nvPr>
            <p:ph idx="1"/>
          </p:nvPr>
        </p:nvSpPr>
        <p:spPr/>
        <p:txBody>
          <a:bodyPr>
            <a:noAutofit/>
          </a:bodyPr>
          <a:lstStyle/>
          <a:p>
            <a:r>
              <a:rPr lang="en-US" sz="2400" b="1" dirty="0" smtClean="0"/>
              <a:t>Docker: </a:t>
            </a:r>
            <a:r>
              <a:rPr lang="en-US" sz="2400" dirty="0" smtClean="0"/>
              <a:t>data </a:t>
            </a:r>
            <a:r>
              <a:rPr lang="en-US" sz="2400" dirty="0"/>
              <a:t>pertaining to images, containers, volumes, </a:t>
            </a:r>
            <a:r>
              <a:rPr lang="en-US" sz="2400" dirty="0" err="1"/>
              <a:t>etc</a:t>
            </a:r>
            <a:r>
              <a:rPr lang="en-US" sz="2400" dirty="0"/>
              <a:t> </a:t>
            </a:r>
            <a:endParaRPr lang="en-US" sz="2400" dirty="0" smtClean="0"/>
          </a:p>
          <a:p>
            <a:pPr lvl="1"/>
            <a:r>
              <a:rPr lang="en-US" sz="2400" dirty="0"/>
              <a:t> </a:t>
            </a:r>
            <a:r>
              <a:rPr lang="en-US" sz="2400" b="1" dirty="0">
                <a:cs typeface="Courier New" panose="02070309020205020404" pitchFamily="49" charset="0"/>
              </a:rPr>
              <a:t>/</a:t>
            </a:r>
            <a:r>
              <a:rPr lang="en-US" sz="2400" b="1" dirty="0" err="1" smtClean="0">
                <a:cs typeface="Courier New" panose="02070309020205020404" pitchFamily="49" charset="0"/>
              </a:rPr>
              <a:t>var</a:t>
            </a:r>
            <a:r>
              <a:rPr lang="en-US" sz="2400" b="1" dirty="0" smtClean="0">
                <a:cs typeface="Courier New" panose="02070309020205020404" pitchFamily="49" charset="0"/>
              </a:rPr>
              <a:t>/lib/</a:t>
            </a:r>
            <a:r>
              <a:rPr lang="en-US" sz="2400" b="1" dirty="0" err="1" smtClean="0">
                <a:cs typeface="Courier New" panose="02070309020205020404" pitchFamily="49" charset="0"/>
              </a:rPr>
              <a:t>docker</a:t>
            </a:r>
            <a:endParaRPr lang="en-US" sz="2400" b="1" dirty="0" smtClean="0">
              <a:cs typeface="Courier New" panose="02070309020205020404" pitchFamily="49" charset="0"/>
            </a:endParaRPr>
          </a:p>
          <a:p>
            <a:pPr lvl="0"/>
            <a:r>
              <a:rPr lang="en-US" sz="2400" dirty="0" smtClean="0"/>
              <a:t>Docker </a:t>
            </a:r>
            <a:r>
              <a:rPr lang="en-US" sz="2400" dirty="0"/>
              <a:t>builds one layer for each instruction in the </a:t>
            </a:r>
            <a:r>
              <a:rPr lang="en-US" sz="2400" dirty="0" err="1" smtClean="0"/>
              <a:t>Dockerfile</a:t>
            </a:r>
            <a:endParaRPr lang="en-US" sz="2000" dirty="0" smtClean="0"/>
          </a:p>
          <a:p>
            <a:r>
              <a:rPr lang="en-US" sz="2400" dirty="0" smtClean="0"/>
              <a:t>Image </a:t>
            </a:r>
            <a:r>
              <a:rPr lang="en-US" sz="2400" dirty="0"/>
              <a:t>layers are </a:t>
            </a:r>
            <a:r>
              <a:rPr lang="en-US" sz="2400" dirty="0" smtClean="0"/>
              <a:t>read-only</a:t>
            </a:r>
          </a:p>
          <a:p>
            <a:r>
              <a:rPr lang="en-US" sz="2400" dirty="0"/>
              <a:t>T</a:t>
            </a:r>
            <a:r>
              <a:rPr lang="en-US" sz="2400" dirty="0" smtClean="0"/>
              <a:t>he</a:t>
            </a:r>
            <a:r>
              <a:rPr lang="en-US" sz="2400" i="1" dirty="0"/>
              <a:t> </a:t>
            </a:r>
            <a:r>
              <a:rPr lang="en-US" sz="2400" dirty="0" err="1">
                <a:cs typeface="Courier New" panose="02070309020205020404" pitchFamily="49" charset="0"/>
              </a:rPr>
              <a:t>docker</a:t>
            </a:r>
            <a:r>
              <a:rPr lang="en-US" sz="2400" dirty="0">
                <a:cs typeface="Courier New" panose="02070309020205020404" pitchFamily="49" charset="0"/>
              </a:rPr>
              <a:t> run</a:t>
            </a:r>
            <a:r>
              <a:rPr lang="en-US" sz="2400" dirty="0"/>
              <a:t> </a:t>
            </a:r>
            <a:r>
              <a:rPr lang="en-US" sz="2400" dirty="0" smtClean="0"/>
              <a:t>command:</a:t>
            </a:r>
          </a:p>
          <a:p>
            <a:pPr lvl="1"/>
            <a:r>
              <a:rPr lang="en-US" sz="2400" dirty="0" smtClean="0"/>
              <a:t> </a:t>
            </a:r>
            <a:r>
              <a:rPr lang="en-US" sz="2400" dirty="0" err="1"/>
              <a:t>docker</a:t>
            </a:r>
            <a:r>
              <a:rPr lang="en-US" sz="2400" dirty="0"/>
              <a:t> builds </a:t>
            </a:r>
            <a:r>
              <a:rPr lang="en-US" sz="2400" dirty="0" smtClean="0"/>
              <a:t>the container / read-write layers</a:t>
            </a:r>
          </a:p>
          <a:p>
            <a:r>
              <a:rPr lang="en-US" sz="2400" b="1" dirty="0" err="1"/>
              <a:t>Podman</a:t>
            </a:r>
            <a:r>
              <a:rPr lang="en-US" sz="2400" b="1" dirty="0"/>
              <a:t>: </a:t>
            </a:r>
            <a:r>
              <a:rPr lang="en-US" sz="2400" dirty="0"/>
              <a:t>as a non-root container user, container images are stored under your home directory </a:t>
            </a:r>
          </a:p>
          <a:p>
            <a:pPr lvl="1"/>
            <a:r>
              <a:rPr lang="en-US" sz="2400" dirty="0">
                <a:cs typeface="Courier New" panose="02070309020205020404" pitchFamily="49" charset="0"/>
              </a:rPr>
              <a:t>($HOME/.local/share/containers/storage/)</a:t>
            </a:r>
          </a:p>
          <a:p>
            <a:pPr lvl="1"/>
            <a:r>
              <a:rPr lang="en-US" sz="2400" dirty="0"/>
              <a:t>instead of: </a:t>
            </a:r>
            <a:r>
              <a:rPr lang="en-US" sz="2400" dirty="0">
                <a:cs typeface="Courier New" panose="02070309020205020404" pitchFamily="49" charset="0"/>
              </a:rPr>
              <a:t>/</a:t>
            </a:r>
            <a:r>
              <a:rPr lang="en-US" sz="2400" dirty="0" err="1">
                <a:cs typeface="Courier New" panose="02070309020205020404" pitchFamily="49" charset="0"/>
              </a:rPr>
              <a:t>var</a:t>
            </a:r>
            <a:r>
              <a:rPr lang="en-US" sz="2400" dirty="0">
                <a:cs typeface="Courier New" panose="02070309020205020404" pitchFamily="49" charset="0"/>
              </a:rPr>
              <a:t>/lib/containers</a:t>
            </a:r>
          </a:p>
          <a:p>
            <a:endParaRPr lang="en-US" dirty="0" smtClean="0"/>
          </a:p>
        </p:txBody>
      </p:sp>
    </p:spTree>
    <p:extLst>
      <p:ext uri="{BB962C8B-B14F-4D97-AF65-F5344CB8AC3E}">
        <p14:creationId xmlns:p14="http://schemas.microsoft.com/office/powerpoint/2010/main" val="89305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Repository</a:t>
            </a:r>
            <a:endParaRPr lang="en-US" dirty="0"/>
          </a:p>
        </p:txBody>
      </p:sp>
      <p:sp>
        <p:nvSpPr>
          <p:cNvPr id="3" name="Content Placeholder 2"/>
          <p:cNvSpPr>
            <a:spLocks noGrp="1"/>
          </p:cNvSpPr>
          <p:nvPr>
            <p:ph idx="1"/>
          </p:nvPr>
        </p:nvSpPr>
        <p:spPr/>
        <p:txBody>
          <a:bodyPr>
            <a:normAutofit/>
          </a:bodyPr>
          <a:lstStyle/>
          <a:p>
            <a:pPr lvl="0"/>
            <a:r>
              <a:rPr lang="en-US" dirty="0" smtClean="0"/>
              <a:t>Containers access images in a private repository</a:t>
            </a:r>
          </a:p>
          <a:p>
            <a:pPr lvl="1"/>
            <a:r>
              <a:rPr lang="en-US" dirty="0" smtClean="0"/>
              <a:t>Access with id / password</a:t>
            </a:r>
          </a:p>
          <a:p>
            <a:pPr lvl="1"/>
            <a:r>
              <a:rPr lang="en-US" dirty="0" smtClean="0"/>
              <a:t>Access with </a:t>
            </a:r>
            <a:r>
              <a:rPr lang="en-US" dirty="0" err="1" smtClean="0"/>
              <a:t>ssh</a:t>
            </a:r>
            <a:r>
              <a:rPr lang="en-US" dirty="0" smtClean="0"/>
              <a:t> keys</a:t>
            </a:r>
          </a:p>
          <a:p>
            <a:r>
              <a:rPr lang="en-US" dirty="0" smtClean="0"/>
              <a:t>As </a:t>
            </a:r>
            <a:r>
              <a:rPr lang="en-US" dirty="0"/>
              <a:t>a best practice, the container image files should reside in a private </a:t>
            </a:r>
            <a:r>
              <a:rPr lang="en-US" dirty="0" smtClean="0"/>
              <a:t>repository</a:t>
            </a:r>
          </a:p>
          <a:p>
            <a:pPr lvl="0"/>
            <a:r>
              <a:rPr lang="en-US" dirty="0" smtClean="0"/>
              <a:t>Setup private repo</a:t>
            </a:r>
          </a:p>
          <a:p>
            <a:pPr lvl="1"/>
            <a:r>
              <a:rPr lang="en-US" dirty="0" smtClean="0"/>
              <a:t>GitHub</a:t>
            </a:r>
          </a:p>
          <a:p>
            <a:pPr lvl="1"/>
            <a:r>
              <a:rPr lang="en-US" dirty="0" err="1" smtClean="0"/>
              <a:t>GitLab</a:t>
            </a:r>
            <a:endParaRPr lang="en-US" dirty="0" smtClean="0"/>
          </a:p>
          <a:p>
            <a:pPr lvl="1"/>
            <a:endParaRPr lang="en-US" dirty="0" smtClean="0"/>
          </a:p>
          <a:p>
            <a:pPr lvl="0"/>
            <a:endParaRPr lang="en-US" dirty="0"/>
          </a:p>
        </p:txBody>
      </p:sp>
    </p:spTree>
    <p:extLst>
      <p:ext uri="{BB962C8B-B14F-4D97-AF65-F5344CB8AC3E}">
        <p14:creationId xmlns:p14="http://schemas.microsoft.com/office/powerpoint/2010/main" val="418642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Addressing Single-Points of Failure</a:t>
            </a:r>
            <a:endParaRPr lang="en-US"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dirty="0" smtClean="0"/>
              <a:t>Avoid</a:t>
            </a:r>
            <a:r>
              <a:rPr lang="en-US" dirty="0"/>
              <a:t> storing application data in </a:t>
            </a:r>
            <a:r>
              <a:rPr lang="en-US" dirty="0" smtClean="0"/>
              <a:t>the container’s </a:t>
            </a:r>
            <a:r>
              <a:rPr lang="en-US" dirty="0"/>
              <a:t>writable layer </a:t>
            </a:r>
          </a:p>
          <a:p>
            <a:pPr lvl="1"/>
            <a:r>
              <a:rPr lang="en-US" dirty="0" smtClean="0"/>
              <a:t>Use data mount in volume</a:t>
            </a:r>
          </a:p>
          <a:p>
            <a:pPr lvl="1"/>
            <a:r>
              <a:rPr lang="en-US" dirty="0" smtClean="0"/>
              <a:t>Regular backup on volume / NFS mount</a:t>
            </a:r>
          </a:p>
          <a:p>
            <a:pPr lvl="1"/>
            <a:r>
              <a:rPr lang="en-US" dirty="0"/>
              <a:t>database dump with </a:t>
            </a:r>
            <a:r>
              <a:rPr lang="en-US" dirty="0" err="1" smtClean="0"/>
              <a:t>mysqldump</a:t>
            </a:r>
            <a:endParaRPr lang="en-US" dirty="0" smtClean="0"/>
          </a:p>
          <a:p>
            <a:pPr lvl="0"/>
            <a:r>
              <a:rPr lang="en-US" dirty="0" smtClean="0"/>
              <a:t>Multiple Web Servers with load balance</a:t>
            </a:r>
          </a:p>
          <a:p>
            <a:pPr lvl="0"/>
            <a:r>
              <a:rPr lang="en-US" dirty="0" smtClean="0"/>
              <a:t>Adjust resources as needed</a:t>
            </a:r>
          </a:p>
          <a:p>
            <a:pPr lvl="0"/>
            <a:r>
              <a:rPr lang="en-US" dirty="0" smtClean="0"/>
              <a:t>Environment setup</a:t>
            </a:r>
          </a:p>
          <a:p>
            <a:pPr lvl="1"/>
            <a:r>
              <a:rPr lang="en-US" dirty="0" smtClean="0"/>
              <a:t>Permissions, open ports, setup apps</a:t>
            </a:r>
          </a:p>
          <a:p>
            <a:pPr lvl="0"/>
            <a:r>
              <a:rPr lang="en-US" dirty="0"/>
              <a:t>Docker daemon</a:t>
            </a:r>
          </a:p>
          <a:p>
            <a:pPr lvl="1"/>
            <a:r>
              <a:rPr lang="en-US" dirty="0" err="1"/>
              <a:t>Podman</a:t>
            </a:r>
            <a:r>
              <a:rPr lang="en-US" dirty="0"/>
              <a:t> has no daemon</a:t>
            </a:r>
          </a:p>
          <a:p>
            <a:endParaRPr lang="en-US" dirty="0" smtClean="0"/>
          </a:p>
        </p:txBody>
      </p:sp>
    </p:spTree>
    <p:extLst>
      <p:ext uri="{BB962C8B-B14F-4D97-AF65-F5344CB8AC3E}">
        <p14:creationId xmlns:p14="http://schemas.microsoft.com/office/powerpoint/2010/main" val="89305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to Consider</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Tools that can help with single point failures</a:t>
            </a:r>
          </a:p>
          <a:p>
            <a:r>
              <a:rPr lang="en-US" dirty="0" smtClean="0"/>
              <a:t>Container orchestrators with high availability</a:t>
            </a:r>
          </a:p>
          <a:p>
            <a:pPr lvl="1"/>
            <a:r>
              <a:rPr lang="en-US" dirty="0"/>
              <a:t>Kubernetes </a:t>
            </a:r>
            <a:endParaRPr lang="en-US" dirty="0" smtClean="0"/>
          </a:p>
          <a:p>
            <a:pPr lvl="1"/>
            <a:r>
              <a:rPr lang="en-US" dirty="0" err="1" smtClean="0"/>
              <a:t>OpenShift</a:t>
            </a:r>
            <a:endParaRPr lang="en-US" dirty="0" smtClean="0"/>
          </a:p>
          <a:p>
            <a:pPr lvl="1"/>
            <a:r>
              <a:rPr lang="en-US" dirty="0"/>
              <a:t>Amazon Elastic Container Service (Amazon ECS)</a:t>
            </a:r>
          </a:p>
          <a:p>
            <a:pPr lvl="1"/>
            <a:r>
              <a:rPr lang="en-US" dirty="0"/>
              <a:t>Google Kubernetes Engine (GKE)</a:t>
            </a:r>
          </a:p>
          <a:p>
            <a:pPr lvl="1"/>
            <a:r>
              <a:rPr lang="en-US" dirty="0"/>
              <a:t>Helios (</a:t>
            </a:r>
            <a:r>
              <a:rPr lang="en-US" dirty="0" smtClean="0"/>
              <a:t>Spotify)</a:t>
            </a:r>
          </a:p>
          <a:p>
            <a:pPr lvl="1"/>
            <a:r>
              <a:rPr lang="en-US" dirty="0" smtClean="0"/>
              <a:t>Docker Swarm</a:t>
            </a:r>
          </a:p>
          <a:p>
            <a:r>
              <a:rPr lang="en-US" dirty="0" err="1" smtClean="0"/>
              <a:t>Podman</a:t>
            </a:r>
            <a:r>
              <a:rPr lang="en-US" dirty="0" smtClean="0"/>
              <a:t> – Docker alternative / no daemon required</a:t>
            </a:r>
            <a:endParaRPr lang="en-US" dirty="0"/>
          </a:p>
          <a:p>
            <a:r>
              <a:rPr lang="en-US" dirty="0" smtClean="0"/>
              <a:t>Prometheus - </a:t>
            </a:r>
            <a:r>
              <a:rPr lang="en-US" dirty="0"/>
              <a:t>monitoring and analytics for Docker containers</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89305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Moving Forward With Containers</a:t>
            </a:r>
            <a:endParaRPr lang="en-US" dirty="0"/>
          </a:p>
        </p:txBody>
      </p:sp>
      <p:sp>
        <p:nvSpPr>
          <p:cNvPr id="3" name="Content Placeholder 2"/>
          <p:cNvSpPr>
            <a:spLocks noGrp="1"/>
          </p:cNvSpPr>
          <p:nvPr>
            <p:ph idx="1"/>
          </p:nvPr>
        </p:nvSpPr>
        <p:spPr/>
        <p:txBody>
          <a:bodyPr/>
          <a:lstStyle/>
          <a:p>
            <a:r>
              <a:rPr lang="en-US" dirty="0" smtClean="0"/>
              <a:t>Containers are current and relevant</a:t>
            </a:r>
          </a:p>
          <a:p>
            <a:r>
              <a:rPr lang="en-US" dirty="0" smtClean="0"/>
              <a:t>Easier transition to Cloud Enabled Apps</a:t>
            </a:r>
          </a:p>
          <a:p>
            <a:r>
              <a:rPr lang="en-US" dirty="0" smtClean="0"/>
              <a:t>Proven technology &gt; always improving</a:t>
            </a:r>
          </a:p>
          <a:p>
            <a:r>
              <a:rPr lang="en-US" dirty="0" smtClean="0"/>
              <a:t>Industry standard</a:t>
            </a:r>
            <a:endParaRPr lang="en-US" dirty="0"/>
          </a:p>
        </p:txBody>
      </p:sp>
    </p:spTree>
    <p:extLst>
      <p:ext uri="{BB962C8B-B14F-4D97-AF65-F5344CB8AC3E}">
        <p14:creationId xmlns:p14="http://schemas.microsoft.com/office/powerpoint/2010/main" val="2196956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dirty="0" smtClean="0"/>
              <a:t>Containers leading to </a:t>
            </a:r>
            <a:r>
              <a:rPr lang="en-US" dirty="0" err="1" smtClean="0"/>
              <a:t>microservice</a:t>
            </a:r>
            <a:r>
              <a:rPr lang="en-US" dirty="0" smtClean="0"/>
              <a:t> apps</a:t>
            </a:r>
          </a:p>
          <a:p>
            <a:pPr lvl="1"/>
            <a:r>
              <a:rPr lang="en-US" dirty="0"/>
              <a:t>Closer to </a:t>
            </a:r>
            <a:r>
              <a:rPr lang="en-US" dirty="0" smtClean="0"/>
              <a:t>cloud enablement</a:t>
            </a:r>
          </a:p>
          <a:p>
            <a:r>
              <a:rPr lang="en-US" dirty="0" smtClean="0"/>
              <a:t>Improving </a:t>
            </a:r>
            <a:r>
              <a:rPr lang="en-US" dirty="0" err="1" smtClean="0"/>
              <a:t>Piplelines</a:t>
            </a:r>
            <a:endParaRPr lang="en-US" dirty="0" smtClean="0"/>
          </a:p>
          <a:p>
            <a:pPr lvl="1"/>
            <a:r>
              <a:rPr lang="en-US" dirty="0" smtClean="0"/>
              <a:t>CI / CD &gt; QA find/resolve issues faster</a:t>
            </a:r>
          </a:p>
          <a:p>
            <a:pPr lvl="1"/>
            <a:r>
              <a:rPr lang="en-US" dirty="0"/>
              <a:t>Increased dev </a:t>
            </a:r>
            <a:r>
              <a:rPr lang="en-US" dirty="0" smtClean="0"/>
              <a:t>efficiency</a:t>
            </a:r>
          </a:p>
          <a:p>
            <a:r>
              <a:rPr lang="en-US" dirty="0" smtClean="0"/>
              <a:t>More scaling</a:t>
            </a:r>
          </a:p>
          <a:p>
            <a:r>
              <a:rPr lang="en-US" dirty="0" smtClean="0"/>
              <a:t>Less downtime</a:t>
            </a:r>
          </a:p>
          <a:p>
            <a:r>
              <a:rPr lang="en-US" dirty="0" smtClean="0"/>
              <a:t>Cost Savings</a:t>
            </a:r>
          </a:p>
          <a:p>
            <a:pPr lvl="1"/>
            <a:r>
              <a:rPr lang="en-US" dirty="0" smtClean="0"/>
              <a:t>Less hardware </a:t>
            </a:r>
            <a:r>
              <a:rPr lang="en-US" dirty="0"/>
              <a:t>and M</a:t>
            </a:r>
            <a:r>
              <a:rPr lang="en-US" dirty="0" smtClean="0"/>
              <a:t>aintenance</a:t>
            </a:r>
          </a:p>
        </p:txBody>
      </p:sp>
    </p:spTree>
    <p:extLst>
      <p:ext uri="{BB962C8B-B14F-4D97-AF65-F5344CB8AC3E}">
        <p14:creationId xmlns:p14="http://schemas.microsoft.com/office/powerpoint/2010/main" val="2700521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Setup</a:t>
            </a:r>
            <a:endParaRPr lang="en-US" dirty="0"/>
          </a:p>
        </p:txBody>
      </p:sp>
      <p:sp>
        <p:nvSpPr>
          <p:cNvPr id="3" name="Content Placeholder 2"/>
          <p:cNvSpPr>
            <a:spLocks noGrp="1"/>
          </p:cNvSpPr>
          <p:nvPr>
            <p:ph idx="1"/>
          </p:nvPr>
        </p:nvSpPr>
        <p:spPr/>
        <p:txBody>
          <a:bodyPr/>
          <a:lstStyle/>
          <a:p>
            <a:r>
              <a:rPr lang="en-US" dirty="0" smtClean="0"/>
              <a:t>Create </a:t>
            </a:r>
            <a:r>
              <a:rPr lang="en-US" dirty="0"/>
              <a:t>a simple Python Script </a:t>
            </a:r>
          </a:p>
          <a:p>
            <a:r>
              <a:rPr lang="en-US" dirty="0" smtClean="0"/>
              <a:t>Create files:</a:t>
            </a:r>
          </a:p>
          <a:p>
            <a:pPr lvl="1"/>
            <a:r>
              <a:rPr lang="en-US" dirty="0"/>
              <a:t> </a:t>
            </a:r>
            <a:r>
              <a:rPr lang="en-US" dirty="0" err="1" smtClean="0"/>
              <a:t>Dockerfile</a:t>
            </a:r>
            <a:endParaRPr lang="en-US" dirty="0" smtClean="0"/>
          </a:p>
          <a:p>
            <a:pPr lvl="1"/>
            <a:r>
              <a:rPr lang="en-US" dirty="0" err="1" smtClean="0"/>
              <a:t>docker-compose.yml</a:t>
            </a:r>
            <a:endParaRPr lang="en-US" dirty="0" smtClean="0"/>
          </a:p>
          <a:p>
            <a:pPr lvl="1"/>
            <a:r>
              <a:rPr lang="en-US" dirty="0" smtClean="0"/>
              <a:t>requirements.txt</a:t>
            </a:r>
          </a:p>
          <a:p>
            <a:r>
              <a:rPr lang="en-US" dirty="0" smtClean="0"/>
              <a:t>Build the</a:t>
            </a:r>
            <a:r>
              <a:rPr lang="en-US" dirty="0"/>
              <a:t> Docker Container</a:t>
            </a:r>
          </a:p>
          <a:p>
            <a:r>
              <a:rPr lang="en-US" dirty="0" smtClean="0"/>
              <a:t>Verify </a:t>
            </a:r>
            <a:r>
              <a:rPr lang="en-US" dirty="0"/>
              <a:t>the Image Build</a:t>
            </a:r>
          </a:p>
          <a:p>
            <a:r>
              <a:rPr lang="en-US" dirty="0" smtClean="0"/>
              <a:t>Run the</a:t>
            </a:r>
            <a:r>
              <a:rPr lang="en-US" dirty="0"/>
              <a:t> Docker Container</a:t>
            </a:r>
          </a:p>
        </p:txBody>
      </p:sp>
    </p:spTree>
    <p:extLst>
      <p:ext uri="{BB962C8B-B14F-4D97-AF65-F5344CB8AC3E}">
        <p14:creationId xmlns:p14="http://schemas.microsoft.com/office/powerpoint/2010/main" val="55079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Adopting Container Culture</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Partner X is ready to leverage containers</a:t>
            </a:r>
          </a:p>
          <a:p>
            <a:pPr lvl="1"/>
            <a:r>
              <a:rPr lang="en-US" dirty="0" smtClean="0"/>
              <a:t>Ready to explore </a:t>
            </a:r>
          </a:p>
          <a:p>
            <a:pPr lvl="1"/>
            <a:r>
              <a:rPr lang="en-US" dirty="0" smtClean="0"/>
              <a:t>Move to modern development </a:t>
            </a:r>
            <a:r>
              <a:rPr lang="en-US" dirty="0" smtClean="0"/>
              <a:t>apps</a:t>
            </a:r>
          </a:p>
          <a:p>
            <a:pPr marL="457200" lvl="1" indent="0">
              <a:buNone/>
            </a:pPr>
            <a:endParaRPr lang="en-US" dirty="0" smtClean="0"/>
          </a:p>
          <a:p>
            <a:r>
              <a:rPr lang="en-US" dirty="0" smtClean="0"/>
              <a:t>Allow software </a:t>
            </a:r>
            <a:r>
              <a:rPr lang="en-US" dirty="0"/>
              <a:t>to run reliably </a:t>
            </a:r>
            <a:r>
              <a:rPr lang="en-US" dirty="0" smtClean="0"/>
              <a:t>when moved between computing environments</a:t>
            </a:r>
          </a:p>
          <a:p>
            <a:pPr lvl="1"/>
            <a:r>
              <a:rPr lang="en-US" dirty="0" smtClean="0"/>
              <a:t>Scale </a:t>
            </a:r>
            <a:r>
              <a:rPr lang="en-US" dirty="0"/>
              <a:t>and </a:t>
            </a:r>
            <a:r>
              <a:rPr lang="en-US" dirty="0" smtClean="0"/>
              <a:t>Portability</a:t>
            </a:r>
          </a:p>
          <a:p>
            <a:pPr lvl="1"/>
            <a:r>
              <a:rPr lang="en-US" dirty="0" smtClean="0"/>
              <a:t>Requires </a:t>
            </a:r>
            <a:r>
              <a:rPr lang="en-US" dirty="0"/>
              <a:t>far fewer </a:t>
            </a:r>
            <a:r>
              <a:rPr lang="en-US" dirty="0" smtClean="0"/>
              <a:t>resources</a:t>
            </a:r>
          </a:p>
          <a:p>
            <a:pPr lvl="1"/>
            <a:r>
              <a:rPr lang="en-US" dirty="0" smtClean="0"/>
              <a:t>Dev Time Decrease / Cost Reduction </a:t>
            </a:r>
          </a:p>
          <a:p>
            <a:pPr lvl="1"/>
            <a:endParaRPr lang="en-US" dirty="0" smtClean="0"/>
          </a:p>
          <a:p>
            <a:pPr lvl="2"/>
            <a:endParaRPr lang="en-US" dirty="0"/>
          </a:p>
          <a:p>
            <a:endParaRPr lang="en-US" dirty="0" smtClean="0"/>
          </a:p>
          <a:p>
            <a:endParaRPr lang="en-US" dirty="0"/>
          </a:p>
        </p:txBody>
      </p:sp>
    </p:spTree>
    <p:extLst>
      <p:ext uri="{BB962C8B-B14F-4D97-AF65-F5344CB8AC3E}">
        <p14:creationId xmlns:p14="http://schemas.microsoft.com/office/powerpoint/2010/main" val="1829572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Sample App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Sample App</a:t>
            </a:r>
          </a:p>
          <a:p>
            <a:pPr lvl="1"/>
            <a:r>
              <a:rPr lang="en-US" dirty="0" smtClean="0"/>
              <a:t>Download repo</a:t>
            </a:r>
          </a:p>
          <a:p>
            <a:pPr lvl="1"/>
            <a:r>
              <a:rPr lang="en-US" dirty="0" smtClean="0"/>
              <a:t>Run containers</a:t>
            </a:r>
          </a:p>
          <a:p>
            <a:pPr lvl="2"/>
            <a:r>
              <a:rPr lang="en-US" dirty="0"/>
              <a:t>Containerized Django Web App </a:t>
            </a:r>
          </a:p>
          <a:p>
            <a:pPr lvl="2"/>
            <a:r>
              <a:rPr lang="en-US" dirty="0"/>
              <a:t>Containerized MySQL </a:t>
            </a:r>
            <a:r>
              <a:rPr lang="en-US" dirty="0" smtClean="0"/>
              <a:t>Db</a:t>
            </a:r>
          </a:p>
          <a:p>
            <a:pPr lvl="1"/>
            <a:r>
              <a:rPr lang="en-US" dirty="0" smtClean="0"/>
              <a:t>View generic </a:t>
            </a:r>
            <a:r>
              <a:rPr lang="en-US" dirty="0" err="1" smtClean="0"/>
              <a:t>django</a:t>
            </a:r>
            <a:r>
              <a:rPr lang="en-US" dirty="0" smtClean="0"/>
              <a:t> web</a:t>
            </a:r>
          </a:p>
          <a:p>
            <a:pPr lvl="1"/>
            <a:r>
              <a:rPr lang="en-US" dirty="0" smtClean="0"/>
              <a:t>Update DB</a:t>
            </a:r>
          </a:p>
          <a:p>
            <a:pPr lvl="1"/>
            <a:r>
              <a:rPr lang="en-US" dirty="0" smtClean="0"/>
              <a:t>Stop the app</a:t>
            </a:r>
          </a:p>
          <a:p>
            <a:pPr lvl="1"/>
            <a:r>
              <a:rPr lang="en-US" dirty="0" smtClean="0"/>
              <a:t>Check the DB files</a:t>
            </a:r>
          </a:p>
          <a:p>
            <a:pPr lvl="1"/>
            <a:r>
              <a:rPr lang="en-US" dirty="0" smtClean="0"/>
              <a:t>Start the app</a:t>
            </a:r>
          </a:p>
          <a:p>
            <a:pPr lvl="1"/>
            <a:r>
              <a:rPr lang="en-US" dirty="0"/>
              <a:t>Check the DB </a:t>
            </a:r>
            <a:r>
              <a:rPr lang="en-US" dirty="0" smtClean="0"/>
              <a:t>files</a:t>
            </a:r>
          </a:p>
          <a:p>
            <a:pPr lvl="1"/>
            <a:endParaRPr lang="en-US"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282205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Text Placeholder 2"/>
          <p:cNvSpPr>
            <a:spLocks noGrp="1"/>
          </p:cNvSpPr>
          <p:nvPr>
            <p:ph type="body" idx="1"/>
          </p:nvPr>
        </p:nvSpPr>
        <p:spPr>
          <a:xfrm>
            <a:off x="457200" y="2438400"/>
            <a:ext cx="4040188" cy="433943"/>
          </a:xfrm>
        </p:spPr>
        <p:txBody>
          <a:bodyPr>
            <a:normAutofit fontScale="92500" lnSpcReduction="10000"/>
          </a:bodyPr>
          <a:lstStyle/>
          <a:p>
            <a:r>
              <a:rPr lang="en-US" dirty="0" smtClean="0"/>
              <a:t>VM Pros</a:t>
            </a:r>
            <a:endParaRPr lang="en-US" dirty="0"/>
          </a:p>
        </p:txBody>
      </p:sp>
      <p:sp>
        <p:nvSpPr>
          <p:cNvPr id="4" name="Content Placeholder 3"/>
          <p:cNvSpPr>
            <a:spLocks noGrp="1"/>
          </p:cNvSpPr>
          <p:nvPr>
            <p:ph sz="half" idx="2"/>
          </p:nvPr>
        </p:nvSpPr>
        <p:spPr>
          <a:xfrm>
            <a:off x="457200" y="2872344"/>
            <a:ext cx="4040188" cy="3604656"/>
          </a:xfrm>
        </p:spPr>
        <p:txBody>
          <a:bodyPr>
            <a:normAutofit/>
          </a:bodyPr>
          <a:lstStyle/>
          <a:p>
            <a:r>
              <a:rPr lang="en-US" dirty="0" smtClean="0"/>
              <a:t>Utilizing </a:t>
            </a:r>
            <a:r>
              <a:rPr lang="en-US" dirty="0"/>
              <a:t>one </a:t>
            </a:r>
            <a:r>
              <a:rPr lang="en-US" dirty="0" smtClean="0"/>
              <a:t>host manages  many VMs</a:t>
            </a:r>
          </a:p>
          <a:p>
            <a:r>
              <a:rPr lang="en-US" dirty="0"/>
              <a:t>S</a:t>
            </a:r>
            <a:r>
              <a:rPr lang="en-US" dirty="0" smtClean="0"/>
              <a:t>ystems </a:t>
            </a:r>
            <a:r>
              <a:rPr lang="en-US" dirty="0"/>
              <a:t>are entirely separate from each </a:t>
            </a:r>
            <a:r>
              <a:rPr lang="en-US" dirty="0" smtClean="0"/>
              <a:t>other</a:t>
            </a:r>
          </a:p>
          <a:p>
            <a:r>
              <a:rPr lang="en-US" dirty="0" smtClean="0"/>
              <a:t>Cost savings of separate hardware for single usage servers</a:t>
            </a:r>
            <a:endParaRPr lang="en-US" dirty="0"/>
          </a:p>
        </p:txBody>
      </p:sp>
      <p:sp>
        <p:nvSpPr>
          <p:cNvPr id="5" name="Text Placeholder 4"/>
          <p:cNvSpPr>
            <a:spLocks noGrp="1"/>
          </p:cNvSpPr>
          <p:nvPr>
            <p:ph type="body" sz="quarter" idx="3"/>
          </p:nvPr>
        </p:nvSpPr>
        <p:spPr>
          <a:xfrm>
            <a:off x="4645025" y="2438400"/>
            <a:ext cx="4041775" cy="433943"/>
          </a:xfrm>
        </p:spPr>
        <p:txBody>
          <a:bodyPr>
            <a:normAutofit fontScale="92500" lnSpcReduction="10000"/>
          </a:bodyPr>
          <a:lstStyle/>
          <a:p>
            <a:r>
              <a:rPr lang="en-US" dirty="0" smtClean="0"/>
              <a:t>VM Cons</a:t>
            </a:r>
            <a:endParaRPr lang="en-US" dirty="0"/>
          </a:p>
        </p:txBody>
      </p:sp>
      <p:sp>
        <p:nvSpPr>
          <p:cNvPr id="6" name="Content Placeholder 5"/>
          <p:cNvSpPr>
            <a:spLocks noGrp="1"/>
          </p:cNvSpPr>
          <p:nvPr>
            <p:ph sz="quarter" idx="4"/>
          </p:nvPr>
        </p:nvSpPr>
        <p:spPr>
          <a:xfrm>
            <a:off x="4645025" y="2872344"/>
            <a:ext cx="4041775" cy="3757056"/>
          </a:xfrm>
        </p:spPr>
        <p:txBody>
          <a:bodyPr>
            <a:normAutofit lnSpcReduction="10000"/>
          </a:bodyPr>
          <a:lstStyle/>
          <a:p>
            <a:r>
              <a:rPr lang="en-US" dirty="0" smtClean="0"/>
              <a:t>VMs take </a:t>
            </a:r>
            <a:r>
              <a:rPr lang="en-US" dirty="0"/>
              <a:t>up a lot of system resources of the host </a:t>
            </a:r>
            <a:r>
              <a:rPr lang="en-US" dirty="0" smtClean="0"/>
              <a:t>machine</a:t>
            </a:r>
          </a:p>
          <a:p>
            <a:r>
              <a:rPr lang="en-US" dirty="0" smtClean="0"/>
              <a:t>Single </a:t>
            </a:r>
            <a:r>
              <a:rPr lang="en-US" dirty="0"/>
              <a:t>app </a:t>
            </a:r>
            <a:r>
              <a:rPr lang="en-US" dirty="0" smtClean="0"/>
              <a:t>per VM: requires OS / virtual copy of the hardware</a:t>
            </a:r>
          </a:p>
          <a:p>
            <a:r>
              <a:rPr lang="en-US" dirty="0" smtClean="0"/>
              <a:t>Relocating RAM/CPUS gets complicated</a:t>
            </a:r>
            <a:endParaRPr lang="en-US" dirty="0"/>
          </a:p>
          <a:p>
            <a:r>
              <a:rPr lang="en-US" dirty="0" smtClean="0"/>
              <a:t>VMs rarely </a:t>
            </a:r>
            <a:r>
              <a:rPr lang="en-US" dirty="0"/>
              <a:t>uses all the resources </a:t>
            </a:r>
            <a:r>
              <a:rPr lang="en-US" dirty="0" smtClean="0"/>
              <a:t>available</a:t>
            </a:r>
          </a:p>
        </p:txBody>
      </p:sp>
      <p:sp>
        <p:nvSpPr>
          <p:cNvPr id="8" name="TextBox 7"/>
          <p:cNvSpPr txBox="1"/>
          <p:nvPr/>
        </p:nvSpPr>
        <p:spPr>
          <a:xfrm>
            <a:off x="2057400" y="1563469"/>
            <a:ext cx="4572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VMs are typically measured by the </a:t>
            </a:r>
            <a:r>
              <a:rPr lang="en-US" dirty="0" smtClean="0"/>
              <a:t>GB</a:t>
            </a:r>
          </a:p>
          <a:p>
            <a:pPr marL="285750" indent="-285750">
              <a:buFont typeface="Arial" panose="020B0604020202020204" pitchFamily="34" charset="0"/>
              <a:buChar char="•"/>
            </a:pPr>
            <a:r>
              <a:rPr lang="en-US" dirty="0" smtClean="0"/>
              <a:t>An abstract machine</a:t>
            </a:r>
            <a:endParaRPr lang="en-US" dirty="0"/>
          </a:p>
        </p:txBody>
      </p:sp>
    </p:spTree>
    <p:extLst>
      <p:ext uri="{BB962C8B-B14F-4D97-AF65-F5344CB8AC3E}">
        <p14:creationId xmlns:p14="http://schemas.microsoft.com/office/powerpoint/2010/main" val="15096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Text Placeholder 2"/>
          <p:cNvSpPr>
            <a:spLocks noGrp="1"/>
          </p:cNvSpPr>
          <p:nvPr>
            <p:ph type="body" idx="1"/>
          </p:nvPr>
        </p:nvSpPr>
        <p:spPr>
          <a:xfrm>
            <a:off x="457200" y="2133600"/>
            <a:ext cx="4040188" cy="433943"/>
          </a:xfrm>
        </p:spPr>
        <p:txBody>
          <a:bodyPr>
            <a:normAutofit fontScale="92500" lnSpcReduction="10000"/>
          </a:bodyPr>
          <a:lstStyle/>
          <a:p>
            <a:r>
              <a:rPr lang="en-US" dirty="0" smtClean="0"/>
              <a:t>Container Pros</a:t>
            </a:r>
            <a:endParaRPr lang="en-US" dirty="0"/>
          </a:p>
        </p:txBody>
      </p:sp>
      <p:sp>
        <p:nvSpPr>
          <p:cNvPr id="4" name="Content Placeholder 3"/>
          <p:cNvSpPr>
            <a:spLocks noGrp="1"/>
          </p:cNvSpPr>
          <p:nvPr>
            <p:ph sz="half" idx="2"/>
          </p:nvPr>
        </p:nvSpPr>
        <p:spPr>
          <a:xfrm>
            <a:off x="457200" y="2567544"/>
            <a:ext cx="4040188" cy="3951288"/>
          </a:xfrm>
        </p:spPr>
        <p:txBody>
          <a:bodyPr>
            <a:normAutofit/>
          </a:bodyPr>
          <a:lstStyle/>
          <a:p>
            <a:r>
              <a:rPr lang="en-US" dirty="0"/>
              <a:t>Scalable and Portable</a:t>
            </a:r>
          </a:p>
          <a:p>
            <a:r>
              <a:rPr lang="en-US" dirty="0"/>
              <a:t>L</a:t>
            </a:r>
            <a:r>
              <a:rPr lang="en-US" dirty="0" smtClean="0"/>
              <a:t>ightweight </a:t>
            </a:r>
            <a:r>
              <a:rPr lang="en-US" dirty="0"/>
              <a:t>and fast to </a:t>
            </a:r>
            <a:r>
              <a:rPr lang="en-US" dirty="0" smtClean="0"/>
              <a:t>launch</a:t>
            </a:r>
          </a:p>
          <a:p>
            <a:r>
              <a:rPr lang="en-US" dirty="0"/>
              <a:t>E</a:t>
            </a:r>
            <a:r>
              <a:rPr lang="en-US" dirty="0" smtClean="0"/>
              <a:t>xcellent </a:t>
            </a:r>
            <a:r>
              <a:rPr lang="en-US" dirty="0"/>
              <a:t>for Continuous Integration and Continuous Deployment (CI/CD) </a:t>
            </a:r>
            <a:endParaRPr lang="en-US" dirty="0" smtClean="0"/>
          </a:p>
          <a:p>
            <a:r>
              <a:rPr lang="en-US" dirty="0"/>
              <a:t>C</a:t>
            </a:r>
            <a:r>
              <a:rPr lang="en-US" dirty="0" smtClean="0"/>
              <a:t>ollaborative </a:t>
            </a:r>
            <a:r>
              <a:rPr lang="en-US" dirty="0"/>
              <a:t>development by distributing and merging </a:t>
            </a:r>
            <a:r>
              <a:rPr lang="en-US" dirty="0" smtClean="0"/>
              <a:t>images</a:t>
            </a:r>
            <a:endParaRPr lang="en-US" dirty="0"/>
          </a:p>
        </p:txBody>
      </p:sp>
      <p:sp>
        <p:nvSpPr>
          <p:cNvPr id="5" name="Text Placeholder 4"/>
          <p:cNvSpPr>
            <a:spLocks noGrp="1"/>
          </p:cNvSpPr>
          <p:nvPr>
            <p:ph type="body" sz="quarter" idx="3"/>
          </p:nvPr>
        </p:nvSpPr>
        <p:spPr>
          <a:xfrm>
            <a:off x="4645025" y="2133600"/>
            <a:ext cx="4041775" cy="433943"/>
          </a:xfrm>
        </p:spPr>
        <p:txBody>
          <a:bodyPr>
            <a:normAutofit fontScale="92500" lnSpcReduction="10000"/>
          </a:bodyPr>
          <a:lstStyle/>
          <a:p>
            <a:r>
              <a:rPr lang="en-US" dirty="0"/>
              <a:t>Container Cons</a:t>
            </a:r>
          </a:p>
        </p:txBody>
      </p:sp>
      <p:sp>
        <p:nvSpPr>
          <p:cNvPr id="6" name="Content Placeholder 5"/>
          <p:cNvSpPr>
            <a:spLocks noGrp="1"/>
          </p:cNvSpPr>
          <p:nvPr>
            <p:ph sz="quarter" idx="4"/>
          </p:nvPr>
        </p:nvSpPr>
        <p:spPr>
          <a:xfrm>
            <a:off x="4645025" y="2567544"/>
            <a:ext cx="4041775" cy="3951288"/>
          </a:xfrm>
        </p:spPr>
        <p:txBody>
          <a:bodyPr>
            <a:normAutofit/>
          </a:bodyPr>
          <a:lstStyle/>
          <a:p>
            <a:r>
              <a:rPr lang="en-US" dirty="0" smtClean="0"/>
              <a:t>Host’s </a:t>
            </a:r>
            <a:r>
              <a:rPr lang="en-US" dirty="0"/>
              <a:t>kernel limits the use of other operating </a:t>
            </a:r>
            <a:r>
              <a:rPr lang="en-US" dirty="0" smtClean="0"/>
              <a:t>systems</a:t>
            </a:r>
          </a:p>
          <a:p>
            <a:r>
              <a:rPr lang="en-US" dirty="0" smtClean="0"/>
              <a:t>Currently, </a:t>
            </a:r>
            <a:r>
              <a:rPr lang="en-US" dirty="0"/>
              <a:t>do not offer the same security and stability </a:t>
            </a:r>
            <a:r>
              <a:rPr lang="en-US" dirty="0" smtClean="0"/>
              <a:t>of VMs </a:t>
            </a:r>
          </a:p>
          <a:p>
            <a:r>
              <a:rPr lang="en-US" dirty="0" smtClean="0"/>
              <a:t>Performs </a:t>
            </a:r>
            <a:r>
              <a:rPr lang="en-US" dirty="0"/>
              <a:t>its </a:t>
            </a:r>
            <a:r>
              <a:rPr lang="en-US" dirty="0" smtClean="0"/>
              <a:t>task &gt; shuts down &gt; deletes all </a:t>
            </a:r>
            <a:r>
              <a:rPr lang="en-US" dirty="0"/>
              <a:t>the </a:t>
            </a:r>
            <a:r>
              <a:rPr lang="en-US" dirty="0" smtClean="0"/>
              <a:t>data</a:t>
            </a:r>
          </a:p>
          <a:p>
            <a:r>
              <a:rPr lang="en-US" dirty="0" smtClean="0"/>
              <a:t>Have </a:t>
            </a:r>
            <a:r>
              <a:rPr lang="en-US" dirty="0"/>
              <a:t>to </a:t>
            </a:r>
            <a:r>
              <a:rPr lang="en-US" dirty="0" smtClean="0"/>
              <a:t>save data </a:t>
            </a:r>
            <a:r>
              <a:rPr lang="en-US" dirty="0"/>
              <a:t>it using Data </a:t>
            </a:r>
            <a:r>
              <a:rPr lang="en-US" dirty="0" smtClean="0"/>
              <a:t>Volumes</a:t>
            </a:r>
            <a:endParaRPr lang="en-US" dirty="0"/>
          </a:p>
          <a:p>
            <a:endParaRPr lang="en-US" dirty="0" smtClean="0"/>
          </a:p>
          <a:p>
            <a:endParaRPr lang="en-US" dirty="0" smtClean="0"/>
          </a:p>
          <a:p>
            <a:endParaRPr lang="en-US" dirty="0" smtClean="0"/>
          </a:p>
          <a:p>
            <a:endParaRPr lang="en-US" dirty="0"/>
          </a:p>
        </p:txBody>
      </p:sp>
      <p:sp>
        <p:nvSpPr>
          <p:cNvPr id="8" name="TextBox 7"/>
          <p:cNvSpPr txBox="1"/>
          <p:nvPr/>
        </p:nvSpPr>
        <p:spPr>
          <a:xfrm>
            <a:off x="2438400" y="1515070"/>
            <a:ext cx="38862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Measured in MBs</a:t>
            </a:r>
          </a:p>
          <a:p>
            <a:pPr marL="285750" indent="-285750">
              <a:buFont typeface="Arial" panose="020B0604020202020204" pitchFamily="34" charset="0"/>
              <a:buChar char="•"/>
            </a:pPr>
            <a:r>
              <a:rPr lang="en-US" dirty="0" smtClean="0"/>
              <a:t>An abstract OS / encapsulated VM</a:t>
            </a:r>
          </a:p>
          <a:p>
            <a:endParaRPr lang="en-US" dirty="0"/>
          </a:p>
        </p:txBody>
      </p:sp>
    </p:spTree>
    <p:extLst>
      <p:ext uri="{BB962C8B-B14F-4D97-AF65-F5344CB8AC3E}">
        <p14:creationId xmlns:p14="http://schemas.microsoft.com/office/powerpoint/2010/main" val="56209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Technology</a:t>
            </a:r>
            <a:endParaRPr lang="en-US" dirty="0"/>
          </a:p>
        </p:txBody>
      </p:sp>
      <p:sp>
        <p:nvSpPr>
          <p:cNvPr id="3" name="Content Placeholder 2"/>
          <p:cNvSpPr>
            <a:spLocks noGrp="1"/>
          </p:cNvSpPr>
          <p:nvPr>
            <p:ph idx="1"/>
          </p:nvPr>
        </p:nvSpPr>
        <p:spPr/>
        <p:txBody>
          <a:bodyPr>
            <a:normAutofit/>
          </a:bodyPr>
          <a:lstStyle/>
          <a:p>
            <a:r>
              <a:rPr lang="en-US" dirty="0"/>
              <a:t>Docker is </a:t>
            </a:r>
            <a:r>
              <a:rPr lang="en-US" dirty="0" smtClean="0"/>
              <a:t>an </a:t>
            </a:r>
            <a:r>
              <a:rPr lang="en-US" dirty="0"/>
              <a:t>open platform for building, shipping and running distributed </a:t>
            </a:r>
            <a:r>
              <a:rPr lang="en-US" dirty="0" smtClean="0"/>
              <a:t>applications </a:t>
            </a:r>
          </a:p>
          <a:p>
            <a:r>
              <a:rPr lang="en-US" dirty="0" smtClean="0"/>
              <a:t>Common </a:t>
            </a:r>
            <a:r>
              <a:rPr lang="en-US" dirty="0"/>
              <a:t>toolbox </a:t>
            </a:r>
            <a:r>
              <a:rPr lang="en-US" dirty="0" smtClean="0"/>
              <a:t>for distributed </a:t>
            </a:r>
            <a:r>
              <a:rPr lang="en-US" dirty="0"/>
              <a:t>and networked nature of modern </a:t>
            </a:r>
            <a:r>
              <a:rPr lang="en-US" dirty="0" smtClean="0"/>
              <a:t>applications</a:t>
            </a:r>
          </a:p>
          <a:p>
            <a:r>
              <a:rPr lang="en-US" dirty="0" smtClean="0"/>
              <a:t>Image: a </a:t>
            </a:r>
            <a:r>
              <a:rPr lang="en-US" dirty="0"/>
              <a:t>read-only template with instructions for creating a Docker </a:t>
            </a:r>
            <a:r>
              <a:rPr lang="en-US" dirty="0" smtClean="0"/>
              <a:t>container</a:t>
            </a:r>
          </a:p>
          <a:p>
            <a:r>
              <a:rPr lang="en-US" dirty="0" smtClean="0"/>
              <a:t>Container: </a:t>
            </a:r>
            <a:r>
              <a:rPr lang="en-US" dirty="0"/>
              <a:t>runnable instance of an image</a:t>
            </a:r>
            <a:endParaRPr lang="en-US" dirty="0" smtClean="0"/>
          </a:p>
          <a:p>
            <a:r>
              <a:rPr lang="en-US" dirty="0" smtClean="0"/>
              <a:t>Industry leader in </a:t>
            </a:r>
            <a:r>
              <a:rPr lang="en-US" dirty="0"/>
              <a:t>Open Container </a:t>
            </a:r>
            <a:r>
              <a:rPr lang="en-US" dirty="0" smtClean="0"/>
              <a:t>Initiative (OCI)</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20737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Podman</a:t>
            </a:r>
            <a:r>
              <a:rPr lang="en-US" dirty="0" smtClean="0"/>
              <a:t> / Docker</a:t>
            </a:r>
            <a:endParaRPr lang="en-US" dirty="0"/>
          </a:p>
        </p:txBody>
      </p:sp>
      <p:sp>
        <p:nvSpPr>
          <p:cNvPr id="3" name="Content Placeholder 2"/>
          <p:cNvSpPr>
            <a:spLocks noGrp="1"/>
          </p:cNvSpPr>
          <p:nvPr>
            <p:ph idx="1"/>
          </p:nvPr>
        </p:nvSpPr>
        <p:spPr/>
        <p:txBody>
          <a:bodyPr>
            <a:normAutofit/>
          </a:bodyPr>
          <a:lstStyle/>
          <a:p>
            <a:r>
              <a:rPr lang="en-US" dirty="0" smtClean="0"/>
              <a:t>Using </a:t>
            </a:r>
            <a:r>
              <a:rPr lang="en-US" dirty="0"/>
              <a:t>RHEL8, the containerization tool is </a:t>
            </a:r>
            <a:r>
              <a:rPr lang="en-US" dirty="0" err="1" smtClean="0"/>
              <a:t>podman</a:t>
            </a:r>
            <a:r>
              <a:rPr lang="en-US" dirty="0" smtClean="0"/>
              <a:t> </a:t>
            </a:r>
            <a:r>
              <a:rPr lang="en-US" dirty="0"/>
              <a:t>which acts </a:t>
            </a:r>
            <a:r>
              <a:rPr lang="en-US" dirty="0" smtClean="0"/>
              <a:t>the </a:t>
            </a:r>
            <a:r>
              <a:rPr lang="en-US" dirty="0"/>
              <a:t>same as </a:t>
            </a:r>
            <a:r>
              <a:rPr lang="en-US" dirty="0" err="1" smtClean="0"/>
              <a:t>docker</a:t>
            </a:r>
            <a:endParaRPr lang="en-US" dirty="0" smtClean="0"/>
          </a:p>
          <a:p>
            <a:r>
              <a:rPr lang="en-US" dirty="0" smtClean="0"/>
              <a:t>Docker</a:t>
            </a:r>
            <a:r>
              <a:rPr lang="en-US" dirty="0"/>
              <a:t> runs on a client-server </a:t>
            </a:r>
            <a:r>
              <a:rPr lang="en-US" dirty="0" smtClean="0"/>
              <a:t>arch and requires CLI communication to a daemon </a:t>
            </a:r>
          </a:p>
          <a:p>
            <a:r>
              <a:rPr lang="en-US" dirty="0" err="1" smtClean="0"/>
              <a:t>Podman</a:t>
            </a:r>
            <a:r>
              <a:rPr lang="en-US" dirty="0"/>
              <a:t> runs on a </a:t>
            </a:r>
            <a:r>
              <a:rPr lang="en-US" dirty="0" err="1"/>
              <a:t>daemonless</a:t>
            </a:r>
            <a:r>
              <a:rPr lang="en-US" dirty="0"/>
              <a:t> </a:t>
            </a:r>
            <a:r>
              <a:rPr lang="en-US" dirty="0" smtClean="0"/>
              <a:t>architecture</a:t>
            </a:r>
          </a:p>
          <a:p>
            <a:r>
              <a:rPr lang="en-US" dirty="0" smtClean="0"/>
              <a:t>Images create by Docker and </a:t>
            </a:r>
            <a:r>
              <a:rPr lang="en-US" dirty="0" err="1" smtClean="0"/>
              <a:t>Podman</a:t>
            </a:r>
            <a:r>
              <a:rPr lang="en-US" dirty="0" smtClean="0"/>
              <a:t> </a:t>
            </a:r>
            <a:r>
              <a:rPr lang="en-US" dirty="0"/>
              <a:t>are compatible with the OCI </a:t>
            </a:r>
            <a:r>
              <a:rPr lang="en-US" dirty="0" smtClean="0"/>
              <a:t>standard</a:t>
            </a:r>
          </a:p>
          <a:p>
            <a:r>
              <a:rPr lang="en-US" dirty="0" err="1" smtClean="0"/>
              <a:t>Podman</a:t>
            </a:r>
            <a:r>
              <a:rPr lang="en-US" dirty="0" smtClean="0"/>
              <a:t> command will be called if Docker command is issued</a:t>
            </a:r>
            <a:endParaRPr lang="en-US" dirty="0"/>
          </a:p>
        </p:txBody>
      </p:sp>
    </p:spTree>
    <p:extLst>
      <p:ext uri="{BB962C8B-B14F-4D97-AF65-F5344CB8AC3E}">
        <p14:creationId xmlns:p14="http://schemas.microsoft.com/office/powerpoint/2010/main" val="269152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VMs vs. Containers</a:t>
            </a:r>
            <a:endParaRPr lang="en-US" dirty="0"/>
          </a:p>
        </p:txBody>
      </p:sp>
      <p:sp>
        <p:nvSpPr>
          <p:cNvPr id="4" name="Rectangle 3"/>
          <p:cNvSpPr/>
          <p:nvPr/>
        </p:nvSpPr>
        <p:spPr>
          <a:xfrm>
            <a:off x="1028700" y="5334000"/>
            <a:ext cx="2857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Operating System</a:t>
            </a:r>
            <a:endParaRPr lang="en-US" dirty="0"/>
          </a:p>
        </p:txBody>
      </p:sp>
      <p:sp>
        <p:nvSpPr>
          <p:cNvPr id="5" name="Rectangle 4"/>
          <p:cNvSpPr/>
          <p:nvPr/>
        </p:nvSpPr>
        <p:spPr>
          <a:xfrm>
            <a:off x="1333500" y="2673531"/>
            <a:ext cx="901521"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Django Web App</a:t>
            </a:r>
            <a:endParaRPr lang="en-US" sz="1400" dirty="0"/>
          </a:p>
        </p:txBody>
      </p:sp>
      <p:sp>
        <p:nvSpPr>
          <p:cNvPr id="7" name="Rectangle 6"/>
          <p:cNvSpPr/>
          <p:nvPr/>
        </p:nvSpPr>
        <p:spPr>
          <a:xfrm>
            <a:off x="1333500" y="3581400"/>
            <a:ext cx="901521"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Guest OS</a:t>
            </a:r>
            <a:endParaRPr lang="en-US" dirty="0"/>
          </a:p>
        </p:txBody>
      </p:sp>
      <p:sp>
        <p:nvSpPr>
          <p:cNvPr id="8" name="Rectangle 7"/>
          <p:cNvSpPr/>
          <p:nvPr/>
        </p:nvSpPr>
        <p:spPr>
          <a:xfrm>
            <a:off x="1028700" y="4800600"/>
            <a:ext cx="28575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Hypervisor</a:t>
            </a:r>
            <a:endParaRPr lang="en-US" dirty="0"/>
          </a:p>
        </p:txBody>
      </p:sp>
      <p:sp>
        <p:nvSpPr>
          <p:cNvPr id="9" name="Rectangle 8"/>
          <p:cNvSpPr/>
          <p:nvPr/>
        </p:nvSpPr>
        <p:spPr>
          <a:xfrm>
            <a:off x="2641779" y="2667000"/>
            <a:ext cx="901521"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MySQL  DB</a:t>
            </a:r>
            <a:endParaRPr lang="en-US" sz="1400" dirty="0"/>
          </a:p>
        </p:txBody>
      </p:sp>
      <p:sp>
        <p:nvSpPr>
          <p:cNvPr id="10" name="Rectangle 9"/>
          <p:cNvSpPr/>
          <p:nvPr/>
        </p:nvSpPr>
        <p:spPr>
          <a:xfrm>
            <a:off x="2641779" y="3574869"/>
            <a:ext cx="901521"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Guest OS</a:t>
            </a:r>
            <a:endParaRPr lang="en-US" dirty="0"/>
          </a:p>
        </p:txBody>
      </p:sp>
      <p:sp>
        <p:nvSpPr>
          <p:cNvPr id="11" name="Rectangle 10"/>
          <p:cNvSpPr/>
          <p:nvPr/>
        </p:nvSpPr>
        <p:spPr>
          <a:xfrm>
            <a:off x="5105400" y="5867400"/>
            <a:ext cx="28956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Hardware</a:t>
            </a:r>
            <a:endParaRPr lang="en-US" dirty="0"/>
          </a:p>
        </p:txBody>
      </p:sp>
      <p:sp>
        <p:nvSpPr>
          <p:cNvPr id="17" name="TextBox 16"/>
          <p:cNvSpPr txBox="1"/>
          <p:nvPr/>
        </p:nvSpPr>
        <p:spPr>
          <a:xfrm>
            <a:off x="1227778" y="1415534"/>
            <a:ext cx="2424973" cy="646331"/>
          </a:xfrm>
          <a:prstGeom prst="rect">
            <a:avLst/>
          </a:prstGeom>
          <a:noFill/>
        </p:spPr>
        <p:txBody>
          <a:bodyPr wrap="square" rtlCol="0">
            <a:spAutoFit/>
          </a:bodyPr>
          <a:lstStyle/>
          <a:p>
            <a:pPr algn="ctr"/>
            <a:r>
              <a:rPr lang="en-US" b="1" dirty="0" smtClean="0"/>
              <a:t>Current: </a:t>
            </a:r>
          </a:p>
          <a:p>
            <a:pPr algn="ctr"/>
            <a:r>
              <a:rPr lang="en-US" b="1" dirty="0" smtClean="0"/>
              <a:t>Virtualization (VMs)</a:t>
            </a:r>
            <a:endParaRPr lang="en-US" b="1" dirty="0"/>
          </a:p>
        </p:txBody>
      </p:sp>
      <p:sp>
        <p:nvSpPr>
          <p:cNvPr id="19" name="TextBox 18"/>
          <p:cNvSpPr txBox="1"/>
          <p:nvPr/>
        </p:nvSpPr>
        <p:spPr>
          <a:xfrm>
            <a:off x="5271227" y="1567934"/>
            <a:ext cx="2424973" cy="646331"/>
          </a:xfrm>
          <a:prstGeom prst="rect">
            <a:avLst/>
          </a:prstGeom>
          <a:noFill/>
        </p:spPr>
        <p:txBody>
          <a:bodyPr wrap="square" rtlCol="0">
            <a:spAutoFit/>
          </a:bodyPr>
          <a:lstStyle/>
          <a:p>
            <a:pPr algn="ctr"/>
            <a:r>
              <a:rPr lang="en-US" b="1" dirty="0" smtClean="0"/>
              <a:t>Proposed: </a:t>
            </a:r>
          </a:p>
          <a:p>
            <a:pPr algn="ctr"/>
            <a:r>
              <a:rPr lang="en-US" b="1" dirty="0" smtClean="0"/>
              <a:t>Containers</a:t>
            </a:r>
            <a:endParaRPr lang="en-US" b="1" dirty="0"/>
          </a:p>
        </p:txBody>
      </p:sp>
      <p:sp>
        <p:nvSpPr>
          <p:cNvPr id="20" name="Rectangle 19"/>
          <p:cNvSpPr/>
          <p:nvPr/>
        </p:nvSpPr>
        <p:spPr>
          <a:xfrm>
            <a:off x="5396772" y="2749731"/>
            <a:ext cx="901521"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r>
              <a:rPr lang="en-US" sz="1600" dirty="0" smtClean="0"/>
              <a:t>Django Web App Image </a:t>
            </a:r>
          </a:p>
          <a:p>
            <a:pPr algn="ctr"/>
            <a:endParaRPr lang="en-US" dirty="0"/>
          </a:p>
        </p:txBody>
      </p:sp>
      <p:sp>
        <p:nvSpPr>
          <p:cNvPr id="21" name="Rectangle 20"/>
          <p:cNvSpPr/>
          <p:nvPr/>
        </p:nvSpPr>
        <p:spPr>
          <a:xfrm>
            <a:off x="5396772" y="3810000"/>
            <a:ext cx="901521"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Supporting Files</a:t>
            </a:r>
          </a:p>
          <a:p>
            <a:pPr algn="ctr"/>
            <a:r>
              <a:rPr lang="en-US" sz="1200" dirty="0" smtClean="0"/>
              <a:t>Runtime</a:t>
            </a:r>
            <a:endParaRPr lang="en-US" sz="1200" dirty="0"/>
          </a:p>
        </p:txBody>
      </p:sp>
      <p:sp>
        <p:nvSpPr>
          <p:cNvPr id="23" name="Rounded Rectangle 22"/>
          <p:cNvSpPr/>
          <p:nvPr/>
        </p:nvSpPr>
        <p:spPr>
          <a:xfrm>
            <a:off x="5168173" y="2590800"/>
            <a:ext cx="1314718" cy="21336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114800" y="2971800"/>
            <a:ext cx="533400" cy="400110"/>
          </a:xfrm>
          <a:prstGeom prst="rect">
            <a:avLst/>
          </a:prstGeom>
          <a:noFill/>
        </p:spPr>
        <p:txBody>
          <a:bodyPr wrap="square" rtlCol="0">
            <a:spAutoFit/>
          </a:bodyPr>
          <a:lstStyle/>
          <a:p>
            <a:pPr algn="ctr"/>
            <a:r>
              <a:rPr lang="en-US" sz="2000" dirty="0" smtClean="0"/>
              <a:t>vs.</a:t>
            </a:r>
            <a:endParaRPr lang="en-US" sz="2000" dirty="0"/>
          </a:p>
        </p:txBody>
      </p:sp>
      <p:sp>
        <p:nvSpPr>
          <p:cNvPr id="25" name="Rounded Rectangle 24"/>
          <p:cNvSpPr/>
          <p:nvPr/>
        </p:nvSpPr>
        <p:spPr>
          <a:xfrm>
            <a:off x="1104901" y="2480186"/>
            <a:ext cx="1295400" cy="224421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476500" y="2480187"/>
            <a:ext cx="1295400" cy="224421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33500" y="2286000"/>
            <a:ext cx="838200" cy="369332"/>
          </a:xfrm>
          <a:prstGeom prst="rect">
            <a:avLst/>
          </a:prstGeom>
          <a:solidFill>
            <a:schemeClr val="bg1"/>
          </a:solidFill>
        </p:spPr>
        <p:txBody>
          <a:bodyPr wrap="square" rtlCol="0">
            <a:spAutoFit/>
          </a:bodyPr>
          <a:lstStyle/>
          <a:p>
            <a:pPr algn="ctr"/>
            <a:r>
              <a:rPr lang="en-US" b="1" dirty="0" smtClean="0"/>
              <a:t>VM 1</a:t>
            </a:r>
            <a:endParaRPr lang="en-US" b="1" dirty="0"/>
          </a:p>
        </p:txBody>
      </p:sp>
      <p:sp>
        <p:nvSpPr>
          <p:cNvPr id="28" name="TextBox 27"/>
          <p:cNvSpPr txBox="1"/>
          <p:nvPr/>
        </p:nvSpPr>
        <p:spPr>
          <a:xfrm>
            <a:off x="2705100" y="2286000"/>
            <a:ext cx="838200" cy="369332"/>
          </a:xfrm>
          <a:prstGeom prst="rect">
            <a:avLst/>
          </a:prstGeom>
          <a:solidFill>
            <a:schemeClr val="bg1"/>
          </a:solidFill>
        </p:spPr>
        <p:txBody>
          <a:bodyPr wrap="square" rtlCol="0">
            <a:spAutoFit/>
          </a:bodyPr>
          <a:lstStyle/>
          <a:p>
            <a:pPr algn="ctr"/>
            <a:r>
              <a:rPr lang="en-US" b="1" dirty="0" smtClean="0"/>
              <a:t>VM 2</a:t>
            </a:r>
            <a:endParaRPr lang="en-US" b="1" dirty="0"/>
          </a:p>
        </p:txBody>
      </p:sp>
      <p:sp>
        <p:nvSpPr>
          <p:cNvPr id="29" name="Rectangle 28"/>
          <p:cNvSpPr/>
          <p:nvPr/>
        </p:nvSpPr>
        <p:spPr>
          <a:xfrm>
            <a:off x="1028700" y="5867400"/>
            <a:ext cx="28575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Hardware</a:t>
            </a:r>
            <a:endParaRPr lang="en-US" dirty="0"/>
          </a:p>
        </p:txBody>
      </p:sp>
      <p:sp>
        <p:nvSpPr>
          <p:cNvPr id="30" name="Rectangle 29"/>
          <p:cNvSpPr/>
          <p:nvPr/>
        </p:nvSpPr>
        <p:spPr>
          <a:xfrm>
            <a:off x="5105400" y="5334000"/>
            <a:ext cx="2895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Operating System</a:t>
            </a:r>
            <a:endParaRPr lang="en-US" dirty="0"/>
          </a:p>
        </p:txBody>
      </p:sp>
      <p:sp>
        <p:nvSpPr>
          <p:cNvPr id="31" name="Rectangle 30"/>
          <p:cNvSpPr/>
          <p:nvPr/>
        </p:nvSpPr>
        <p:spPr>
          <a:xfrm>
            <a:off x="5105400" y="4800600"/>
            <a:ext cx="2895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Container Engine</a:t>
            </a:r>
            <a:endParaRPr lang="en-US" dirty="0"/>
          </a:p>
        </p:txBody>
      </p:sp>
      <p:sp>
        <p:nvSpPr>
          <p:cNvPr id="40" name="Rectangle 39"/>
          <p:cNvSpPr/>
          <p:nvPr/>
        </p:nvSpPr>
        <p:spPr>
          <a:xfrm>
            <a:off x="6825253" y="2717465"/>
            <a:ext cx="901521"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r>
              <a:rPr lang="en-US" sz="1600" dirty="0" smtClean="0"/>
              <a:t>MySQL DB Image</a:t>
            </a:r>
          </a:p>
          <a:p>
            <a:pPr algn="ctr"/>
            <a:endParaRPr lang="en-US" dirty="0"/>
          </a:p>
        </p:txBody>
      </p:sp>
      <p:sp>
        <p:nvSpPr>
          <p:cNvPr id="41" name="Rectangle 40"/>
          <p:cNvSpPr/>
          <p:nvPr/>
        </p:nvSpPr>
        <p:spPr>
          <a:xfrm>
            <a:off x="6825253" y="3777734"/>
            <a:ext cx="901521"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Supporting Files</a:t>
            </a:r>
          </a:p>
          <a:p>
            <a:pPr algn="ctr"/>
            <a:r>
              <a:rPr lang="en-US" sz="1200" dirty="0" smtClean="0"/>
              <a:t>Runtime</a:t>
            </a:r>
            <a:endParaRPr lang="en-US" sz="1200" dirty="0"/>
          </a:p>
        </p:txBody>
      </p:sp>
      <p:sp>
        <p:nvSpPr>
          <p:cNvPr id="42" name="Rounded Rectangle 41"/>
          <p:cNvSpPr/>
          <p:nvPr/>
        </p:nvSpPr>
        <p:spPr>
          <a:xfrm>
            <a:off x="6596654" y="2558534"/>
            <a:ext cx="1314718" cy="21336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396772" y="2390001"/>
            <a:ext cx="977720" cy="276999"/>
          </a:xfrm>
          <a:prstGeom prst="rect">
            <a:avLst/>
          </a:prstGeom>
          <a:solidFill>
            <a:schemeClr val="bg1"/>
          </a:solidFill>
        </p:spPr>
        <p:txBody>
          <a:bodyPr wrap="square" rtlCol="0">
            <a:spAutoFit/>
          </a:bodyPr>
          <a:lstStyle/>
          <a:p>
            <a:pPr algn="ctr"/>
            <a:r>
              <a:rPr lang="en-US" sz="1200" b="1" dirty="0" smtClean="0"/>
              <a:t>Container 1 </a:t>
            </a:r>
            <a:endParaRPr lang="en-US" sz="1200" b="1" dirty="0"/>
          </a:p>
        </p:txBody>
      </p:sp>
      <p:sp>
        <p:nvSpPr>
          <p:cNvPr id="44" name="TextBox 43"/>
          <p:cNvSpPr txBox="1"/>
          <p:nvPr/>
        </p:nvSpPr>
        <p:spPr>
          <a:xfrm>
            <a:off x="6825252" y="2357735"/>
            <a:ext cx="933719" cy="276999"/>
          </a:xfrm>
          <a:prstGeom prst="rect">
            <a:avLst/>
          </a:prstGeom>
          <a:solidFill>
            <a:schemeClr val="bg1"/>
          </a:solidFill>
        </p:spPr>
        <p:txBody>
          <a:bodyPr wrap="square" rtlCol="0">
            <a:spAutoFit/>
          </a:bodyPr>
          <a:lstStyle/>
          <a:p>
            <a:pPr algn="ctr"/>
            <a:r>
              <a:rPr lang="en-US" sz="1200" b="1" dirty="0" smtClean="0"/>
              <a:t>Container 2 </a:t>
            </a:r>
            <a:endParaRPr lang="en-US" sz="1200" b="1" dirty="0"/>
          </a:p>
        </p:txBody>
      </p:sp>
    </p:spTree>
    <p:extLst>
      <p:ext uri="{BB962C8B-B14F-4D97-AF65-F5344CB8AC3E}">
        <p14:creationId xmlns:p14="http://schemas.microsoft.com/office/powerpoint/2010/main" val="368986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Review</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800" dirty="0"/>
              <a:t>D</a:t>
            </a:r>
            <a:r>
              <a:rPr lang="en-US" sz="1800" dirty="0" smtClean="0"/>
              <a:t>ocker creates networks </a:t>
            </a:r>
            <a:r>
              <a:rPr lang="en-US" sz="1800" dirty="0"/>
              <a:t>automatically </a:t>
            </a:r>
          </a:p>
          <a:p>
            <a:pPr lvl="1"/>
            <a:r>
              <a:rPr lang="en-US" sz="1400" b="1" dirty="0" smtClean="0"/>
              <a:t>Bridge</a:t>
            </a:r>
            <a:r>
              <a:rPr lang="en-US" sz="1400" dirty="0"/>
              <a:t> network assigns IPs in the range of 172.17.x.x to the containers within </a:t>
            </a:r>
            <a:r>
              <a:rPr lang="en-US" sz="1400" dirty="0" smtClean="0"/>
              <a:t>it</a:t>
            </a:r>
          </a:p>
          <a:p>
            <a:pPr lvl="1"/>
            <a:r>
              <a:rPr lang="en-US" sz="1400" b="1" dirty="0" smtClean="0"/>
              <a:t>Host</a:t>
            </a:r>
            <a:r>
              <a:rPr lang="en-US" sz="1400" dirty="0"/>
              <a:t> network will remove any network isolation between the </a:t>
            </a:r>
            <a:r>
              <a:rPr lang="en-US" sz="1400" dirty="0" err="1"/>
              <a:t>docker</a:t>
            </a:r>
            <a:r>
              <a:rPr lang="en-US" sz="1400" dirty="0"/>
              <a:t> host and the </a:t>
            </a:r>
            <a:r>
              <a:rPr lang="en-US" sz="1400" dirty="0" smtClean="0"/>
              <a:t>containers</a:t>
            </a:r>
          </a:p>
          <a:p>
            <a:pPr lvl="1"/>
            <a:r>
              <a:rPr lang="en-US" sz="1400" b="1" dirty="0" smtClean="0"/>
              <a:t>None</a:t>
            </a:r>
            <a:r>
              <a:rPr lang="en-US" sz="1400" b="1" dirty="0"/>
              <a:t> </a:t>
            </a:r>
            <a:r>
              <a:rPr lang="en-US" sz="1400" dirty="0"/>
              <a:t>network keeps the container in complete </a:t>
            </a:r>
            <a:r>
              <a:rPr lang="en-US" sz="1400" dirty="0" smtClean="0"/>
              <a:t>isolation (hosts and containers)</a:t>
            </a:r>
          </a:p>
          <a:p>
            <a:r>
              <a:rPr lang="en-US" sz="2000" dirty="0" smtClean="0"/>
              <a:t>To </a:t>
            </a:r>
            <a:r>
              <a:rPr lang="en-US" sz="2000" dirty="0"/>
              <a:t>attach the container to any other </a:t>
            </a:r>
            <a:r>
              <a:rPr lang="en-US" sz="2000" dirty="0" smtClean="0"/>
              <a:t>network</a:t>
            </a:r>
          </a:p>
          <a:p>
            <a:pPr lvl="1"/>
            <a:r>
              <a:rPr lang="en-US" sz="1800" dirty="0" smtClean="0"/>
              <a:t>use command: </a:t>
            </a:r>
            <a:r>
              <a:rPr lang="en-US" sz="2000" dirty="0"/>
              <a:t> </a:t>
            </a:r>
            <a:r>
              <a:rPr lang="en-US" sz="2000" b="1" dirty="0"/>
              <a:t>--network</a:t>
            </a:r>
            <a:r>
              <a:rPr lang="en-US" sz="2000" dirty="0"/>
              <a:t> flag of the </a:t>
            </a:r>
            <a:r>
              <a:rPr lang="en-US" sz="2000" dirty="0" err="1" smtClean="0"/>
              <a:t>docker</a:t>
            </a:r>
            <a:r>
              <a:rPr lang="en-US" sz="2000" dirty="0" smtClean="0"/>
              <a:t> run command   </a:t>
            </a:r>
          </a:p>
          <a:p>
            <a:pPr lvl="1"/>
            <a:r>
              <a:rPr lang="en-US" sz="2000" dirty="0" smtClean="0"/>
              <a:t>Several </a:t>
            </a:r>
            <a:r>
              <a:rPr lang="en-US" sz="2000" dirty="0"/>
              <a:t>‘</a:t>
            </a:r>
            <a:r>
              <a:rPr lang="en-US" sz="2000" dirty="0" err="1"/>
              <a:t>docker</a:t>
            </a:r>
            <a:r>
              <a:rPr lang="en-US" sz="2000" dirty="0"/>
              <a:t> network’ options </a:t>
            </a:r>
            <a:r>
              <a:rPr lang="en-US" sz="2000" dirty="0" err="1" smtClean="0"/>
              <a:t>availble</a:t>
            </a:r>
            <a:endParaRPr lang="en-US" sz="2000" dirty="0" smtClean="0"/>
          </a:p>
          <a:p>
            <a:r>
              <a:rPr lang="en-US" sz="1800" dirty="0" smtClean="0"/>
              <a:t>Containers </a:t>
            </a:r>
            <a:r>
              <a:rPr lang="en-US" sz="1800" dirty="0"/>
              <a:t>can reach each other using their </a:t>
            </a:r>
            <a:r>
              <a:rPr lang="en-US" sz="1800" dirty="0" smtClean="0"/>
              <a:t>names</a:t>
            </a:r>
            <a:endParaRPr lang="en-US" sz="1800" dirty="0"/>
          </a:p>
          <a:p>
            <a:r>
              <a:rPr lang="en-US" sz="1800" dirty="0"/>
              <a:t>D</a:t>
            </a:r>
            <a:r>
              <a:rPr lang="en-US" sz="1800" dirty="0" smtClean="0"/>
              <a:t>efine </a:t>
            </a:r>
            <a:r>
              <a:rPr lang="en-US" sz="1800" dirty="0"/>
              <a:t>a user-defined network </a:t>
            </a:r>
            <a:r>
              <a:rPr lang="en-US" sz="1800" dirty="0" smtClean="0"/>
              <a:t> using </a:t>
            </a:r>
            <a:r>
              <a:rPr lang="en-US" sz="1800" dirty="0" err="1" smtClean="0"/>
              <a:t>docker</a:t>
            </a:r>
            <a:r>
              <a:rPr lang="en-US" sz="1800" dirty="0" smtClean="0"/>
              <a:t> run, in </a:t>
            </a:r>
            <a:r>
              <a:rPr lang="en-US" sz="1800" dirty="0" err="1" smtClean="0"/>
              <a:t>Dockerfile</a:t>
            </a:r>
            <a:r>
              <a:rPr lang="en-US" sz="1800" dirty="0" smtClean="0"/>
              <a:t>, or  in </a:t>
            </a:r>
            <a:r>
              <a:rPr lang="en-US" sz="1800" dirty="0" err="1" smtClean="0"/>
              <a:t>docker-compose.yml</a:t>
            </a:r>
            <a:endParaRPr lang="en-US" sz="1800" dirty="0" smtClean="0"/>
          </a:p>
          <a:p>
            <a:pPr lvl="1"/>
            <a:r>
              <a:rPr lang="en-US" sz="1400" dirty="0" smtClean="0"/>
              <a:t>Two number set defined  for example:</a:t>
            </a:r>
          </a:p>
          <a:p>
            <a:pPr marL="457200" lvl="1" indent="0">
              <a:buNone/>
            </a:pPr>
            <a:r>
              <a:rPr lang="en-US" sz="1400" dirty="0" smtClean="0"/>
              <a:t>-p 8080:80  translated to map </a:t>
            </a:r>
            <a:r>
              <a:rPr lang="en-US" sz="1400" dirty="0"/>
              <a:t>TCP port 80 in the container to port 8080 on the Docker host</a:t>
            </a:r>
          </a:p>
          <a:p>
            <a:r>
              <a:rPr lang="en-US" sz="1800" dirty="0" smtClean="0"/>
              <a:t>All </a:t>
            </a:r>
            <a:r>
              <a:rPr lang="en-US" sz="1800" dirty="0"/>
              <a:t>traffic to and from </a:t>
            </a:r>
            <a:r>
              <a:rPr lang="en-US" sz="1800" dirty="0" smtClean="0"/>
              <a:t>the host to container will </a:t>
            </a:r>
            <a:r>
              <a:rPr lang="en-US" sz="1800" dirty="0"/>
              <a:t>routed from these </a:t>
            </a:r>
            <a:r>
              <a:rPr lang="en-US" sz="1800" dirty="0" smtClean="0"/>
              <a:t>ports </a:t>
            </a:r>
          </a:p>
          <a:p>
            <a:r>
              <a:rPr lang="en-US" sz="1800" dirty="0" smtClean="0"/>
              <a:t>Make </a:t>
            </a:r>
            <a:r>
              <a:rPr lang="en-US" sz="1800" dirty="0"/>
              <a:t>sure ports on host are available to be </a:t>
            </a:r>
            <a:r>
              <a:rPr lang="en-US" sz="1800" dirty="0" smtClean="0"/>
              <a:t>used</a:t>
            </a:r>
          </a:p>
          <a:p>
            <a:pPr lvl="1"/>
            <a:r>
              <a:rPr lang="en-US" sz="1800" dirty="0" smtClean="0"/>
              <a:t>In AWS defined in the  VPC for the EC2 image</a:t>
            </a:r>
          </a:p>
        </p:txBody>
      </p:sp>
    </p:spTree>
    <p:extLst>
      <p:ext uri="{BB962C8B-B14F-4D97-AF65-F5344CB8AC3E}">
        <p14:creationId xmlns:p14="http://schemas.microsoft.com/office/powerpoint/2010/main" val="248888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Firewall Considerations</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Docker </a:t>
            </a:r>
            <a:r>
              <a:rPr lang="en-US" dirty="0"/>
              <a:t>manipulates </a:t>
            </a:r>
            <a:r>
              <a:rPr lang="en-US" dirty="0" err="1"/>
              <a:t>iptables</a:t>
            </a:r>
            <a:r>
              <a:rPr lang="en-US" dirty="0"/>
              <a:t> rules to provide network </a:t>
            </a:r>
            <a:r>
              <a:rPr lang="en-US" dirty="0" smtClean="0"/>
              <a:t>isolation</a:t>
            </a:r>
          </a:p>
          <a:p>
            <a:r>
              <a:rPr lang="en-US" dirty="0" smtClean="0"/>
              <a:t>If </a:t>
            </a:r>
            <a:r>
              <a:rPr lang="en-US" dirty="0"/>
              <a:t>you expose a port through Docker, this port gets exposed no matter what rules your firewall has </a:t>
            </a:r>
            <a:r>
              <a:rPr lang="en-US" dirty="0" smtClean="0"/>
              <a:t>configured</a:t>
            </a:r>
          </a:p>
          <a:p>
            <a:r>
              <a:rPr lang="en-US" dirty="0" smtClean="0"/>
              <a:t>If </a:t>
            </a:r>
            <a:r>
              <a:rPr lang="en-US" dirty="0"/>
              <a:t>you want those rules to apply even when a port gets exposed through Docker, you </a:t>
            </a:r>
            <a:r>
              <a:rPr lang="en-US" i="1" dirty="0"/>
              <a:t>must</a:t>
            </a:r>
            <a:r>
              <a:rPr lang="en-US" dirty="0"/>
              <a:t> add these rules to the DOCKER-USER </a:t>
            </a:r>
            <a:r>
              <a:rPr lang="en-US" dirty="0" smtClean="0"/>
              <a:t>chain</a:t>
            </a:r>
            <a:endParaRPr lang="en-US" dirty="0"/>
          </a:p>
          <a:p>
            <a:pPr>
              <a:spcBef>
                <a:spcPts val="0"/>
              </a:spcBef>
              <a:defRPr/>
            </a:pPr>
            <a:r>
              <a:rPr lang="en-US" dirty="0"/>
              <a:t>Restrict connections </a:t>
            </a:r>
            <a:r>
              <a:rPr lang="en-US" dirty="0" smtClean="0"/>
              <a:t>on </a:t>
            </a:r>
            <a:r>
              <a:rPr lang="en-US" dirty="0"/>
              <a:t>the Docker </a:t>
            </a:r>
            <a:r>
              <a:rPr lang="en-US" dirty="0" smtClean="0"/>
              <a:t>host, examples:</a:t>
            </a:r>
            <a:endParaRPr lang="en-US" dirty="0"/>
          </a:p>
          <a:p>
            <a:pPr marL="400050" lvl="1" indent="0">
              <a:buNone/>
            </a:pPr>
            <a:r>
              <a:rPr lang="en-US" sz="2000" dirty="0" err="1">
                <a:latin typeface="Courier New" panose="02070309020205020404" pitchFamily="49" charset="0"/>
                <a:cs typeface="Courier New" panose="02070309020205020404" pitchFamily="49" charset="0"/>
              </a:rPr>
              <a:t>iptables</a:t>
            </a:r>
            <a:r>
              <a:rPr lang="en-US" sz="2000" dirty="0">
                <a:latin typeface="Courier New" panose="02070309020205020404" pitchFamily="49" charset="0"/>
                <a:cs typeface="Courier New" panose="02070309020205020404" pitchFamily="49" charset="0"/>
              </a:rPr>
              <a:t> -I DOCKER-USER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ext_if</a:t>
            </a:r>
            <a:r>
              <a:rPr lang="en-US" sz="2000" dirty="0">
                <a:latin typeface="Courier New" panose="02070309020205020404" pitchFamily="49" charset="0"/>
                <a:cs typeface="Courier New" panose="02070309020205020404" pitchFamily="49" charset="0"/>
              </a:rPr>
              <a:t> ! -s 192.168.1.1 -j </a:t>
            </a:r>
            <a:r>
              <a:rPr lang="en-US" sz="2000" dirty="0" smtClean="0">
                <a:latin typeface="Courier New" panose="02070309020205020404" pitchFamily="49" charset="0"/>
                <a:cs typeface="Courier New" panose="02070309020205020404" pitchFamily="49" charset="0"/>
              </a:rPr>
              <a:t>DROP</a:t>
            </a:r>
          </a:p>
          <a:p>
            <a:pPr marL="40005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1800" dirty="0"/>
              <a:t>restricts external access from all IP addresses except </a:t>
            </a:r>
            <a:r>
              <a:rPr lang="en-US" sz="1800" dirty="0" smtClean="0"/>
              <a:t>192.168.1.1</a:t>
            </a:r>
          </a:p>
          <a:p>
            <a:pPr marL="400050" lvl="1" indent="0">
              <a:buNone/>
            </a:pPr>
            <a:endParaRPr lang="en-US" sz="1800" dirty="0" smtClean="0"/>
          </a:p>
          <a:p>
            <a:pPr marL="457200" indent="-457200"/>
            <a:r>
              <a:rPr lang="en-US" sz="3000" dirty="0"/>
              <a:t>P</a:t>
            </a:r>
            <a:r>
              <a:rPr lang="en-US" sz="3000" dirty="0" smtClean="0"/>
              <a:t>ort </a:t>
            </a:r>
            <a:r>
              <a:rPr lang="en-US" sz="3000" dirty="0"/>
              <a:t>listens on 0.0.0.0 but is not accessible from the external interface eth0</a:t>
            </a:r>
            <a:endParaRPr lang="en-US" sz="4400" dirty="0" smtClean="0">
              <a:cs typeface="Courier New" panose="02070309020205020404" pitchFamily="49" charset="0"/>
            </a:endParaRPr>
          </a:p>
          <a:p>
            <a:pPr marL="400050" lvl="1" indent="0">
              <a:buNone/>
            </a:pPr>
            <a:r>
              <a:rPr lang="en-US" sz="2000" dirty="0" err="1" smtClean="0">
                <a:latin typeface="Courier New" panose="02070309020205020404" pitchFamily="49" charset="0"/>
                <a:cs typeface="Courier New" panose="02070309020205020404" pitchFamily="49" charset="0"/>
              </a:rPr>
              <a:t>iptables</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 DOCKER-USER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eth0 -j DROP</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iptables</a:t>
            </a:r>
            <a:r>
              <a:rPr lang="en-US" sz="2000" dirty="0">
                <a:latin typeface="Courier New" panose="02070309020205020404" pitchFamily="49" charset="0"/>
                <a:cs typeface="Courier New" panose="02070309020205020404" pitchFamily="49" charset="0"/>
              </a:rPr>
              <a:t> -I DOCKER-USER -m state --state RELATED,ESTABLISHED -j </a:t>
            </a:r>
            <a:r>
              <a:rPr lang="en-US" sz="2000" dirty="0" smtClean="0">
                <a:latin typeface="Courier New" panose="02070309020205020404" pitchFamily="49" charset="0"/>
                <a:cs typeface="Courier New" panose="02070309020205020404" pitchFamily="49" charset="0"/>
              </a:rPr>
              <a:t>ACCEPT</a:t>
            </a:r>
          </a:p>
          <a:p>
            <a:pPr marL="400050" lvl="1" indent="0">
              <a:buNone/>
            </a:pPr>
            <a:endParaRPr lang="en-US" sz="2500" dirty="0" smtClean="0"/>
          </a:p>
          <a:p>
            <a:r>
              <a:rPr lang="en-US" dirty="0" smtClean="0"/>
              <a:t>If defined properly correctly, then Partner X will not need to adjust the firewall rules to stop the port for the web app (8000) and </a:t>
            </a:r>
            <a:r>
              <a:rPr lang="en-US" dirty="0" err="1" smtClean="0"/>
              <a:t>db</a:t>
            </a:r>
            <a:r>
              <a:rPr lang="en-US" dirty="0" smtClean="0"/>
              <a:t> (3306)</a:t>
            </a:r>
            <a:endParaRPr lang="en-US" dirty="0"/>
          </a:p>
          <a:p>
            <a:endParaRPr lang="en-US" dirty="0"/>
          </a:p>
          <a:p>
            <a:endParaRPr lang="en-US" dirty="0"/>
          </a:p>
          <a:p>
            <a:pPr lvl="0"/>
            <a:endParaRPr lang="en-US" dirty="0"/>
          </a:p>
        </p:txBody>
      </p:sp>
    </p:spTree>
    <p:extLst>
      <p:ext uri="{BB962C8B-B14F-4D97-AF65-F5344CB8AC3E}">
        <p14:creationId xmlns:p14="http://schemas.microsoft.com/office/powerpoint/2010/main" val="893051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5396</TotalTime>
  <Words>3262</Words>
  <Application>Microsoft Office PowerPoint</Application>
  <PresentationFormat>On-screen Show (4:3)</PresentationFormat>
  <Paragraphs>783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Module</vt:lpstr>
      <vt:lpstr>Partner X Container Exploration</vt:lpstr>
      <vt:lpstr>Adopting Container Culture</vt:lpstr>
      <vt:lpstr>Virtual Machines</vt:lpstr>
      <vt:lpstr>Containers</vt:lpstr>
      <vt:lpstr>Docker Technology</vt:lpstr>
      <vt:lpstr>Podman / Docker</vt:lpstr>
      <vt:lpstr>VMs vs. Containers</vt:lpstr>
      <vt:lpstr>Network Review</vt:lpstr>
      <vt:lpstr>Firewall Considerations</vt:lpstr>
      <vt:lpstr>Non-Root Container Run</vt:lpstr>
      <vt:lpstr>Container Databases</vt:lpstr>
      <vt:lpstr>Persistent Data</vt:lpstr>
      <vt:lpstr>Accessing Container Images</vt:lpstr>
      <vt:lpstr>Private Repository</vt:lpstr>
      <vt:lpstr>Addressing Single-Points of Failure</vt:lpstr>
      <vt:lpstr>Tools to Consider</vt:lpstr>
      <vt:lpstr>Moving Forward With Containers</vt:lpstr>
      <vt:lpstr>Next Steps</vt:lpstr>
      <vt:lpstr>Demo Setup</vt:lpstr>
      <vt:lpstr>Demo Sample App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orin</dc:creator>
  <cp:lastModifiedBy>orin</cp:lastModifiedBy>
  <cp:revision>104</cp:revision>
  <dcterms:created xsi:type="dcterms:W3CDTF">2021-02-24T03:40:09Z</dcterms:created>
  <dcterms:modified xsi:type="dcterms:W3CDTF">2021-03-01T13:08:34Z</dcterms:modified>
</cp:coreProperties>
</file>