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5" r:id="rId5"/>
    <p:sldId id="266" r:id="rId6"/>
    <p:sldId id="259" r:id="rId7"/>
    <p:sldId id="260" r:id="rId8"/>
    <p:sldId id="261" r:id="rId9"/>
    <p:sldId id="267" r:id="rId10"/>
    <p:sldId id="268" r:id="rId11"/>
    <p:sldId id="263" r:id="rId12"/>
    <p:sldId id="264" r:id="rId13"/>
    <p:sldId id="262"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786" autoAdjust="0"/>
  </p:normalViewPr>
  <p:slideViewPr>
    <p:cSldViewPr snapToGrid="0">
      <p:cViewPr varScale="1">
        <p:scale>
          <a:sx n="93" d="100"/>
          <a:sy n="93" d="100"/>
        </p:scale>
        <p:origin x="4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9C1A7-F07E-40E7-9F97-B98A93F491C6}" type="datetimeFigureOut">
              <a:rPr lang="de-CH" smtClean="0"/>
              <a:t>27.04.2023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30D8D-DB5D-443B-B3D2-51641AFB93D4}" type="slidenum">
              <a:rPr lang="de-CH" smtClean="0"/>
              <a:t>‹Nr.›</a:t>
            </a:fld>
            <a:endParaRPr lang="de-CH"/>
          </a:p>
        </p:txBody>
      </p:sp>
    </p:spTree>
    <p:extLst>
      <p:ext uri="{BB962C8B-B14F-4D97-AF65-F5344CB8AC3E}">
        <p14:creationId xmlns:p14="http://schemas.microsoft.com/office/powerpoint/2010/main" val="35640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E9B30D8D-DB5D-443B-B3D2-51641AFB93D4}" type="slidenum">
              <a:rPr lang="de-CH" smtClean="0"/>
              <a:t>1</a:t>
            </a:fld>
            <a:endParaRPr lang="de-CH"/>
          </a:p>
        </p:txBody>
      </p:sp>
    </p:spTree>
    <p:extLst>
      <p:ext uri="{BB962C8B-B14F-4D97-AF65-F5344CB8AC3E}">
        <p14:creationId xmlns:p14="http://schemas.microsoft.com/office/powerpoint/2010/main" val="1984625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0" i="0" dirty="0">
                <a:solidFill>
                  <a:srgbClr val="D1D5DB"/>
                </a:solidFill>
                <a:effectLst/>
                <a:latin typeface="Söhne"/>
              </a:rPr>
              <a:t>Diplodocus-Fossilien wurden in Nordamerika gefunden, insbesondere in dem, was heute Colorado, Montana, Utah und Wyoming ist. Es wird angenommen, dass Diplodocus in waldreichen Gebieten in der Nähe von Flüssen und Seen lebte.</a:t>
            </a:r>
            <a:endParaRPr lang="de-CH" dirty="0"/>
          </a:p>
        </p:txBody>
      </p:sp>
      <p:sp>
        <p:nvSpPr>
          <p:cNvPr id="4" name="Foliennummernplatzhalter 3"/>
          <p:cNvSpPr>
            <a:spLocks noGrp="1"/>
          </p:cNvSpPr>
          <p:nvPr>
            <p:ph type="sldNum" sz="quarter" idx="5"/>
          </p:nvPr>
        </p:nvSpPr>
        <p:spPr/>
        <p:txBody>
          <a:bodyPr/>
          <a:lstStyle/>
          <a:p>
            <a:fld id="{E9B30D8D-DB5D-443B-B3D2-51641AFB93D4}" type="slidenum">
              <a:rPr lang="de-CH" smtClean="0"/>
              <a:t>2</a:t>
            </a:fld>
            <a:endParaRPr lang="de-CH"/>
          </a:p>
        </p:txBody>
      </p:sp>
    </p:spTree>
    <p:extLst>
      <p:ext uri="{BB962C8B-B14F-4D97-AF65-F5344CB8AC3E}">
        <p14:creationId xmlns:p14="http://schemas.microsoft.com/office/powerpoint/2010/main" val="17500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0" i="0" dirty="0">
                <a:solidFill>
                  <a:srgbClr val="D1D5DB"/>
                </a:solidFill>
                <a:effectLst/>
                <a:latin typeface="Söhne"/>
              </a:rPr>
              <a:t>Nach dem Ende des "</a:t>
            </a:r>
            <a:r>
              <a:rPr lang="de-CH" b="0" i="0" dirty="0" err="1">
                <a:solidFill>
                  <a:srgbClr val="D1D5DB"/>
                </a:solidFill>
                <a:effectLst/>
                <a:latin typeface="Söhne"/>
              </a:rPr>
              <a:t>Bone</a:t>
            </a:r>
            <a:r>
              <a:rPr lang="de-CH" b="0" i="0" dirty="0">
                <a:solidFill>
                  <a:srgbClr val="D1D5DB"/>
                </a:solidFill>
                <a:effectLst/>
                <a:latin typeface="Söhne"/>
              </a:rPr>
              <a:t> Wars" inspirierten die Entdeckungen von Marsh und Cope viele wichtige Institutionen im Osten der USA, eigene Sammlungen von Dinosaurierfossilien zu erstellen. Die Konkurrenz um das erste montierte Skelett eines Sauropoden war besonders intensiv, und das American Museum </a:t>
            </a:r>
            <a:r>
              <a:rPr lang="de-CH" b="0" i="0" dirty="0" err="1">
                <a:solidFill>
                  <a:srgbClr val="D1D5DB"/>
                </a:solidFill>
                <a:effectLst/>
                <a:latin typeface="Söhne"/>
              </a:rPr>
              <a:t>of</a:t>
            </a:r>
            <a:r>
              <a:rPr lang="de-CH" b="0" i="0" dirty="0">
                <a:solidFill>
                  <a:srgbClr val="D1D5DB"/>
                </a:solidFill>
                <a:effectLst/>
                <a:latin typeface="Söhne"/>
              </a:rPr>
              <a:t> Natural </a:t>
            </a:r>
            <a:r>
              <a:rPr lang="de-CH" b="0" i="0" dirty="0" err="1">
                <a:solidFill>
                  <a:srgbClr val="D1D5DB"/>
                </a:solidFill>
                <a:effectLst/>
                <a:latin typeface="Söhne"/>
              </a:rPr>
              <a:t>History</a:t>
            </a:r>
            <a:r>
              <a:rPr lang="de-CH" b="0" i="0" dirty="0">
                <a:solidFill>
                  <a:srgbClr val="D1D5DB"/>
                </a:solidFill>
                <a:effectLst/>
                <a:latin typeface="Söhne"/>
              </a:rPr>
              <a:t> war das erste, das eine Expedition startete und 1897 eine teilweise erhaltene Skelett von Diplodocus fand. Das Carnegie Museum </a:t>
            </a:r>
            <a:r>
              <a:rPr lang="de-CH" b="0" i="0" dirty="0" err="1">
                <a:solidFill>
                  <a:srgbClr val="D1D5DB"/>
                </a:solidFill>
                <a:effectLst/>
                <a:latin typeface="Söhne"/>
              </a:rPr>
              <a:t>of</a:t>
            </a:r>
            <a:r>
              <a:rPr lang="de-CH" b="0" i="0" dirty="0">
                <a:solidFill>
                  <a:srgbClr val="D1D5DB"/>
                </a:solidFill>
                <a:effectLst/>
                <a:latin typeface="Söhne"/>
              </a:rPr>
              <a:t> Natural </a:t>
            </a:r>
            <a:r>
              <a:rPr lang="de-CH" b="0" i="0" dirty="0" err="1">
                <a:solidFill>
                  <a:srgbClr val="D1D5DB"/>
                </a:solidFill>
                <a:effectLst/>
                <a:latin typeface="Söhne"/>
              </a:rPr>
              <a:t>History</a:t>
            </a:r>
            <a:r>
              <a:rPr lang="de-CH" b="0" i="0" dirty="0">
                <a:solidFill>
                  <a:srgbClr val="D1D5DB"/>
                </a:solidFill>
                <a:effectLst/>
                <a:latin typeface="Söhne"/>
              </a:rPr>
              <a:t> entdeckte 1899 das bekannteste Skelett von Diplodocus in </a:t>
            </a:r>
            <a:r>
              <a:rPr lang="de-CH" b="0" i="0" dirty="0" err="1">
                <a:solidFill>
                  <a:srgbClr val="D1D5DB"/>
                </a:solidFill>
                <a:effectLst/>
                <a:latin typeface="Söhne"/>
              </a:rPr>
              <a:t>Sheep</a:t>
            </a:r>
            <a:r>
              <a:rPr lang="de-CH" b="0" i="0" dirty="0">
                <a:solidFill>
                  <a:srgbClr val="D1D5DB"/>
                </a:solidFill>
                <a:effectLst/>
                <a:latin typeface="Söhne"/>
              </a:rPr>
              <a:t> Creek, Wyoming. Dieses war sehr gut erhalten und hatte viele gut erhaltene Wirbel und Skelettteile. Das American Museum </a:t>
            </a:r>
            <a:r>
              <a:rPr lang="de-CH" b="0" i="0" dirty="0" err="1">
                <a:solidFill>
                  <a:srgbClr val="D1D5DB"/>
                </a:solidFill>
                <a:effectLst/>
                <a:latin typeface="Söhne"/>
              </a:rPr>
              <a:t>of</a:t>
            </a:r>
            <a:r>
              <a:rPr lang="de-CH" b="0" i="0" dirty="0">
                <a:solidFill>
                  <a:srgbClr val="D1D5DB"/>
                </a:solidFill>
                <a:effectLst/>
                <a:latin typeface="Söhne"/>
              </a:rPr>
              <a:t> Natural </a:t>
            </a:r>
            <a:r>
              <a:rPr lang="de-CH" b="0" i="0" dirty="0" err="1">
                <a:solidFill>
                  <a:srgbClr val="D1D5DB"/>
                </a:solidFill>
                <a:effectLst/>
                <a:latin typeface="Söhne"/>
              </a:rPr>
              <a:t>History</a:t>
            </a:r>
            <a:r>
              <a:rPr lang="de-CH" b="0" i="0" dirty="0">
                <a:solidFill>
                  <a:srgbClr val="D1D5DB"/>
                </a:solidFill>
                <a:effectLst/>
                <a:latin typeface="Söhne"/>
              </a:rPr>
              <a:t> und das Carnegie Museum </a:t>
            </a:r>
            <a:r>
              <a:rPr lang="de-CH" b="0" i="0" dirty="0" err="1">
                <a:solidFill>
                  <a:srgbClr val="D1D5DB"/>
                </a:solidFill>
                <a:effectLst/>
                <a:latin typeface="Söhne"/>
              </a:rPr>
              <a:t>of</a:t>
            </a:r>
            <a:r>
              <a:rPr lang="de-CH" b="0" i="0" dirty="0">
                <a:solidFill>
                  <a:srgbClr val="D1D5DB"/>
                </a:solidFill>
                <a:effectLst/>
                <a:latin typeface="Söhne"/>
              </a:rPr>
              <a:t> Natural </a:t>
            </a:r>
            <a:r>
              <a:rPr lang="de-CH" b="0" i="0" dirty="0" err="1">
                <a:solidFill>
                  <a:srgbClr val="D1D5DB"/>
                </a:solidFill>
                <a:effectLst/>
                <a:latin typeface="Söhne"/>
              </a:rPr>
              <a:t>History</a:t>
            </a:r>
            <a:r>
              <a:rPr lang="de-CH" b="0" i="0" dirty="0">
                <a:solidFill>
                  <a:srgbClr val="D1D5DB"/>
                </a:solidFill>
                <a:effectLst/>
                <a:latin typeface="Söhne"/>
              </a:rPr>
              <a:t> montierten später ihre eigenen Diplodocus-Skelette. John Bell </a:t>
            </a:r>
            <a:r>
              <a:rPr lang="de-CH" b="0" i="0" dirty="0" err="1">
                <a:solidFill>
                  <a:srgbClr val="D1D5DB"/>
                </a:solidFill>
                <a:effectLst/>
                <a:latin typeface="Söhne"/>
              </a:rPr>
              <a:t>Hatcher</a:t>
            </a:r>
            <a:r>
              <a:rPr lang="de-CH" b="0" i="0" dirty="0">
                <a:solidFill>
                  <a:srgbClr val="D1D5DB"/>
                </a:solidFill>
                <a:effectLst/>
                <a:latin typeface="Söhne"/>
              </a:rPr>
              <a:t> beschrieb 1901 beide Skelette in großem Detail und nannte das erste Skelett Diplodocus </a:t>
            </a:r>
            <a:r>
              <a:rPr lang="de-CH" b="0" i="0" dirty="0" err="1">
                <a:solidFill>
                  <a:srgbClr val="D1D5DB"/>
                </a:solidFill>
                <a:effectLst/>
                <a:latin typeface="Söhne"/>
              </a:rPr>
              <a:t>carnegii</a:t>
            </a:r>
            <a:r>
              <a:rPr lang="de-CH" b="0" i="0" dirty="0">
                <a:solidFill>
                  <a:srgbClr val="D1D5DB"/>
                </a:solidFill>
                <a:effectLst/>
                <a:latin typeface="Söhne"/>
              </a:rPr>
              <a:t>, benannt nach dem Finanzier Andrew Carnegie.</a:t>
            </a:r>
            <a:endParaRPr lang="de-CH" dirty="0"/>
          </a:p>
        </p:txBody>
      </p:sp>
      <p:sp>
        <p:nvSpPr>
          <p:cNvPr id="4" name="Foliennummernplatzhalter 3"/>
          <p:cNvSpPr>
            <a:spLocks noGrp="1"/>
          </p:cNvSpPr>
          <p:nvPr>
            <p:ph type="sldNum" sz="quarter" idx="5"/>
          </p:nvPr>
        </p:nvSpPr>
        <p:spPr/>
        <p:txBody>
          <a:bodyPr/>
          <a:lstStyle/>
          <a:p>
            <a:fld id="{E9B30D8D-DB5D-443B-B3D2-51641AFB93D4}" type="slidenum">
              <a:rPr lang="de-CH" smtClean="0"/>
              <a:t>3</a:t>
            </a:fld>
            <a:endParaRPr lang="de-CH"/>
          </a:p>
        </p:txBody>
      </p:sp>
    </p:spTree>
    <p:extLst>
      <p:ext uri="{BB962C8B-B14F-4D97-AF65-F5344CB8AC3E}">
        <p14:creationId xmlns:p14="http://schemas.microsoft.com/office/powerpoint/2010/main" val="141744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CH" b="0" i="0" dirty="0">
                <a:solidFill>
                  <a:srgbClr val="D1D5DB"/>
                </a:solidFill>
                <a:effectLst/>
                <a:latin typeface="Söhne"/>
              </a:rPr>
              <a:t>Diplodocus </a:t>
            </a:r>
            <a:r>
              <a:rPr lang="de-CH" b="0" i="0" dirty="0" err="1">
                <a:solidFill>
                  <a:srgbClr val="D1D5DB"/>
                </a:solidFill>
                <a:effectLst/>
                <a:latin typeface="Söhne"/>
              </a:rPr>
              <a:t>carnegii</a:t>
            </a:r>
            <a:r>
              <a:rPr lang="de-CH" b="0" i="0" dirty="0">
                <a:solidFill>
                  <a:srgbClr val="D1D5DB"/>
                </a:solidFill>
                <a:effectLst/>
                <a:latin typeface="Söhne"/>
              </a:rPr>
              <a:t> - Diplodocus </a:t>
            </a:r>
            <a:r>
              <a:rPr lang="de-CH" b="0" i="0" dirty="0" err="1">
                <a:solidFill>
                  <a:srgbClr val="D1D5DB"/>
                </a:solidFill>
                <a:effectLst/>
                <a:latin typeface="Söhne"/>
              </a:rPr>
              <a:t>carnegii</a:t>
            </a:r>
            <a:r>
              <a:rPr lang="de-CH" b="0" i="0" dirty="0">
                <a:solidFill>
                  <a:srgbClr val="D1D5DB"/>
                </a:solidFill>
                <a:effectLst/>
                <a:latin typeface="Söhne"/>
              </a:rPr>
              <a:t> lebte während der späten Jurazeit in Nordamerika.</a:t>
            </a:r>
          </a:p>
          <a:p>
            <a:pPr algn="l">
              <a:buFont typeface="+mj-lt"/>
              <a:buAutoNum type="arabicPeriod"/>
            </a:pPr>
            <a:r>
              <a:rPr lang="de-CH" b="0" i="0" dirty="0">
                <a:solidFill>
                  <a:srgbClr val="D1D5DB"/>
                </a:solidFill>
                <a:effectLst/>
                <a:latin typeface="Söhne"/>
              </a:rPr>
              <a:t>Diplodocus </a:t>
            </a:r>
            <a:r>
              <a:rPr lang="de-CH" b="0" i="0" dirty="0" err="1">
                <a:solidFill>
                  <a:srgbClr val="D1D5DB"/>
                </a:solidFill>
                <a:effectLst/>
                <a:latin typeface="Söhne"/>
              </a:rPr>
              <a:t>hallorum</a:t>
            </a:r>
            <a:r>
              <a:rPr lang="de-CH" b="0" i="0" dirty="0">
                <a:solidFill>
                  <a:srgbClr val="D1D5DB"/>
                </a:solidFill>
                <a:effectLst/>
                <a:latin typeface="Söhne"/>
              </a:rPr>
              <a:t> - Diese Art wurde ursprünglich als Exemplar von Diplodocus longus beschrieben, aber später als eigene Art anerkannt. Es gibt nur begrenzte Informationen über Diplodocus </a:t>
            </a:r>
            <a:r>
              <a:rPr lang="de-CH" b="0" i="0" dirty="0" err="1">
                <a:solidFill>
                  <a:srgbClr val="D1D5DB"/>
                </a:solidFill>
                <a:effectLst/>
                <a:latin typeface="Söhne"/>
              </a:rPr>
              <a:t>hallorum</a:t>
            </a:r>
            <a:r>
              <a:rPr lang="de-CH" b="0" i="0" dirty="0">
                <a:solidFill>
                  <a:srgbClr val="D1D5DB"/>
                </a:solidFill>
                <a:effectLst/>
                <a:latin typeface="Söhne"/>
              </a:rPr>
              <a:t>, da nur ein teilweise erhaltenes Skelett gefunden wurde.</a:t>
            </a:r>
          </a:p>
          <a:p>
            <a:pPr algn="l">
              <a:buFont typeface="+mj-lt"/>
              <a:buAutoNum type="arabicPeriod"/>
            </a:pPr>
            <a:r>
              <a:rPr lang="de-CH" b="0" i="0" dirty="0">
                <a:solidFill>
                  <a:srgbClr val="D1D5DB"/>
                </a:solidFill>
                <a:effectLst/>
                <a:latin typeface="Söhne"/>
              </a:rPr>
              <a:t>Diplodocus </a:t>
            </a:r>
            <a:r>
              <a:rPr lang="de-CH" b="0" i="0" dirty="0" err="1">
                <a:solidFill>
                  <a:srgbClr val="D1D5DB"/>
                </a:solidFill>
                <a:effectLst/>
                <a:latin typeface="Söhne"/>
              </a:rPr>
              <a:t>hayi</a:t>
            </a:r>
            <a:r>
              <a:rPr lang="de-CH" b="0" i="0" dirty="0">
                <a:solidFill>
                  <a:srgbClr val="D1D5DB"/>
                </a:solidFill>
                <a:effectLst/>
                <a:latin typeface="Söhne"/>
              </a:rPr>
              <a:t> - Diese Art wurde 2007 beschrieben und basiert auf Fossilien, die in der Howe-Steinbruch-Formation in Wyoming gefunden wurden. Diplodocus </a:t>
            </a:r>
            <a:r>
              <a:rPr lang="de-CH" b="0" i="0" dirty="0" err="1">
                <a:solidFill>
                  <a:srgbClr val="D1D5DB"/>
                </a:solidFill>
                <a:effectLst/>
                <a:latin typeface="Söhne"/>
              </a:rPr>
              <a:t>hayi</a:t>
            </a:r>
            <a:r>
              <a:rPr lang="de-CH" b="0" i="0" dirty="0">
                <a:solidFill>
                  <a:srgbClr val="D1D5DB"/>
                </a:solidFill>
                <a:effectLst/>
                <a:latin typeface="Söhne"/>
              </a:rPr>
              <a:t> ist durch Unterschiede in seiner Anatomie von anderen Arten von Diplodocus zu unterscheiden.</a:t>
            </a:r>
          </a:p>
          <a:p>
            <a:endParaRPr lang="de-CH" dirty="0"/>
          </a:p>
        </p:txBody>
      </p:sp>
      <p:sp>
        <p:nvSpPr>
          <p:cNvPr id="4" name="Foliennummernplatzhalter 3"/>
          <p:cNvSpPr>
            <a:spLocks noGrp="1"/>
          </p:cNvSpPr>
          <p:nvPr>
            <p:ph type="sldNum" sz="quarter" idx="5"/>
          </p:nvPr>
        </p:nvSpPr>
        <p:spPr/>
        <p:txBody>
          <a:bodyPr/>
          <a:lstStyle/>
          <a:p>
            <a:fld id="{E9B30D8D-DB5D-443B-B3D2-51641AFB93D4}" type="slidenum">
              <a:rPr lang="de-CH" smtClean="0"/>
              <a:t>4</a:t>
            </a:fld>
            <a:endParaRPr lang="de-CH"/>
          </a:p>
        </p:txBody>
      </p:sp>
    </p:spTree>
    <p:extLst>
      <p:ext uri="{BB962C8B-B14F-4D97-AF65-F5344CB8AC3E}">
        <p14:creationId xmlns:p14="http://schemas.microsoft.com/office/powerpoint/2010/main" val="24377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E9B30D8D-DB5D-443B-B3D2-51641AFB93D4}" type="slidenum">
              <a:rPr lang="de-CH" smtClean="0"/>
              <a:t>5</a:t>
            </a:fld>
            <a:endParaRPr lang="de-CH"/>
          </a:p>
        </p:txBody>
      </p:sp>
    </p:spTree>
    <p:extLst>
      <p:ext uri="{BB962C8B-B14F-4D97-AF65-F5344CB8AC3E}">
        <p14:creationId xmlns:p14="http://schemas.microsoft.com/office/powerpoint/2010/main" val="1310310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H" dirty="0"/>
              <a:t>6. </a:t>
            </a:r>
            <a:r>
              <a:rPr lang="de-CH" dirty="0"/>
              <a:t>L</a:t>
            </a:r>
            <a:r>
              <a:rPr lang="en-CH" dirty="0" err="1"/>
              <a:t>ängster</a:t>
            </a:r>
            <a:r>
              <a:rPr lang="en-CH" dirty="0"/>
              <a:t> </a:t>
            </a:r>
            <a:r>
              <a:rPr lang="en-CH" dirty="0" err="1"/>
              <a:t>Dinosaurier</a:t>
            </a:r>
            <a:r>
              <a:rPr lang="en-CH" dirty="0"/>
              <a:t>, </a:t>
            </a:r>
            <a:r>
              <a:rPr lang="en-CH" dirty="0" err="1"/>
              <a:t>Argentino</a:t>
            </a:r>
            <a:r>
              <a:rPr lang="en-CH" dirty="0"/>
              <a:t> </a:t>
            </a:r>
            <a:r>
              <a:rPr lang="en-CH" dirty="0" err="1"/>
              <a:t>Saurier</a:t>
            </a:r>
            <a:r>
              <a:rPr lang="en-CH" dirty="0"/>
              <a:t> war der </a:t>
            </a:r>
            <a:r>
              <a:rPr lang="en-CH" dirty="0" err="1"/>
              <a:t>längste</a:t>
            </a:r>
            <a:r>
              <a:rPr lang="en-CH" dirty="0"/>
              <a:t>.</a:t>
            </a:r>
          </a:p>
          <a:p>
            <a:r>
              <a:rPr lang="de-CH" b="0" i="0" dirty="0">
                <a:solidFill>
                  <a:srgbClr val="D1D5DB"/>
                </a:solidFill>
                <a:effectLst/>
                <a:latin typeface="Söhne"/>
              </a:rPr>
              <a:t>Diplodocus hatte einen langen Hals, der etwa die Hälfte seiner Gesamtlänge ausmachte. Sein Hals bestand aus 15 Wirbeln, </a:t>
            </a:r>
            <a:endParaRPr lang="en-CH" b="0" i="0" dirty="0">
              <a:solidFill>
                <a:srgbClr val="D1D5DB"/>
              </a:solidFill>
              <a:effectLst/>
              <a:latin typeface="Söhne"/>
            </a:endParaRPr>
          </a:p>
          <a:p>
            <a:r>
              <a:rPr lang="de-CH" b="0" i="0" dirty="0">
                <a:solidFill>
                  <a:srgbClr val="D1D5DB"/>
                </a:solidFill>
                <a:effectLst/>
                <a:latin typeface="Söhne"/>
              </a:rPr>
              <a:t>von denen jeder etwa 0,6 Meter lang war. Diplodocus hatte auch einen langen Schwanz, der aus etwa 80 Wirbeln bestand und als Peitschenwaffe gegen Raubtiere eingesetzt werden konnte. </a:t>
            </a:r>
            <a:endParaRPr lang="en-CH" b="0" i="0" dirty="0">
              <a:solidFill>
                <a:srgbClr val="D1D5DB"/>
              </a:solidFill>
              <a:effectLst/>
              <a:latin typeface="Söhne"/>
            </a:endParaRPr>
          </a:p>
          <a:p>
            <a:r>
              <a:rPr lang="de-CH" b="0" i="0" dirty="0">
                <a:solidFill>
                  <a:srgbClr val="D1D5DB"/>
                </a:solidFill>
                <a:effectLst/>
                <a:latin typeface="Söhne"/>
              </a:rPr>
              <a:t>Diplodocus hatte im Vergleich zu seinem Körper einen kleinen Kopf und hatte </a:t>
            </a:r>
            <a:r>
              <a:rPr lang="de-CH" b="0" i="0" dirty="0" err="1">
                <a:solidFill>
                  <a:srgbClr val="D1D5DB"/>
                </a:solidFill>
                <a:effectLst/>
                <a:latin typeface="Söhne"/>
              </a:rPr>
              <a:t>peg</a:t>
            </a:r>
            <a:r>
              <a:rPr lang="de-CH" b="0" i="0" dirty="0">
                <a:solidFill>
                  <a:srgbClr val="D1D5DB"/>
                </a:solidFill>
                <a:effectLst/>
                <a:latin typeface="Söhne"/>
              </a:rPr>
              <a:t>-artige Zähne, mit denen es Blätter von Bäumen abriss.</a:t>
            </a:r>
            <a:endParaRPr lang="en-CH" b="0" i="0" dirty="0">
              <a:solidFill>
                <a:srgbClr val="D1D5DB"/>
              </a:solidFill>
              <a:effectLst/>
              <a:latin typeface="Söhne"/>
            </a:endParaRPr>
          </a:p>
          <a:p>
            <a:r>
              <a:rPr lang="en-CH" b="0" i="0" dirty="0">
                <a:solidFill>
                  <a:srgbClr val="D1D5DB"/>
                </a:solidFill>
                <a:effectLst/>
                <a:latin typeface="Söhne"/>
              </a:rPr>
              <a:t>27 Meter lang und bis </a:t>
            </a:r>
            <a:r>
              <a:rPr lang="en-CH" b="0" i="0" dirty="0" err="1">
                <a:solidFill>
                  <a:srgbClr val="D1D5DB"/>
                </a:solidFill>
                <a:effectLst/>
                <a:latin typeface="Söhne"/>
              </a:rPr>
              <a:t>zu</a:t>
            </a:r>
            <a:r>
              <a:rPr lang="en-CH" b="0" i="0" dirty="0">
                <a:solidFill>
                  <a:srgbClr val="D1D5DB"/>
                </a:solidFill>
                <a:effectLst/>
                <a:latin typeface="Söhne"/>
              </a:rPr>
              <a:t> 25 </a:t>
            </a:r>
            <a:r>
              <a:rPr lang="en-CH" b="0" i="0" dirty="0" err="1">
                <a:solidFill>
                  <a:srgbClr val="D1D5DB"/>
                </a:solidFill>
                <a:effectLst/>
                <a:latin typeface="Söhne"/>
              </a:rPr>
              <a:t>Tonnen</a:t>
            </a:r>
            <a:r>
              <a:rPr lang="en-CH" b="0" i="0" dirty="0">
                <a:solidFill>
                  <a:srgbClr val="D1D5DB"/>
                </a:solidFill>
                <a:effectLst/>
                <a:latin typeface="Söhne"/>
              </a:rPr>
              <a:t> </a:t>
            </a:r>
            <a:r>
              <a:rPr lang="en-CH" b="0" i="0" dirty="0" err="1">
                <a:solidFill>
                  <a:srgbClr val="D1D5DB"/>
                </a:solidFill>
                <a:effectLst/>
                <a:latin typeface="Söhne"/>
              </a:rPr>
              <a:t>schwer</a:t>
            </a:r>
            <a:endParaRPr lang="en-CH" b="0" i="0" dirty="0">
              <a:solidFill>
                <a:srgbClr val="D1D5DB"/>
              </a:solidFill>
              <a:effectLst/>
              <a:latin typeface="Söhne"/>
            </a:endParaRPr>
          </a:p>
          <a:p>
            <a:endParaRPr lang="de-CH" dirty="0"/>
          </a:p>
        </p:txBody>
      </p:sp>
      <p:sp>
        <p:nvSpPr>
          <p:cNvPr id="4" name="Foliennummernplatzhalter 3"/>
          <p:cNvSpPr>
            <a:spLocks noGrp="1"/>
          </p:cNvSpPr>
          <p:nvPr>
            <p:ph type="sldNum" sz="quarter" idx="5"/>
          </p:nvPr>
        </p:nvSpPr>
        <p:spPr/>
        <p:txBody>
          <a:bodyPr/>
          <a:lstStyle/>
          <a:p>
            <a:fld id="{E9B30D8D-DB5D-443B-B3D2-51641AFB93D4}" type="slidenum">
              <a:rPr lang="de-CH" smtClean="0"/>
              <a:t>6</a:t>
            </a:fld>
            <a:endParaRPr lang="de-CH"/>
          </a:p>
        </p:txBody>
      </p:sp>
    </p:spTree>
    <p:extLst>
      <p:ext uri="{BB962C8B-B14F-4D97-AF65-F5344CB8AC3E}">
        <p14:creationId xmlns:p14="http://schemas.microsoft.com/office/powerpoint/2010/main" val="210957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E9B30D8D-DB5D-443B-B3D2-51641AFB93D4}" type="slidenum">
              <a:rPr lang="de-CH" smtClean="0"/>
              <a:t>7</a:t>
            </a:fld>
            <a:endParaRPr lang="de-CH"/>
          </a:p>
        </p:txBody>
      </p:sp>
    </p:spTree>
    <p:extLst>
      <p:ext uri="{BB962C8B-B14F-4D97-AF65-F5344CB8AC3E}">
        <p14:creationId xmlns:p14="http://schemas.microsoft.com/office/powerpoint/2010/main" val="4274524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0" i="0" dirty="0">
                <a:solidFill>
                  <a:srgbClr val="D1D5DB"/>
                </a:solidFill>
                <a:effectLst/>
                <a:latin typeface="Söhne"/>
              </a:rPr>
              <a:t>Brachiosaurus, Apatosaurus und </a:t>
            </a:r>
            <a:r>
              <a:rPr lang="de-CH" b="0" i="0" dirty="0" err="1">
                <a:solidFill>
                  <a:srgbClr val="D1D5DB"/>
                </a:solidFill>
                <a:effectLst/>
                <a:latin typeface="Söhne"/>
              </a:rPr>
              <a:t>Camarasaurus</a:t>
            </a:r>
            <a:r>
              <a:rPr lang="en-CH" b="0" i="0" dirty="0">
                <a:solidFill>
                  <a:srgbClr val="D1D5DB"/>
                </a:solidFill>
                <a:effectLst/>
                <a:latin typeface="Söhne"/>
              </a:rPr>
              <a:t>, </a:t>
            </a:r>
            <a:r>
              <a:rPr lang="en-CH" b="0" i="0" dirty="0" err="1">
                <a:solidFill>
                  <a:srgbClr val="D1D5DB"/>
                </a:solidFill>
                <a:effectLst/>
                <a:latin typeface="Söhne"/>
              </a:rPr>
              <a:t>Stego</a:t>
            </a:r>
            <a:r>
              <a:rPr lang="en-CH" b="0" i="0" dirty="0">
                <a:solidFill>
                  <a:srgbClr val="D1D5DB"/>
                </a:solidFill>
                <a:effectLst/>
                <a:latin typeface="Söhne"/>
              </a:rPr>
              <a:t>, </a:t>
            </a:r>
            <a:r>
              <a:rPr lang="en-CH" b="0" i="0" dirty="0" err="1">
                <a:solidFill>
                  <a:srgbClr val="D1D5DB"/>
                </a:solidFill>
                <a:effectLst/>
                <a:latin typeface="Söhne"/>
              </a:rPr>
              <a:t>Allo</a:t>
            </a:r>
            <a:endParaRPr lang="de-CH" dirty="0"/>
          </a:p>
        </p:txBody>
      </p:sp>
      <p:sp>
        <p:nvSpPr>
          <p:cNvPr id="4" name="Foliennummernplatzhalter 3"/>
          <p:cNvSpPr>
            <a:spLocks noGrp="1"/>
          </p:cNvSpPr>
          <p:nvPr>
            <p:ph type="sldNum" sz="quarter" idx="5"/>
          </p:nvPr>
        </p:nvSpPr>
        <p:spPr/>
        <p:txBody>
          <a:bodyPr/>
          <a:lstStyle/>
          <a:p>
            <a:fld id="{E9B30D8D-DB5D-443B-B3D2-51641AFB93D4}" type="slidenum">
              <a:rPr lang="de-CH" smtClean="0"/>
              <a:t>9</a:t>
            </a:fld>
            <a:endParaRPr lang="de-CH"/>
          </a:p>
        </p:txBody>
      </p:sp>
    </p:spTree>
    <p:extLst>
      <p:ext uri="{BB962C8B-B14F-4D97-AF65-F5344CB8AC3E}">
        <p14:creationId xmlns:p14="http://schemas.microsoft.com/office/powerpoint/2010/main" val="4037843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641B29-B9DB-CAB3-1DC2-3DCA939E6CF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91B22364-4441-CFA9-23D0-F1B225EC8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0F8D13B0-911A-A7CE-4EB7-0A0895C5CD7E}"/>
              </a:ext>
            </a:extLst>
          </p:cNvPr>
          <p:cNvSpPr>
            <a:spLocks noGrp="1"/>
          </p:cNvSpPr>
          <p:nvPr>
            <p:ph type="dt" sz="half" idx="10"/>
          </p:nvPr>
        </p:nvSpPr>
        <p:spPr/>
        <p:txBody>
          <a:bodyPr/>
          <a:lstStyle/>
          <a:p>
            <a:fld id="{9EE5F5A7-380C-4B69-9D1F-9A5D846A9A65}" type="datetimeFigureOut">
              <a:rPr lang="de-CH" smtClean="0"/>
              <a:t>27.04.2023</a:t>
            </a:fld>
            <a:endParaRPr lang="de-CH"/>
          </a:p>
        </p:txBody>
      </p:sp>
      <p:sp>
        <p:nvSpPr>
          <p:cNvPr id="5" name="Fußzeilenplatzhalter 4">
            <a:extLst>
              <a:ext uri="{FF2B5EF4-FFF2-40B4-BE49-F238E27FC236}">
                <a16:creationId xmlns:a16="http://schemas.microsoft.com/office/drawing/2014/main" id="{FE079E65-6F69-5B3C-61AA-A62206D88AF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C6EB405D-7B13-E727-19F8-53570113000C}"/>
              </a:ext>
            </a:extLst>
          </p:cNvPr>
          <p:cNvSpPr>
            <a:spLocks noGrp="1"/>
          </p:cNvSpPr>
          <p:nvPr>
            <p:ph type="sldNum" sz="quarter" idx="12"/>
          </p:nvPr>
        </p:nvSpPr>
        <p:spPr/>
        <p:txBody>
          <a:bodyPr/>
          <a:lstStyle/>
          <a:p>
            <a:fld id="{A8346BD7-6DCB-4924-B195-B5872EFE9DC9}" type="slidenum">
              <a:rPr lang="de-CH" smtClean="0"/>
              <a:t>‹Nr.›</a:t>
            </a:fld>
            <a:endParaRPr lang="de-CH"/>
          </a:p>
        </p:txBody>
      </p:sp>
    </p:spTree>
    <p:extLst>
      <p:ext uri="{BB962C8B-B14F-4D97-AF65-F5344CB8AC3E}">
        <p14:creationId xmlns:p14="http://schemas.microsoft.com/office/powerpoint/2010/main" val="336398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18185-FB15-29A2-E9BE-28B9E80F3825}"/>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383F3A48-E0A2-9BA2-92AA-B16D7F0C0A6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46E0794-198A-EF1E-1F28-CA6712D893E1}"/>
              </a:ext>
            </a:extLst>
          </p:cNvPr>
          <p:cNvSpPr>
            <a:spLocks noGrp="1"/>
          </p:cNvSpPr>
          <p:nvPr>
            <p:ph type="dt" sz="half" idx="10"/>
          </p:nvPr>
        </p:nvSpPr>
        <p:spPr/>
        <p:txBody>
          <a:bodyPr/>
          <a:lstStyle/>
          <a:p>
            <a:fld id="{9EE5F5A7-380C-4B69-9D1F-9A5D846A9A65}" type="datetimeFigureOut">
              <a:rPr lang="de-CH" smtClean="0"/>
              <a:t>27.04.2023</a:t>
            </a:fld>
            <a:endParaRPr lang="de-CH"/>
          </a:p>
        </p:txBody>
      </p:sp>
      <p:sp>
        <p:nvSpPr>
          <p:cNvPr id="5" name="Fußzeilenplatzhalter 4">
            <a:extLst>
              <a:ext uri="{FF2B5EF4-FFF2-40B4-BE49-F238E27FC236}">
                <a16:creationId xmlns:a16="http://schemas.microsoft.com/office/drawing/2014/main" id="{137BD5B7-C8DA-C47A-9381-7F8895D13B0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2BC0E6C-EECC-D070-5354-89E98C4BCE50}"/>
              </a:ext>
            </a:extLst>
          </p:cNvPr>
          <p:cNvSpPr>
            <a:spLocks noGrp="1"/>
          </p:cNvSpPr>
          <p:nvPr>
            <p:ph type="sldNum" sz="quarter" idx="12"/>
          </p:nvPr>
        </p:nvSpPr>
        <p:spPr/>
        <p:txBody>
          <a:bodyPr/>
          <a:lstStyle/>
          <a:p>
            <a:fld id="{A8346BD7-6DCB-4924-B195-B5872EFE9DC9}" type="slidenum">
              <a:rPr lang="de-CH" smtClean="0"/>
              <a:t>‹Nr.›</a:t>
            </a:fld>
            <a:endParaRPr lang="de-CH"/>
          </a:p>
        </p:txBody>
      </p:sp>
    </p:spTree>
    <p:extLst>
      <p:ext uri="{BB962C8B-B14F-4D97-AF65-F5344CB8AC3E}">
        <p14:creationId xmlns:p14="http://schemas.microsoft.com/office/powerpoint/2010/main" val="415950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EC43078-24E7-B6F5-24A6-1AF727AFE914}"/>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B9FEED2E-57AF-349F-211A-9F1A767EAF9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7583918-2DCC-7907-2F7B-EBEDCDC7825C}"/>
              </a:ext>
            </a:extLst>
          </p:cNvPr>
          <p:cNvSpPr>
            <a:spLocks noGrp="1"/>
          </p:cNvSpPr>
          <p:nvPr>
            <p:ph type="dt" sz="half" idx="10"/>
          </p:nvPr>
        </p:nvSpPr>
        <p:spPr/>
        <p:txBody>
          <a:bodyPr/>
          <a:lstStyle/>
          <a:p>
            <a:fld id="{9EE5F5A7-380C-4B69-9D1F-9A5D846A9A65}" type="datetimeFigureOut">
              <a:rPr lang="de-CH" smtClean="0"/>
              <a:t>27.04.2023</a:t>
            </a:fld>
            <a:endParaRPr lang="de-CH"/>
          </a:p>
        </p:txBody>
      </p:sp>
      <p:sp>
        <p:nvSpPr>
          <p:cNvPr id="5" name="Fußzeilenplatzhalter 4">
            <a:extLst>
              <a:ext uri="{FF2B5EF4-FFF2-40B4-BE49-F238E27FC236}">
                <a16:creationId xmlns:a16="http://schemas.microsoft.com/office/drawing/2014/main" id="{B3810BDF-1741-4A14-DAF5-3B40169F07FB}"/>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C9D348C-FABD-7DC6-640D-C1E269D9E34A}"/>
              </a:ext>
            </a:extLst>
          </p:cNvPr>
          <p:cNvSpPr>
            <a:spLocks noGrp="1"/>
          </p:cNvSpPr>
          <p:nvPr>
            <p:ph type="sldNum" sz="quarter" idx="12"/>
          </p:nvPr>
        </p:nvSpPr>
        <p:spPr/>
        <p:txBody>
          <a:bodyPr/>
          <a:lstStyle/>
          <a:p>
            <a:fld id="{A8346BD7-6DCB-4924-B195-B5872EFE9DC9}" type="slidenum">
              <a:rPr lang="de-CH" smtClean="0"/>
              <a:t>‹Nr.›</a:t>
            </a:fld>
            <a:endParaRPr lang="de-CH"/>
          </a:p>
        </p:txBody>
      </p:sp>
    </p:spTree>
    <p:extLst>
      <p:ext uri="{BB962C8B-B14F-4D97-AF65-F5344CB8AC3E}">
        <p14:creationId xmlns:p14="http://schemas.microsoft.com/office/powerpoint/2010/main" val="289181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711437-86B1-0E8E-7CA5-8515C287AC8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6472F5E5-E100-292D-B212-E9108741C98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410F0F7-D09A-72DF-A070-A0960D184D9F}"/>
              </a:ext>
            </a:extLst>
          </p:cNvPr>
          <p:cNvSpPr>
            <a:spLocks noGrp="1"/>
          </p:cNvSpPr>
          <p:nvPr>
            <p:ph type="dt" sz="half" idx="10"/>
          </p:nvPr>
        </p:nvSpPr>
        <p:spPr/>
        <p:txBody>
          <a:bodyPr/>
          <a:lstStyle/>
          <a:p>
            <a:fld id="{9EE5F5A7-380C-4B69-9D1F-9A5D846A9A65}" type="datetimeFigureOut">
              <a:rPr lang="de-CH" smtClean="0"/>
              <a:t>27.04.2023</a:t>
            </a:fld>
            <a:endParaRPr lang="de-CH"/>
          </a:p>
        </p:txBody>
      </p:sp>
      <p:sp>
        <p:nvSpPr>
          <p:cNvPr id="5" name="Fußzeilenplatzhalter 4">
            <a:extLst>
              <a:ext uri="{FF2B5EF4-FFF2-40B4-BE49-F238E27FC236}">
                <a16:creationId xmlns:a16="http://schemas.microsoft.com/office/drawing/2014/main" id="{ADC9909B-1351-C7A5-461A-B8F24534EFCE}"/>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5EBA2BC-FB6A-B88D-1463-A0018E945025}"/>
              </a:ext>
            </a:extLst>
          </p:cNvPr>
          <p:cNvSpPr>
            <a:spLocks noGrp="1"/>
          </p:cNvSpPr>
          <p:nvPr>
            <p:ph type="sldNum" sz="quarter" idx="12"/>
          </p:nvPr>
        </p:nvSpPr>
        <p:spPr/>
        <p:txBody>
          <a:bodyPr/>
          <a:lstStyle/>
          <a:p>
            <a:fld id="{A8346BD7-6DCB-4924-B195-B5872EFE9DC9}" type="slidenum">
              <a:rPr lang="de-CH" smtClean="0"/>
              <a:t>‹Nr.›</a:t>
            </a:fld>
            <a:endParaRPr lang="de-CH"/>
          </a:p>
        </p:txBody>
      </p:sp>
    </p:spTree>
    <p:extLst>
      <p:ext uri="{BB962C8B-B14F-4D97-AF65-F5344CB8AC3E}">
        <p14:creationId xmlns:p14="http://schemas.microsoft.com/office/powerpoint/2010/main" val="254196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0857E0-1D05-F27E-8AD5-A38B402CAE1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9193CAC0-8246-72B4-B446-1B6A23B0A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AC7EABC-DFE0-E93C-0C68-CB86B5F07341}"/>
              </a:ext>
            </a:extLst>
          </p:cNvPr>
          <p:cNvSpPr>
            <a:spLocks noGrp="1"/>
          </p:cNvSpPr>
          <p:nvPr>
            <p:ph type="dt" sz="half" idx="10"/>
          </p:nvPr>
        </p:nvSpPr>
        <p:spPr/>
        <p:txBody>
          <a:bodyPr/>
          <a:lstStyle/>
          <a:p>
            <a:fld id="{9EE5F5A7-380C-4B69-9D1F-9A5D846A9A65}" type="datetimeFigureOut">
              <a:rPr lang="de-CH" smtClean="0"/>
              <a:t>27.04.2023</a:t>
            </a:fld>
            <a:endParaRPr lang="de-CH"/>
          </a:p>
        </p:txBody>
      </p:sp>
      <p:sp>
        <p:nvSpPr>
          <p:cNvPr id="5" name="Fußzeilenplatzhalter 4">
            <a:extLst>
              <a:ext uri="{FF2B5EF4-FFF2-40B4-BE49-F238E27FC236}">
                <a16:creationId xmlns:a16="http://schemas.microsoft.com/office/drawing/2014/main" id="{3362FA57-D51F-A906-F5AA-619BB6B0491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E7217A02-96A9-92BB-A654-07474D27B64E}"/>
              </a:ext>
            </a:extLst>
          </p:cNvPr>
          <p:cNvSpPr>
            <a:spLocks noGrp="1"/>
          </p:cNvSpPr>
          <p:nvPr>
            <p:ph type="sldNum" sz="quarter" idx="12"/>
          </p:nvPr>
        </p:nvSpPr>
        <p:spPr/>
        <p:txBody>
          <a:bodyPr/>
          <a:lstStyle/>
          <a:p>
            <a:fld id="{A8346BD7-6DCB-4924-B195-B5872EFE9DC9}" type="slidenum">
              <a:rPr lang="de-CH" smtClean="0"/>
              <a:t>‹Nr.›</a:t>
            </a:fld>
            <a:endParaRPr lang="de-CH"/>
          </a:p>
        </p:txBody>
      </p:sp>
    </p:spTree>
    <p:extLst>
      <p:ext uri="{BB962C8B-B14F-4D97-AF65-F5344CB8AC3E}">
        <p14:creationId xmlns:p14="http://schemas.microsoft.com/office/powerpoint/2010/main" val="322459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AF5559-9BEC-D97B-7CEB-1BA08BBE68CF}"/>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EBB8924-369B-642A-85F8-CBE103D63F5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370D8E60-A4EF-DC69-3BE4-81ED97FA5AD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6F86EB59-622F-BCDE-AE4A-5D45FAD24705}"/>
              </a:ext>
            </a:extLst>
          </p:cNvPr>
          <p:cNvSpPr>
            <a:spLocks noGrp="1"/>
          </p:cNvSpPr>
          <p:nvPr>
            <p:ph type="dt" sz="half" idx="10"/>
          </p:nvPr>
        </p:nvSpPr>
        <p:spPr/>
        <p:txBody>
          <a:bodyPr/>
          <a:lstStyle/>
          <a:p>
            <a:fld id="{9EE5F5A7-380C-4B69-9D1F-9A5D846A9A65}" type="datetimeFigureOut">
              <a:rPr lang="de-CH" smtClean="0"/>
              <a:t>27.04.2023</a:t>
            </a:fld>
            <a:endParaRPr lang="de-CH"/>
          </a:p>
        </p:txBody>
      </p:sp>
      <p:sp>
        <p:nvSpPr>
          <p:cNvPr id="6" name="Fußzeilenplatzhalter 5">
            <a:extLst>
              <a:ext uri="{FF2B5EF4-FFF2-40B4-BE49-F238E27FC236}">
                <a16:creationId xmlns:a16="http://schemas.microsoft.com/office/drawing/2014/main" id="{5A7648F5-0FD0-BF99-8D49-0FF296E4C50F}"/>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3CDCCC1D-D1EE-EEC1-1FAB-D0E78CA1F8DC}"/>
              </a:ext>
            </a:extLst>
          </p:cNvPr>
          <p:cNvSpPr>
            <a:spLocks noGrp="1"/>
          </p:cNvSpPr>
          <p:nvPr>
            <p:ph type="sldNum" sz="quarter" idx="12"/>
          </p:nvPr>
        </p:nvSpPr>
        <p:spPr/>
        <p:txBody>
          <a:bodyPr/>
          <a:lstStyle/>
          <a:p>
            <a:fld id="{A8346BD7-6DCB-4924-B195-B5872EFE9DC9}" type="slidenum">
              <a:rPr lang="de-CH" smtClean="0"/>
              <a:t>‹Nr.›</a:t>
            </a:fld>
            <a:endParaRPr lang="de-CH"/>
          </a:p>
        </p:txBody>
      </p:sp>
    </p:spTree>
    <p:extLst>
      <p:ext uri="{BB962C8B-B14F-4D97-AF65-F5344CB8AC3E}">
        <p14:creationId xmlns:p14="http://schemas.microsoft.com/office/powerpoint/2010/main" val="164719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1A14ED-BEC6-B1A8-7E8E-FA775AB39463}"/>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2153CC72-6F6A-5FEC-8252-80BF658DA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A8D1D5-5FC9-2455-0BC0-BCB7EB13621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F093BDFA-F6A8-4EEF-DFD8-8E321F5D6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5C63B00-DECC-8451-BE2A-9C5920D7275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9A0A8081-03C7-5FB2-9FF3-2ECDE2527C65}"/>
              </a:ext>
            </a:extLst>
          </p:cNvPr>
          <p:cNvSpPr>
            <a:spLocks noGrp="1"/>
          </p:cNvSpPr>
          <p:nvPr>
            <p:ph type="dt" sz="half" idx="10"/>
          </p:nvPr>
        </p:nvSpPr>
        <p:spPr/>
        <p:txBody>
          <a:bodyPr/>
          <a:lstStyle/>
          <a:p>
            <a:fld id="{9EE5F5A7-380C-4B69-9D1F-9A5D846A9A65}" type="datetimeFigureOut">
              <a:rPr lang="de-CH" smtClean="0"/>
              <a:t>27.04.2023</a:t>
            </a:fld>
            <a:endParaRPr lang="de-CH"/>
          </a:p>
        </p:txBody>
      </p:sp>
      <p:sp>
        <p:nvSpPr>
          <p:cNvPr id="8" name="Fußzeilenplatzhalter 7">
            <a:extLst>
              <a:ext uri="{FF2B5EF4-FFF2-40B4-BE49-F238E27FC236}">
                <a16:creationId xmlns:a16="http://schemas.microsoft.com/office/drawing/2014/main" id="{37454FCB-DB08-9F68-EA70-C1204E729647}"/>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92E9A230-9D4E-486A-8A4C-32D1259B3A3F}"/>
              </a:ext>
            </a:extLst>
          </p:cNvPr>
          <p:cNvSpPr>
            <a:spLocks noGrp="1"/>
          </p:cNvSpPr>
          <p:nvPr>
            <p:ph type="sldNum" sz="quarter" idx="12"/>
          </p:nvPr>
        </p:nvSpPr>
        <p:spPr/>
        <p:txBody>
          <a:bodyPr/>
          <a:lstStyle/>
          <a:p>
            <a:fld id="{A8346BD7-6DCB-4924-B195-B5872EFE9DC9}" type="slidenum">
              <a:rPr lang="de-CH" smtClean="0"/>
              <a:t>‹Nr.›</a:t>
            </a:fld>
            <a:endParaRPr lang="de-CH"/>
          </a:p>
        </p:txBody>
      </p:sp>
    </p:spTree>
    <p:extLst>
      <p:ext uri="{BB962C8B-B14F-4D97-AF65-F5344CB8AC3E}">
        <p14:creationId xmlns:p14="http://schemas.microsoft.com/office/powerpoint/2010/main" val="350114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B7E89-8FF4-2D86-DEBD-03AE8AAA20AB}"/>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2C68C692-57CF-A8E1-F5B0-090A2913EB1B}"/>
              </a:ext>
            </a:extLst>
          </p:cNvPr>
          <p:cNvSpPr>
            <a:spLocks noGrp="1"/>
          </p:cNvSpPr>
          <p:nvPr>
            <p:ph type="dt" sz="half" idx="10"/>
          </p:nvPr>
        </p:nvSpPr>
        <p:spPr/>
        <p:txBody>
          <a:bodyPr/>
          <a:lstStyle/>
          <a:p>
            <a:fld id="{9EE5F5A7-380C-4B69-9D1F-9A5D846A9A65}" type="datetimeFigureOut">
              <a:rPr lang="de-CH" smtClean="0"/>
              <a:t>27.04.2023</a:t>
            </a:fld>
            <a:endParaRPr lang="de-CH"/>
          </a:p>
        </p:txBody>
      </p:sp>
      <p:sp>
        <p:nvSpPr>
          <p:cNvPr id="4" name="Fußzeilenplatzhalter 3">
            <a:extLst>
              <a:ext uri="{FF2B5EF4-FFF2-40B4-BE49-F238E27FC236}">
                <a16:creationId xmlns:a16="http://schemas.microsoft.com/office/drawing/2014/main" id="{5E31BD95-88E7-2BF3-7E76-E79AB7A2F73E}"/>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6D4B2D4A-5501-AA29-8D0B-67362F30550F}"/>
              </a:ext>
            </a:extLst>
          </p:cNvPr>
          <p:cNvSpPr>
            <a:spLocks noGrp="1"/>
          </p:cNvSpPr>
          <p:nvPr>
            <p:ph type="sldNum" sz="quarter" idx="12"/>
          </p:nvPr>
        </p:nvSpPr>
        <p:spPr/>
        <p:txBody>
          <a:bodyPr/>
          <a:lstStyle/>
          <a:p>
            <a:fld id="{A8346BD7-6DCB-4924-B195-B5872EFE9DC9}" type="slidenum">
              <a:rPr lang="de-CH" smtClean="0"/>
              <a:t>‹Nr.›</a:t>
            </a:fld>
            <a:endParaRPr lang="de-CH"/>
          </a:p>
        </p:txBody>
      </p:sp>
    </p:spTree>
    <p:extLst>
      <p:ext uri="{BB962C8B-B14F-4D97-AF65-F5344CB8AC3E}">
        <p14:creationId xmlns:p14="http://schemas.microsoft.com/office/powerpoint/2010/main" val="1998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B6BF246-8BB5-7332-F7CE-88B6854BAEC0}"/>
              </a:ext>
            </a:extLst>
          </p:cNvPr>
          <p:cNvSpPr>
            <a:spLocks noGrp="1"/>
          </p:cNvSpPr>
          <p:nvPr>
            <p:ph type="dt" sz="half" idx="10"/>
          </p:nvPr>
        </p:nvSpPr>
        <p:spPr/>
        <p:txBody>
          <a:bodyPr/>
          <a:lstStyle/>
          <a:p>
            <a:fld id="{9EE5F5A7-380C-4B69-9D1F-9A5D846A9A65}" type="datetimeFigureOut">
              <a:rPr lang="de-CH" smtClean="0"/>
              <a:t>27.04.2023</a:t>
            </a:fld>
            <a:endParaRPr lang="de-CH"/>
          </a:p>
        </p:txBody>
      </p:sp>
      <p:sp>
        <p:nvSpPr>
          <p:cNvPr id="3" name="Fußzeilenplatzhalter 2">
            <a:extLst>
              <a:ext uri="{FF2B5EF4-FFF2-40B4-BE49-F238E27FC236}">
                <a16:creationId xmlns:a16="http://schemas.microsoft.com/office/drawing/2014/main" id="{F09D06AA-FCEA-8A08-A1BC-91686BCBABE0}"/>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3AD45417-E2D1-868F-478E-4AB422A39665}"/>
              </a:ext>
            </a:extLst>
          </p:cNvPr>
          <p:cNvSpPr>
            <a:spLocks noGrp="1"/>
          </p:cNvSpPr>
          <p:nvPr>
            <p:ph type="sldNum" sz="quarter" idx="12"/>
          </p:nvPr>
        </p:nvSpPr>
        <p:spPr/>
        <p:txBody>
          <a:bodyPr/>
          <a:lstStyle/>
          <a:p>
            <a:fld id="{A8346BD7-6DCB-4924-B195-B5872EFE9DC9}" type="slidenum">
              <a:rPr lang="de-CH" smtClean="0"/>
              <a:t>‹Nr.›</a:t>
            </a:fld>
            <a:endParaRPr lang="de-CH"/>
          </a:p>
        </p:txBody>
      </p:sp>
    </p:spTree>
    <p:extLst>
      <p:ext uri="{BB962C8B-B14F-4D97-AF65-F5344CB8AC3E}">
        <p14:creationId xmlns:p14="http://schemas.microsoft.com/office/powerpoint/2010/main" val="312425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C55D64-77FF-DD71-D4B5-F37E2B8912C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31196C5A-D702-2C8D-AC9E-1F9C3E5893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F197CAF6-FE48-3C5B-0C09-EC6AB9E68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3B163B4-569E-BA56-C829-5A1ED794A90B}"/>
              </a:ext>
            </a:extLst>
          </p:cNvPr>
          <p:cNvSpPr>
            <a:spLocks noGrp="1"/>
          </p:cNvSpPr>
          <p:nvPr>
            <p:ph type="dt" sz="half" idx="10"/>
          </p:nvPr>
        </p:nvSpPr>
        <p:spPr/>
        <p:txBody>
          <a:bodyPr/>
          <a:lstStyle/>
          <a:p>
            <a:fld id="{9EE5F5A7-380C-4B69-9D1F-9A5D846A9A65}" type="datetimeFigureOut">
              <a:rPr lang="de-CH" smtClean="0"/>
              <a:t>27.04.2023</a:t>
            </a:fld>
            <a:endParaRPr lang="de-CH"/>
          </a:p>
        </p:txBody>
      </p:sp>
      <p:sp>
        <p:nvSpPr>
          <p:cNvPr id="6" name="Fußzeilenplatzhalter 5">
            <a:extLst>
              <a:ext uri="{FF2B5EF4-FFF2-40B4-BE49-F238E27FC236}">
                <a16:creationId xmlns:a16="http://schemas.microsoft.com/office/drawing/2014/main" id="{6179A392-C015-3F0D-470F-7B5D034B20FB}"/>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3E0875A-C11C-42E5-CF65-79C28364C863}"/>
              </a:ext>
            </a:extLst>
          </p:cNvPr>
          <p:cNvSpPr>
            <a:spLocks noGrp="1"/>
          </p:cNvSpPr>
          <p:nvPr>
            <p:ph type="sldNum" sz="quarter" idx="12"/>
          </p:nvPr>
        </p:nvSpPr>
        <p:spPr/>
        <p:txBody>
          <a:bodyPr/>
          <a:lstStyle/>
          <a:p>
            <a:fld id="{A8346BD7-6DCB-4924-B195-B5872EFE9DC9}" type="slidenum">
              <a:rPr lang="de-CH" smtClean="0"/>
              <a:t>‹Nr.›</a:t>
            </a:fld>
            <a:endParaRPr lang="de-CH"/>
          </a:p>
        </p:txBody>
      </p:sp>
    </p:spTree>
    <p:extLst>
      <p:ext uri="{BB962C8B-B14F-4D97-AF65-F5344CB8AC3E}">
        <p14:creationId xmlns:p14="http://schemas.microsoft.com/office/powerpoint/2010/main" val="24916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387642-3FD8-D8E1-1067-3F22812E5F9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E83B5A9B-52F1-AC33-3272-480C5ABDB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C25BE982-3537-A63B-DB4C-ECCA61FAC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8D4B8B1-1BD6-2230-9F13-18959DB91E17}"/>
              </a:ext>
            </a:extLst>
          </p:cNvPr>
          <p:cNvSpPr>
            <a:spLocks noGrp="1"/>
          </p:cNvSpPr>
          <p:nvPr>
            <p:ph type="dt" sz="half" idx="10"/>
          </p:nvPr>
        </p:nvSpPr>
        <p:spPr/>
        <p:txBody>
          <a:bodyPr/>
          <a:lstStyle/>
          <a:p>
            <a:fld id="{9EE5F5A7-380C-4B69-9D1F-9A5D846A9A65}" type="datetimeFigureOut">
              <a:rPr lang="de-CH" smtClean="0"/>
              <a:t>27.04.2023</a:t>
            </a:fld>
            <a:endParaRPr lang="de-CH"/>
          </a:p>
        </p:txBody>
      </p:sp>
      <p:sp>
        <p:nvSpPr>
          <p:cNvPr id="6" name="Fußzeilenplatzhalter 5">
            <a:extLst>
              <a:ext uri="{FF2B5EF4-FFF2-40B4-BE49-F238E27FC236}">
                <a16:creationId xmlns:a16="http://schemas.microsoft.com/office/drawing/2014/main" id="{B2597B27-E7CD-406B-2436-58FE484698D6}"/>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8EFD706E-D08E-89FC-09E6-0B06215779F5}"/>
              </a:ext>
            </a:extLst>
          </p:cNvPr>
          <p:cNvSpPr>
            <a:spLocks noGrp="1"/>
          </p:cNvSpPr>
          <p:nvPr>
            <p:ph type="sldNum" sz="quarter" idx="12"/>
          </p:nvPr>
        </p:nvSpPr>
        <p:spPr/>
        <p:txBody>
          <a:bodyPr/>
          <a:lstStyle/>
          <a:p>
            <a:fld id="{A8346BD7-6DCB-4924-B195-B5872EFE9DC9}" type="slidenum">
              <a:rPr lang="de-CH" smtClean="0"/>
              <a:t>‹Nr.›</a:t>
            </a:fld>
            <a:endParaRPr lang="de-CH"/>
          </a:p>
        </p:txBody>
      </p:sp>
    </p:spTree>
    <p:extLst>
      <p:ext uri="{BB962C8B-B14F-4D97-AF65-F5344CB8AC3E}">
        <p14:creationId xmlns:p14="http://schemas.microsoft.com/office/powerpoint/2010/main" val="292769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93F2782-FBB6-D608-7A82-DF7C330DF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391D9FCA-4BF0-927D-1FFC-F766BEB32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D96068C-4F4F-C562-3142-0CD36AF702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5F5A7-380C-4B69-9D1F-9A5D846A9A65}" type="datetimeFigureOut">
              <a:rPr lang="de-CH" smtClean="0"/>
              <a:t>27.04.2023</a:t>
            </a:fld>
            <a:endParaRPr lang="de-CH"/>
          </a:p>
        </p:txBody>
      </p:sp>
      <p:sp>
        <p:nvSpPr>
          <p:cNvPr id="5" name="Fußzeilenplatzhalter 4">
            <a:extLst>
              <a:ext uri="{FF2B5EF4-FFF2-40B4-BE49-F238E27FC236}">
                <a16:creationId xmlns:a16="http://schemas.microsoft.com/office/drawing/2014/main" id="{987EE88C-5C13-76F7-AA7D-FF1033E1F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2BF0AC05-18C0-A3BC-0EF5-A2BEF8913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6BD7-6DCB-4924-B195-B5872EFE9DC9}" type="slidenum">
              <a:rPr lang="de-CH" smtClean="0"/>
              <a:t>‹Nr.›</a:t>
            </a:fld>
            <a:endParaRPr lang="de-CH"/>
          </a:p>
        </p:txBody>
      </p:sp>
    </p:spTree>
    <p:extLst>
      <p:ext uri="{BB962C8B-B14F-4D97-AF65-F5344CB8AC3E}">
        <p14:creationId xmlns:p14="http://schemas.microsoft.com/office/powerpoint/2010/main" val="693854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plodocus">
            <a:extLst>
              <a:ext uri="{FF2B5EF4-FFF2-40B4-BE49-F238E27FC236}">
                <a16:creationId xmlns:a16="http://schemas.microsoft.com/office/drawing/2014/main" id="{F1C15EFA-D867-A4AC-5C2C-9FBB2E11A0F5}"/>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r="3112"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A44BCB1-AB79-E4DE-EA09-B91FBEDB4606}"/>
              </a:ext>
            </a:extLst>
          </p:cNvPr>
          <p:cNvSpPr>
            <a:spLocks noGrp="1"/>
          </p:cNvSpPr>
          <p:nvPr>
            <p:ph type="ctrTitle"/>
          </p:nvPr>
        </p:nvSpPr>
        <p:spPr>
          <a:xfrm>
            <a:off x="1524000" y="1122362"/>
            <a:ext cx="9144000" cy="2900518"/>
          </a:xfrm>
        </p:spPr>
        <p:txBody>
          <a:bodyPr>
            <a:normAutofit/>
          </a:bodyPr>
          <a:lstStyle/>
          <a:p>
            <a:r>
              <a:rPr lang="en-CH" dirty="0">
                <a:solidFill>
                  <a:srgbClr val="FFFFFF"/>
                </a:solidFill>
              </a:rPr>
              <a:t>Diplodocus longus</a:t>
            </a:r>
            <a:endParaRPr lang="de-CH" dirty="0">
              <a:solidFill>
                <a:srgbClr val="FFFFFF"/>
              </a:solidFill>
            </a:endParaRPr>
          </a:p>
        </p:txBody>
      </p:sp>
      <p:sp>
        <p:nvSpPr>
          <p:cNvPr id="3" name="Untertitel 2">
            <a:extLst>
              <a:ext uri="{FF2B5EF4-FFF2-40B4-BE49-F238E27FC236}">
                <a16:creationId xmlns:a16="http://schemas.microsoft.com/office/drawing/2014/main" id="{2B0EF63B-2EC5-6891-622C-6C87E317D391}"/>
              </a:ext>
            </a:extLst>
          </p:cNvPr>
          <p:cNvSpPr>
            <a:spLocks noGrp="1"/>
          </p:cNvSpPr>
          <p:nvPr>
            <p:ph type="subTitle" idx="1"/>
          </p:nvPr>
        </p:nvSpPr>
        <p:spPr>
          <a:xfrm>
            <a:off x="1524000" y="4159404"/>
            <a:ext cx="9144000" cy="1098395"/>
          </a:xfrm>
        </p:spPr>
        <p:txBody>
          <a:bodyPr>
            <a:normAutofit/>
          </a:bodyPr>
          <a:lstStyle/>
          <a:p>
            <a:r>
              <a:rPr lang="en-CH" dirty="0">
                <a:solidFill>
                  <a:srgbClr val="FFFFFF"/>
                </a:solidFill>
              </a:rPr>
              <a:t>Adrian Obermühlner</a:t>
            </a:r>
          </a:p>
          <a:p>
            <a:endParaRPr lang="de-CH" dirty="0">
              <a:solidFill>
                <a:srgbClr val="FFFFFF"/>
              </a:solidFill>
            </a:endParaRPr>
          </a:p>
        </p:txBody>
      </p:sp>
    </p:spTree>
    <p:extLst>
      <p:ext uri="{BB962C8B-B14F-4D97-AF65-F5344CB8AC3E}">
        <p14:creationId xmlns:p14="http://schemas.microsoft.com/office/powerpoint/2010/main" val="18535069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7" name="Rectangle 12296">
            <a:extLst>
              <a:ext uri="{FF2B5EF4-FFF2-40B4-BE49-F238E27FC236}">
                <a16:creationId xmlns:a16="http://schemas.microsoft.com/office/drawing/2014/main" id="{C700CD00-DF3E-4660-A6EC-A18C3B7F9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FFC98F4-88F3-DA08-5B00-14541A71929C}"/>
              </a:ext>
            </a:extLst>
          </p:cNvPr>
          <p:cNvSpPr>
            <a:spLocks noGrp="1"/>
          </p:cNvSpPr>
          <p:nvPr>
            <p:ph type="title"/>
          </p:nvPr>
        </p:nvSpPr>
        <p:spPr>
          <a:xfrm>
            <a:off x="838200" y="4100804"/>
            <a:ext cx="4391024" cy="1173700"/>
          </a:xfrm>
        </p:spPr>
        <p:txBody>
          <a:bodyPr anchor="t">
            <a:normAutofit/>
          </a:bodyPr>
          <a:lstStyle/>
          <a:p>
            <a:r>
              <a:rPr lang="en-CH" sz="4000">
                <a:solidFill>
                  <a:schemeClr val="bg1"/>
                </a:solidFill>
              </a:rPr>
              <a:t>Mitebewohner</a:t>
            </a:r>
            <a:endParaRPr lang="de-CH" sz="4000">
              <a:solidFill>
                <a:schemeClr val="bg1"/>
              </a:solidFill>
            </a:endParaRPr>
          </a:p>
        </p:txBody>
      </p:sp>
      <p:pic>
        <p:nvPicPr>
          <p:cNvPr id="12290" name="Picture 2" descr="The Chase">
            <a:extLst>
              <a:ext uri="{FF2B5EF4-FFF2-40B4-BE49-F238E27FC236}">
                <a16:creationId xmlns:a16="http://schemas.microsoft.com/office/drawing/2014/main" id="{04E4EC1D-8F76-1B50-E083-3DBBA9DC7B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19" r="1" b="2962"/>
          <a:stretch/>
        </p:blipFill>
        <p:spPr bwMode="auto">
          <a:xfrm>
            <a:off x="6" y="2"/>
            <a:ext cx="6000749" cy="3342653"/>
          </a:xfrm>
          <a:custGeom>
            <a:avLst/>
            <a:gdLst/>
            <a:ahLst/>
            <a:cxnLst/>
            <a:rect l="l" t="t" r="r" b="b"/>
            <a:pathLst>
              <a:path w="6000749" h="3342653">
                <a:moveTo>
                  <a:pt x="0" y="0"/>
                </a:moveTo>
                <a:lnTo>
                  <a:pt x="6000749" y="0"/>
                </a:lnTo>
                <a:lnTo>
                  <a:pt x="6000749" y="3198652"/>
                </a:lnTo>
                <a:lnTo>
                  <a:pt x="5572124" y="3171203"/>
                </a:lnTo>
                <a:lnTo>
                  <a:pt x="0" y="3342653"/>
                </a:lnTo>
                <a:close/>
              </a:path>
            </a:pathLst>
          </a:custGeom>
          <a:noFill/>
          <a:extLst>
            <a:ext uri="{909E8E84-426E-40DD-AFC4-6F175D3DCCD1}">
              <a14:hiddenFill xmlns:a14="http://schemas.microsoft.com/office/drawing/2010/main">
                <a:solidFill>
                  <a:srgbClr val="FFFFFF"/>
                </a:solidFill>
              </a14:hiddenFill>
            </a:ext>
          </a:extLst>
        </p:spPr>
      </p:pic>
      <p:pic>
        <p:nvPicPr>
          <p:cNvPr id="12292" name="Picture 4" descr="Stegosaurus">
            <a:extLst>
              <a:ext uri="{FF2B5EF4-FFF2-40B4-BE49-F238E27FC236}">
                <a16:creationId xmlns:a16="http://schemas.microsoft.com/office/drawing/2014/main" id="{1D6AB24B-E693-0234-04CE-8ED15A2426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413" b="-1"/>
          <a:stretch/>
        </p:blipFill>
        <p:spPr bwMode="auto">
          <a:xfrm>
            <a:off x="6191245" y="2"/>
            <a:ext cx="6000750" cy="3418853"/>
          </a:xfrm>
          <a:custGeom>
            <a:avLst/>
            <a:gdLst/>
            <a:ahLst/>
            <a:cxnLst/>
            <a:rect l="l" t="t" r="r" b="b"/>
            <a:pathLst>
              <a:path w="6000750" h="3418853">
                <a:moveTo>
                  <a:pt x="0" y="0"/>
                </a:moveTo>
                <a:lnTo>
                  <a:pt x="6000750" y="0"/>
                </a:lnTo>
                <a:lnTo>
                  <a:pt x="6000750" y="227978"/>
                </a:lnTo>
                <a:lnTo>
                  <a:pt x="6000750" y="2065168"/>
                </a:lnTo>
                <a:lnTo>
                  <a:pt x="6000750" y="3342653"/>
                </a:lnTo>
                <a:lnTo>
                  <a:pt x="3248025" y="3418853"/>
                </a:lnTo>
                <a:lnTo>
                  <a:pt x="0" y="3210852"/>
                </a:lnTo>
                <a:close/>
              </a:path>
            </a:pathLst>
          </a:custGeom>
          <a:noFill/>
          <a:extLst>
            <a:ext uri="{909E8E84-426E-40DD-AFC4-6F175D3DCCD1}">
              <a14:hiddenFill xmlns:a14="http://schemas.microsoft.com/office/drawing/2010/main">
                <a:solidFill>
                  <a:srgbClr val="FFFFFF"/>
                </a:solidFill>
              </a14:hiddenFill>
            </a:ext>
          </a:extLst>
        </p:spPr>
      </p:pic>
      <p:grpSp>
        <p:nvGrpSpPr>
          <p:cNvPr id="12299" name="Group 12298">
            <a:extLst>
              <a:ext uri="{FF2B5EF4-FFF2-40B4-BE49-F238E27FC236}">
                <a16:creationId xmlns:a16="http://schemas.microsoft.com/office/drawing/2014/main" id="{F9AB5DBD-0A57-4DBC-B49F-205E268F1F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12192000" cy="757168"/>
            <a:chOff x="0" y="2959818"/>
            <a:chExt cx="12192000" cy="757168"/>
          </a:xfrm>
        </p:grpSpPr>
        <p:sp>
          <p:nvSpPr>
            <p:cNvPr id="12300" name="Freeform: Shape 12299">
              <a:extLst>
                <a:ext uri="{FF2B5EF4-FFF2-40B4-BE49-F238E27FC236}">
                  <a16:creationId xmlns:a16="http://schemas.microsoft.com/office/drawing/2014/main" id="{21DE7FF6-DA62-40A9-8F5D-F82D3020F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01" name="Freeform: Shape 12300">
              <a:extLst>
                <a:ext uri="{FF2B5EF4-FFF2-40B4-BE49-F238E27FC236}">
                  <a16:creationId xmlns:a16="http://schemas.microsoft.com/office/drawing/2014/main" id="{9D38D133-BB29-4B7D-AFB2-7D132F45A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nhaltsplatzhalter 2">
            <a:extLst>
              <a:ext uri="{FF2B5EF4-FFF2-40B4-BE49-F238E27FC236}">
                <a16:creationId xmlns:a16="http://schemas.microsoft.com/office/drawing/2014/main" id="{ED24FA59-FEC4-3422-5B52-B91C48C6F76F}"/>
              </a:ext>
            </a:extLst>
          </p:cNvPr>
          <p:cNvSpPr>
            <a:spLocks noGrp="1"/>
          </p:cNvSpPr>
          <p:nvPr>
            <p:ph idx="1"/>
          </p:nvPr>
        </p:nvSpPr>
        <p:spPr>
          <a:xfrm>
            <a:off x="5664201" y="4197093"/>
            <a:ext cx="5692774" cy="1648849"/>
          </a:xfrm>
        </p:spPr>
        <p:txBody>
          <a:bodyPr>
            <a:normAutofit/>
          </a:bodyPr>
          <a:lstStyle/>
          <a:p>
            <a:endParaRPr lang="de-CH" sz="2400">
              <a:solidFill>
                <a:schemeClr val="bg1">
                  <a:alpha val="80000"/>
                </a:schemeClr>
              </a:solidFill>
            </a:endParaRPr>
          </a:p>
        </p:txBody>
      </p:sp>
    </p:spTree>
    <p:extLst>
      <p:ext uri="{BB962C8B-B14F-4D97-AF65-F5344CB8AC3E}">
        <p14:creationId xmlns:p14="http://schemas.microsoft.com/office/powerpoint/2010/main" val="487242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FC30C2-C0F2-E47F-9F5F-8179EDD228B7}"/>
              </a:ext>
            </a:extLst>
          </p:cNvPr>
          <p:cNvSpPr>
            <a:spLocks noGrp="1"/>
          </p:cNvSpPr>
          <p:nvPr>
            <p:ph type="title"/>
          </p:nvPr>
        </p:nvSpPr>
        <p:spPr/>
        <p:txBody>
          <a:bodyPr/>
          <a:lstStyle/>
          <a:p>
            <a:r>
              <a:rPr lang="en-CH" dirty="0" err="1"/>
              <a:t>Fragen</a:t>
            </a:r>
            <a:r>
              <a:rPr lang="en-CH" dirty="0"/>
              <a:t>?</a:t>
            </a:r>
            <a:endParaRPr lang="de-CH" dirty="0"/>
          </a:p>
        </p:txBody>
      </p:sp>
      <p:sp>
        <p:nvSpPr>
          <p:cNvPr id="3" name="Inhaltsplatzhalter 2">
            <a:extLst>
              <a:ext uri="{FF2B5EF4-FFF2-40B4-BE49-F238E27FC236}">
                <a16:creationId xmlns:a16="http://schemas.microsoft.com/office/drawing/2014/main" id="{2D5F7473-8B9B-E87A-117B-913D33E7E099}"/>
              </a:ext>
            </a:extLst>
          </p:cNvPr>
          <p:cNvSpPr>
            <a:spLocks noGrp="1"/>
          </p:cNvSpPr>
          <p:nvPr>
            <p:ph idx="1"/>
          </p:nvPr>
        </p:nvSpPr>
        <p:spPr/>
        <p:txBody>
          <a:bodyPr/>
          <a:lstStyle/>
          <a:p>
            <a:r>
              <a:rPr lang="en-CH" dirty="0"/>
              <a:t>Diplodocus </a:t>
            </a:r>
            <a:r>
              <a:rPr lang="en-CH" dirty="0" err="1"/>
              <a:t>im</a:t>
            </a:r>
            <a:r>
              <a:rPr lang="en-CH" dirty="0"/>
              <a:t> </a:t>
            </a:r>
            <a:r>
              <a:rPr lang="en-CH" dirty="0" err="1"/>
              <a:t>Aathal</a:t>
            </a:r>
            <a:r>
              <a:rPr lang="en-CH" dirty="0"/>
              <a:t>?</a:t>
            </a:r>
          </a:p>
          <a:p>
            <a:endParaRPr lang="de-CH" dirty="0"/>
          </a:p>
        </p:txBody>
      </p:sp>
    </p:spTree>
    <p:extLst>
      <p:ext uri="{BB962C8B-B14F-4D97-AF65-F5344CB8AC3E}">
        <p14:creationId xmlns:p14="http://schemas.microsoft.com/office/powerpoint/2010/main" val="2551701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4A9D12EF-292C-D352-CFD4-677D5171BCCF}"/>
              </a:ext>
            </a:extLst>
          </p:cNvPr>
          <p:cNvSpPr>
            <a:spLocks noGrp="1"/>
          </p:cNvSpPr>
          <p:nvPr>
            <p:ph type="title"/>
          </p:nvPr>
        </p:nvSpPr>
        <p:spPr>
          <a:xfrm>
            <a:off x="838200" y="1195697"/>
            <a:ext cx="3200400" cy="4238118"/>
          </a:xfrm>
        </p:spPr>
        <p:txBody>
          <a:bodyPr>
            <a:normAutofit/>
          </a:bodyPr>
          <a:lstStyle/>
          <a:p>
            <a:r>
              <a:rPr lang="en-CH">
                <a:solidFill>
                  <a:schemeClr val="bg1"/>
                </a:solidFill>
              </a:rPr>
              <a:t>Aathal</a:t>
            </a:r>
            <a:endParaRPr lang="de-CH">
              <a:solidFill>
                <a:schemeClr val="bg1"/>
              </a:solidFill>
            </a:endParaRPr>
          </a:p>
        </p:txBody>
      </p:sp>
      <p:grpSp>
        <p:nvGrpSpPr>
          <p:cNvPr id="3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7"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4" name="Inhaltsplatzhalter 3">
            <a:extLst>
              <a:ext uri="{FF2B5EF4-FFF2-40B4-BE49-F238E27FC236}">
                <a16:creationId xmlns:a16="http://schemas.microsoft.com/office/drawing/2014/main" id="{AE8EA584-176E-30AE-3B93-D536C0EE17E8}"/>
              </a:ext>
            </a:extLst>
          </p:cNvPr>
          <p:cNvGraphicFramePr>
            <a:graphicFrameLocks noGrp="1"/>
          </p:cNvGraphicFramePr>
          <p:nvPr>
            <p:ph idx="1"/>
            <p:extLst>
              <p:ext uri="{D42A27DB-BD31-4B8C-83A1-F6EECF244321}">
                <p14:modId xmlns:p14="http://schemas.microsoft.com/office/powerpoint/2010/main" val="333813907"/>
              </p:ext>
            </p:extLst>
          </p:nvPr>
        </p:nvGraphicFramePr>
        <p:xfrm>
          <a:off x="5484139" y="620500"/>
          <a:ext cx="6301602" cy="5592897"/>
        </p:xfrm>
        <a:graphic>
          <a:graphicData uri="http://schemas.openxmlformats.org/drawingml/2006/table">
            <a:tbl>
              <a:tblPr/>
              <a:tblGrid>
                <a:gridCol w="817815">
                  <a:extLst>
                    <a:ext uri="{9D8B030D-6E8A-4147-A177-3AD203B41FA5}">
                      <a16:colId xmlns:a16="http://schemas.microsoft.com/office/drawing/2014/main" val="2719493492"/>
                    </a:ext>
                  </a:extLst>
                </a:gridCol>
                <a:gridCol w="5483787">
                  <a:extLst>
                    <a:ext uri="{9D8B030D-6E8A-4147-A177-3AD203B41FA5}">
                      <a16:colId xmlns:a16="http://schemas.microsoft.com/office/drawing/2014/main" val="154810315"/>
                    </a:ext>
                  </a:extLst>
                </a:gridCol>
              </a:tblGrid>
              <a:tr h="398351">
                <a:tc>
                  <a:txBody>
                    <a:bodyPr/>
                    <a:lstStyle/>
                    <a:p>
                      <a:r>
                        <a:rPr lang="de-CH" sz="1800">
                          <a:effectLst/>
                        </a:rPr>
                        <a:t>1990</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tc>
                  <a:txBody>
                    <a:bodyPr/>
                    <a:lstStyle/>
                    <a:p>
                      <a:r>
                        <a:rPr lang="de-CH" sz="1800">
                          <a:effectLst/>
                        </a:rPr>
                        <a:t>Diplodocus «H.Q.1» Körper und Schwanz</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extLst>
                  <a:ext uri="{0D108BD9-81ED-4DB2-BD59-A6C34878D82A}">
                    <a16:rowId xmlns:a16="http://schemas.microsoft.com/office/drawing/2014/main" val="1201621587"/>
                  </a:ext>
                </a:extLst>
              </a:tr>
              <a:tr h="669246">
                <a:tc>
                  <a:txBody>
                    <a:bodyPr/>
                    <a:lstStyle/>
                    <a:p>
                      <a:r>
                        <a:rPr lang="de-CH" sz="1800">
                          <a:effectLst/>
                        </a:rPr>
                        <a:t>1991</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tc>
                  <a:txBody>
                    <a:bodyPr/>
                    <a:lstStyle/>
                    <a:p>
                      <a:r>
                        <a:rPr lang="de-CH" sz="1800">
                          <a:effectLst/>
                        </a:rPr>
                        <a:t>Kaatedocus siberi «H.Q.2» Teilskelett mit Hals und Schädel</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extLst>
                  <a:ext uri="{0D108BD9-81ED-4DB2-BD59-A6C34878D82A}">
                    <a16:rowId xmlns:a16="http://schemas.microsoft.com/office/drawing/2014/main" val="4169273763"/>
                  </a:ext>
                </a:extLst>
              </a:tr>
              <a:tr h="398351">
                <a:tc>
                  <a:txBody>
                    <a:bodyPr/>
                    <a:lstStyle/>
                    <a:p>
                      <a:r>
                        <a:rPr lang="de-CH" sz="1800">
                          <a:effectLst/>
                        </a:rPr>
                        <a:t>1992</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tc>
                  <a:txBody>
                    <a:bodyPr/>
                    <a:lstStyle/>
                    <a:p>
                      <a:r>
                        <a:rPr lang="de-CH" sz="1800">
                          <a:effectLst/>
                        </a:rPr>
                        <a:t>Camarasaurus «E.T.» hervorragend erhalten</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extLst>
                  <a:ext uri="{0D108BD9-81ED-4DB2-BD59-A6C34878D82A}">
                    <a16:rowId xmlns:a16="http://schemas.microsoft.com/office/drawing/2014/main" val="1557280617"/>
                  </a:ext>
                </a:extLst>
              </a:tr>
              <a:tr h="398351">
                <a:tc>
                  <a:txBody>
                    <a:bodyPr/>
                    <a:lstStyle/>
                    <a:p>
                      <a:r>
                        <a:rPr lang="de-CH" sz="1800">
                          <a:effectLst/>
                        </a:rPr>
                        <a:t>1995</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tc>
                  <a:txBody>
                    <a:bodyPr/>
                    <a:lstStyle/>
                    <a:p>
                      <a:r>
                        <a:rPr lang="de-CH" sz="1800">
                          <a:effectLst/>
                        </a:rPr>
                        <a:t>Galeamopus pabsti «Max» sehr gut erhalten</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extLst>
                  <a:ext uri="{0D108BD9-81ED-4DB2-BD59-A6C34878D82A}">
                    <a16:rowId xmlns:a16="http://schemas.microsoft.com/office/drawing/2014/main" val="1510901356"/>
                  </a:ext>
                </a:extLst>
              </a:tr>
              <a:tr h="398351">
                <a:tc>
                  <a:txBody>
                    <a:bodyPr/>
                    <a:lstStyle/>
                    <a:p>
                      <a:r>
                        <a:rPr lang="de-CH" sz="1800">
                          <a:effectLst/>
                        </a:rPr>
                        <a:t>1995</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tc>
                  <a:txBody>
                    <a:bodyPr/>
                    <a:lstStyle/>
                    <a:p>
                      <a:r>
                        <a:rPr lang="de-CH" sz="1800">
                          <a:effectLst/>
                        </a:rPr>
                        <a:t>Stegosaurier «Moritz» sehr gut erhalten</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extLst>
                  <a:ext uri="{0D108BD9-81ED-4DB2-BD59-A6C34878D82A}">
                    <a16:rowId xmlns:a16="http://schemas.microsoft.com/office/drawing/2014/main" val="1618840088"/>
                  </a:ext>
                </a:extLst>
              </a:tr>
              <a:tr h="669246">
                <a:tc>
                  <a:txBody>
                    <a:bodyPr/>
                    <a:lstStyle/>
                    <a:p>
                      <a:r>
                        <a:rPr lang="de-CH" sz="1800">
                          <a:effectLst/>
                        </a:rPr>
                        <a:t>1996</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tc>
                  <a:txBody>
                    <a:bodyPr/>
                    <a:lstStyle/>
                    <a:p>
                      <a:r>
                        <a:rPr lang="de-CH" sz="1800">
                          <a:effectLst/>
                        </a:rPr>
                        <a:t>Stegosaurier «Victoria» hervorragend, mit Hauterhaltung</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extLst>
                  <a:ext uri="{0D108BD9-81ED-4DB2-BD59-A6C34878D82A}">
                    <a16:rowId xmlns:a16="http://schemas.microsoft.com/office/drawing/2014/main" val="3276243228"/>
                  </a:ext>
                </a:extLst>
              </a:tr>
              <a:tr h="398351">
                <a:tc>
                  <a:txBody>
                    <a:bodyPr/>
                    <a:lstStyle/>
                    <a:p>
                      <a:r>
                        <a:rPr lang="de-CH" sz="1800">
                          <a:effectLst/>
                        </a:rPr>
                        <a:t>1996</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tc>
                  <a:txBody>
                    <a:bodyPr/>
                    <a:lstStyle/>
                    <a:p>
                      <a:r>
                        <a:rPr lang="de-CH" sz="1800">
                          <a:effectLst/>
                        </a:rPr>
                        <a:t>Allosaurier «Big Al Two» hervorragend erhalten</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extLst>
                  <a:ext uri="{0D108BD9-81ED-4DB2-BD59-A6C34878D82A}">
                    <a16:rowId xmlns:a16="http://schemas.microsoft.com/office/drawing/2014/main" val="2845999172"/>
                  </a:ext>
                </a:extLst>
              </a:tr>
              <a:tr h="398351">
                <a:tc>
                  <a:txBody>
                    <a:bodyPr/>
                    <a:lstStyle/>
                    <a:p>
                      <a:r>
                        <a:rPr lang="de-CH" sz="1800">
                          <a:effectLst/>
                        </a:rPr>
                        <a:t>1996</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tc>
                  <a:txBody>
                    <a:bodyPr/>
                    <a:lstStyle/>
                    <a:p>
                      <a:r>
                        <a:rPr lang="de-CH" sz="1800">
                          <a:effectLst/>
                        </a:rPr>
                        <a:t>Othnielosaurus «Barbara» hervorragend erhalten</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extLst>
                  <a:ext uri="{0D108BD9-81ED-4DB2-BD59-A6C34878D82A}">
                    <a16:rowId xmlns:a16="http://schemas.microsoft.com/office/drawing/2014/main" val="1130268794"/>
                  </a:ext>
                </a:extLst>
              </a:tr>
              <a:tr h="398351">
                <a:tc>
                  <a:txBody>
                    <a:bodyPr/>
                    <a:lstStyle/>
                    <a:p>
                      <a:r>
                        <a:rPr lang="de-CH" sz="1800">
                          <a:effectLst/>
                        </a:rPr>
                        <a:t>1999</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tc>
                  <a:txBody>
                    <a:bodyPr/>
                    <a:lstStyle/>
                    <a:p>
                      <a:r>
                        <a:rPr lang="de-CH" sz="1800">
                          <a:effectLst/>
                        </a:rPr>
                        <a:t>Sauropoden-Baby «Toni», welteinmalig!</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extLst>
                  <a:ext uri="{0D108BD9-81ED-4DB2-BD59-A6C34878D82A}">
                    <a16:rowId xmlns:a16="http://schemas.microsoft.com/office/drawing/2014/main" val="2631310823"/>
                  </a:ext>
                </a:extLst>
              </a:tr>
              <a:tr h="398351">
                <a:tc>
                  <a:txBody>
                    <a:bodyPr/>
                    <a:lstStyle/>
                    <a:p>
                      <a:r>
                        <a:rPr lang="de-CH" sz="1800">
                          <a:effectLst/>
                        </a:rPr>
                        <a:t>2002</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tc>
                  <a:txBody>
                    <a:bodyPr/>
                    <a:lstStyle/>
                    <a:p>
                      <a:r>
                        <a:rPr lang="de-CH" sz="1800">
                          <a:effectLst/>
                        </a:rPr>
                        <a:t>Stegosaurier «Lilly» hervorragend erhalten</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extLst>
                  <a:ext uri="{0D108BD9-81ED-4DB2-BD59-A6C34878D82A}">
                    <a16:rowId xmlns:a16="http://schemas.microsoft.com/office/drawing/2014/main" val="2843929503"/>
                  </a:ext>
                </a:extLst>
              </a:tr>
              <a:tr h="398351">
                <a:tc>
                  <a:txBody>
                    <a:bodyPr/>
                    <a:lstStyle/>
                    <a:p>
                      <a:r>
                        <a:rPr lang="de-CH" sz="1800">
                          <a:effectLst/>
                        </a:rPr>
                        <a:t>2003</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tc>
                  <a:txBody>
                    <a:bodyPr/>
                    <a:lstStyle/>
                    <a:p>
                      <a:r>
                        <a:rPr lang="de-CH" sz="1800">
                          <a:effectLst/>
                        </a:rPr>
                        <a:t>Apatosaurus «Chris» als Teilskelett</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extLst>
                  <a:ext uri="{0D108BD9-81ED-4DB2-BD59-A6C34878D82A}">
                    <a16:rowId xmlns:a16="http://schemas.microsoft.com/office/drawing/2014/main" val="2644213853"/>
                  </a:ext>
                </a:extLst>
              </a:tr>
              <a:tr h="669246">
                <a:tc>
                  <a:txBody>
                    <a:bodyPr/>
                    <a:lstStyle/>
                    <a:p>
                      <a:r>
                        <a:rPr lang="de-CH" sz="1800">
                          <a:effectLst/>
                        </a:rPr>
                        <a:t>2006</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tc>
                  <a:txBody>
                    <a:bodyPr/>
                    <a:lstStyle/>
                    <a:p>
                      <a:r>
                        <a:rPr lang="de-CH" sz="1800">
                          <a:effectLst/>
                        </a:rPr>
                        <a:t>Camptosaurus «Arky» als Skelett, sehr gut erhalten (Nachbar-Steinbruch Red-Canyon Ranch)</a:t>
                      </a:r>
                    </a:p>
                  </a:txBody>
                  <a:tcPr marL="89211" marR="89211" marT="44605" marB="44605" anchor="ctr">
                    <a:lnL>
                      <a:noFill/>
                    </a:lnL>
                    <a:lnR>
                      <a:noFill/>
                    </a:lnR>
                    <a:lnT w="9525" cap="flat" cmpd="sng" algn="ctr">
                      <a:solidFill>
                        <a:srgbClr val="CCB999"/>
                      </a:solidFill>
                      <a:prstDash val="solid"/>
                      <a:round/>
                      <a:headEnd type="none" w="med" len="med"/>
                      <a:tailEnd type="none" w="med" len="med"/>
                    </a:lnT>
                    <a:lnB w="9525" cap="flat" cmpd="sng" algn="ctr">
                      <a:solidFill>
                        <a:srgbClr val="CCB999"/>
                      </a:solidFill>
                      <a:prstDash val="solid"/>
                      <a:round/>
                      <a:headEnd type="none" w="med" len="med"/>
                      <a:tailEnd type="none" w="med" len="med"/>
                    </a:lnB>
                    <a:solidFill>
                      <a:srgbClr val="E3D4BB"/>
                    </a:solidFill>
                  </a:tcPr>
                </a:tc>
                <a:extLst>
                  <a:ext uri="{0D108BD9-81ED-4DB2-BD59-A6C34878D82A}">
                    <a16:rowId xmlns:a16="http://schemas.microsoft.com/office/drawing/2014/main" val="473457505"/>
                  </a:ext>
                </a:extLst>
              </a:tr>
            </a:tbl>
          </a:graphicData>
        </a:graphic>
      </p:graphicFrame>
    </p:spTree>
    <p:extLst>
      <p:ext uri="{BB962C8B-B14F-4D97-AF65-F5344CB8AC3E}">
        <p14:creationId xmlns:p14="http://schemas.microsoft.com/office/powerpoint/2010/main" val="816373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E5EBBF-964D-7588-5770-E31720B140BE}"/>
              </a:ext>
            </a:extLst>
          </p:cNvPr>
          <p:cNvSpPr>
            <a:spLocks noGrp="1"/>
          </p:cNvSpPr>
          <p:nvPr>
            <p:ph type="title"/>
          </p:nvPr>
        </p:nvSpPr>
        <p:spPr/>
        <p:txBody>
          <a:bodyPr/>
          <a:lstStyle/>
          <a:p>
            <a:r>
              <a:rPr lang="en-CH" dirty="0" err="1"/>
              <a:t>Quellen</a:t>
            </a:r>
            <a:endParaRPr lang="de-CH" dirty="0"/>
          </a:p>
        </p:txBody>
      </p:sp>
      <p:sp>
        <p:nvSpPr>
          <p:cNvPr id="3" name="Inhaltsplatzhalter 2">
            <a:extLst>
              <a:ext uri="{FF2B5EF4-FFF2-40B4-BE49-F238E27FC236}">
                <a16:creationId xmlns:a16="http://schemas.microsoft.com/office/drawing/2014/main" id="{874FC76E-D493-9556-BD91-77D000741D2B}"/>
              </a:ext>
            </a:extLst>
          </p:cNvPr>
          <p:cNvSpPr>
            <a:spLocks noGrp="1"/>
          </p:cNvSpPr>
          <p:nvPr>
            <p:ph idx="1"/>
          </p:nvPr>
        </p:nvSpPr>
        <p:spPr/>
        <p:txBody>
          <a:bodyPr/>
          <a:lstStyle/>
          <a:p>
            <a:pPr algn="l">
              <a:buFont typeface="Arial" panose="020B0604020202020204" pitchFamily="34" charset="0"/>
              <a:buChar char="•"/>
            </a:pPr>
            <a:r>
              <a:rPr lang="de-CH" b="0" i="0" dirty="0">
                <a:effectLst/>
                <a:latin typeface="Söhne"/>
              </a:rPr>
              <a:t>Foster, J. (2007). Jurassic West: The </a:t>
            </a:r>
            <a:r>
              <a:rPr lang="de-CH" b="0" i="0" dirty="0" err="1">
                <a:effectLst/>
                <a:latin typeface="Söhne"/>
              </a:rPr>
              <a:t>Dinosaurs</a:t>
            </a:r>
            <a:r>
              <a:rPr lang="de-CH" b="0" i="0" dirty="0">
                <a:effectLst/>
                <a:latin typeface="Söhne"/>
              </a:rPr>
              <a:t> </a:t>
            </a:r>
            <a:r>
              <a:rPr lang="de-CH" b="0" i="0" dirty="0" err="1">
                <a:effectLst/>
                <a:latin typeface="Söhne"/>
              </a:rPr>
              <a:t>of</a:t>
            </a:r>
            <a:r>
              <a:rPr lang="de-CH" b="0" i="0" dirty="0">
                <a:effectLst/>
                <a:latin typeface="Söhne"/>
              </a:rPr>
              <a:t> </a:t>
            </a:r>
            <a:r>
              <a:rPr lang="de-CH" b="0" i="0" dirty="0" err="1">
                <a:effectLst/>
                <a:latin typeface="Söhne"/>
              </a:rPr>
              <a:t>the</a:t>
            </a:r>
            <a:r>
              <a:rPr lang="de-CH" b="0" i="0" dirty="0">
                <a:effectLst/>
                <a:latin typeface="Söhne"/>
              </a:rPr>
              <a:t> Morrison Formation and </a:t>
            </a:r>
            <a:r>
              <a:rPr lang="de-CH" b="0" i="0" dirty="0" err="1">
                <a:effectLst/>
                <a:latin typeface="Söhne"/>
              </a:rPr>
              <a:t>Their</a:t>
            </a:r>
            <a:r>
              <a:rPr lang="de-CH" b="0" i="0" dirty="0">
                <a:effectLst/>
                <a:latin typeface="Söhne"/>
              </a:rPr>
              <a:t> World. Indiana University Press.</a:t>
            </a:r>
          </a:p>
          <a:p>
            <a:pPr algn="l">
              <a:buFont typeface="Arial" panose="020B0604020202020204" pitchFamily="34" charset="0"/>
              <a:buChar char="•"/>
            </a:pPr>
            <a:r>
              <a:rPr lang="de-CH" b="0" i="0" dirty="0">
                <a:effectLst/>
                <a:latin typeface="Söhne"/>
              </a:rPr>
              <a:t>Tschopp, E., </a:t>
            </a:r>
            <a:r>
              <a:rPr lang="de-CH" b="0" i="0" dirty="0" err="1">
                <a:effectLst/>
                <a:latin typeface="Söhne"/>
              </a:rPr>
              <a:t>Mateus</a:t>
            </a:r>
            <a:r>
              <a:rPr lang="de-CH" b="0" i="0" dirty="0">
                <a:effectLst/>
                <a:latin typeface="Söhne"/>
              </a:rPr>
              <a:t>, O., &amp; Benson, R. B. J. (2015). A </a:t>
            </a:r>
            <a:r>
              <a:rPr lang="de-CH" b="0" i="0" dirty="0" err="1">
                <a:effectLst/>
                <a:latin typeface="Söhne"/>
              </a:rPr>
              <a:t>specimen</a:t>
            </a:r>
            <a:r>
              <a:rPr lang="de-CH" b="0" i="0" dirty="0">
                <a:effectLst/>
                <a:latin typeface="Söhne"/>
              </a:rPr>
              <a:t>-level </a:t>
            </a:r>
            <a:r>
              <a:rPr lang="de-CH" b="0" i="0" dirty="0" err="1">
                <a:effectLst/>
                <a:latin typeface="Söhne"/>
              </a:rPr>
              <a:t>phylogenetic</a:t>
            </a:r>
            <a:r>
              <a:rPr lang="de-CH" b="0" i="0" dirty="0">
                <a:effectLst/>
                <a:latin typeface="Söhne"/>
              </a:rPr>
              <a:t> </a:t>
            </a:r>
            <a:r>
              <a:rPr lang="de-CH" b="0" i="0" dirty="0" err="1">
                <a:effectLst/>
                <a:latin typeface="Söhne"/>
              </a:rPr>
              <a:t>analysis</a:t>
            </a:r>
            <a:r>
              <a:rPr lang="de-CH" b="0" i="0" dirty="0">
                <a:effectLst/>
                <a:latin typeface="Söhne"/>
              </a:rPr>
              <a:t> and </a:t>
            </a:r>
            <a:r>
              <a:rPr lang="de-CH" b="0" i="0" dirty="0" err="1">
                <a:effectLst/>
                <a:latin typeface="Söhne"/>
              </a:rPr>
              <a:t>taxonomic</a:t>
            </a:r>
            <a:r>
              <a:rPr lang="de-CH" b="0" i="0" dirty="0">
                <a:effectLst/>
                <a:latin typeface="Söhne"/>
              </a:rPr>
              <a:t> </a:t>
            </a:r>
            <a:r>
              <a:rPr lang="de-CH" b="0" i="0" dirty="0" err="1">
                <a:effectLst/>
                <a:latin typeface="Söhne"/>
              </a:rPr>
              <a:t>revision</a:t>
            </a:r>
            <a:r>
              <a:rPr lang="de-CH" b="0" i="0" dirty="0">
                <a:effectLst/>
                <a:latin typeface="Söhne"/>
              </a:rPr>
              <a:t> </a:t>
            </a:r>
            <a:r>
              <a:rPr lang="de-CH" b="0" i="0" dirty="0" err="1">
                <a:effectLst/>
                <a:latin typeface="Söhne"/>
              </a:rPr>
              <a:t>of</a:t>
            </a:r>
            <a:r>
              <a:rPr lang="de-CH" b="0" i="0" dirty="0">
                <a:effectLst/>
                <a:latin typeface="Söhne"/>
              </a:rPr>
              <a:t> </a:t>
            </a:r>
            <a:r>
              <a:rPr lang="de-CH" b="0" i="0" dirty="0" err="1">
                <a:effectLst/>
                <a:latin typeface="Söhne"/>
              </a:rPr>
              <a:t>Diplodocidae</a:t>
            </a:r>
            <a:r>
              <a:rPr lang="de-CH" b="0" i="0" dirty="0">
                <a:effectLst/>
                <a:latin typeface="Söhne"/>
              </a:rPr>
              <a:t> (</a:t>
            </a:r>
            <a:r>
              <a:rPr lang="de-CH" b="0" i="0" dirty="0" err="1">
                <a:effectLst/>
                <a:latin typeface="Söhne"/>
              </a:rPr>
              <a:t>Dinosauria</a:t>
            </a:r>
            <a:r>
              <a:rPr lang="de-CH" b="0" i="0" dirty="0">
                <a:effectLst/>
                <a:latin typeface="Söhne"/>
              </a:rPr>
              <a:t>, </a:t>
            </a:r>
            <a:r>
              <a:rPr lang="de-CH" b="0" i="0" dirty="0" err="1">
                <a:effectLst/>
                <a:latin typeface="Söhne"/>
              </a:rPr>
              <a:t>Sauropoda</a:t>
            </a:r>
            <a:r>
              <a:rPr lang="de-CH" b="0" i="0" dirty="0">
                <a:effectLst/>
                <a:latin typeface="Söhne"/>
              </a:rPr>
              <a:t>). </a:t>
            </a:r>
            <a:r>
              <a:rPr lang="de-CH" b="0" i="0" dirty="0" err="1">
                <a:effectLst/>
                <a:latin typeface="Söhne"/>
              </a:rPr>
              <a:t>PeerJ</a:t>
            </a:r>
            <a:r>
              <a:rPr lang="de-CH" b="0" i="0" dirty="0">
                <a:effectLst/>
                <a:latin typeface="Söhne"/>
              </a:rPr>
              <a:t>, 3, e857.</a:t>
            </a:r>
          </a:p>
          <a:p>
            <a:pPr algn="l">
              <a:buFont typeface="Arial" panose="020B0604020202020204" pitchFamily="34" charset="0"/>
              <a:buChar char="•"/>
            </a:pPr>
            <a:r>
              <a:rPr lang="de-CH" b="0" i="0" dirty="0">
                <a:effectLst/>
                <a:latin typeface="Söhne"/>
              </a:rPr>
              <a:t>Whitlock, J. A. (2011). </a:t>
            </a:r>
            <a:r>
              <a:rPr lang="de-CH" b="0" i="0" dirty="0" err="1">
                <a:effectLst/>
                <a:latin typeface="Söhne"/>
              </a:rPr>
              <a:t>Inferences</a:t>
            </a:r>
            <a:r>
              <a:rPr lang="de-CH" b="0" i="0" dirty="0">
                <a:effectLst/>
                <a:latin typeface="Söhne"/>
              </a:rPr>
              <a:t> </a:t>
            </a:r>
            <a:r>
              <a:rPr lang="de-CH" b="0" i="0" dirty="0" err="1">
                <a:effectLst/>
                <a:latin typeface="Söhne"/>
              </a:rPr>
              <a:t>of</a:t>
            </a:r>
            <a:r>
              <a:rPr lang="de-CH" b="0" i="0" dirty="0">
                <a:effectLst/>
                <a:latin typeface="Söhne"/>
              </a:rPr>
              <a:t> </a:t>
            </a:r>
            <a:r>
              <a:rPr lang="de-CH" b="0" i="0" dirty="0" err="1">
                <a:effectLst/>
                <a:latin typeface="Söhne"/>
              </a:rPr>
              <a:t>diplodocoid</a:t>
            </a:r>
            <a:r>
              <a:rPr lang="de-CH" b="0" i="0" dirty="0">
                <a:effectLst/>
                <a:latin typeface="Söhne"/>
              </a:rPr>
              <a:t> (</a:t>
            </a:r>
            <a:r>
              <a:rPr lang="de-CH" b="0" i="0" dirty="0" err="1">
                <a:effectLst/>
                <a:latin typeface="Söhne"/>
              </a:rPr>
              <a:t>Sauropoda</a:t>
            </a:r>
            <a:r>
              <a:rPr lang="de-CH" b="0" i="0" dirty="0">
                <a:effectLst/>
                <a:latin typeface="Söhne"/>
              </a:rPr>
              <a:t>: </a:t>
            </a:r>
            <a:r>
              <a:rPr lang="de-CH" b="0" i="0" dirty="0" err="1">
                <a:effectLst/>
                <a:latin typeface="Söhne"/>
              </a:rPr>
              <a:t>Dinosauria</a:t>
            </a:r>
            <a:r>
              <a:rPr lang="de-CH" b="0" i="0" dirty="0">
                <a:effectLst/>
                <a:latin typeface="Söhne"/>
              </a:rPr>
              <a:t>) </a:t>
            </a:r>
            <a:r>
              <a:rPr lang="de-CH" b="0" i="0" dirty="0" err="1">
                <a:effectLst/>
                <a:latin typeface="Söhne"/>
              </a:rPr>
              <a:t>feeding</a:t>
            </a:r>
            <a:r>
              <a:rPr lang="de-CH" b="0" i="0" dirty="0">
                <a:effectLst/>
                <a:latin typeface="Söhne"/>
              </a:rPr>
              <a:t> </a:t>
            </a:r>
            <a:r>
              <a:rPr lang="de-CH" b="0" i="0" dirty="0" err="1">
                <a:effectLst/>
                <a:latin typeface="Söhne"/>
              </a:rPr>
              <a:t>behavior</a:t>
            </a:r>
            <a:r>
              <a:rPr lang="de-CH" b="0" i="0" dirty="0">
                <a:effectLst/>
                <a:latin typeface="Söhne"/>
              </a:rPr>
              <a:t> </a:t>
            </a:r>
            <a:r>
              <a:rPr lang="de-CH" b="0" i="0" dirty="0" err="1">
                <a:effectLst/>
                <a:latin typeface="Söhne"/>
              </a:rPr>
              <a:t>from</a:t>
            </a:r>
            <a:r>
              <a:rPr lang="de-CH" b="0" i="0" dirty="0">
                <a:effectLst/>
                <a:latin typeface="Söhne"/>
              </a:rPr>
              <a:t> </a:t>
            </a:r>
            <a:r>
              <a:rPr lang="de-CH" b="0" i="0" dirty="0" err="1">
                <a:effectLst/>
                <a:latin typeface="Söhne"/>
              </a:rPr>
              <a:t>snout</a:t>
            </a:r>
            <a:r>
              <a:rPr lang="de-CH" b="0" i="0" dirty="0">
                <a:effectLst/>
                <a:latin typeface="Söhne"/>
              </a:rPr>
              <a:t> </a:t>
            </a:r>
            <a:r>
              <a:rPr lang="de-CH" b="0" i="0" dirty="0" err="1">
                <a:effectLst/>
                <a:latin typeface="Söhne"/>
              </a:rPr>
              <a:t>shape</a:t>
            </a:r>
            <a:r>
              <a:rPr lang="de-CH" b="0" i="0" dirty="0">
                <a:effectLst/>
                <a:latin typeface="Söhne"/>
              </a:rPr>
              <a:t> and </a:t>
            </a:r>
            <a:r>
              <a:rPr lang="de-CH" b="0" i="0" dirty="0" err="1">
                <a:effectLst/>
                <a:latin typeface="Söhne"/>
              </a:rPr>
              <a:t>microwear</a:t>
            </a:r>
            <a:r>
              <a:rPr lang="de-CH" b="0" i="0" dirty="0">
                <a:effectLst/>
                <a:latin typeface="Söhne"/>
              </a:rPr>
              <a:t> </a:t>
            </a:r>
            <a:r>
              <a:rPr lang="de-CH" b="0" i="0" dirty="0" err="1">
                <a:effectLst/>
                <a:latin typeface="Söhne"/>
              </a:rPr>
              <a:t>analyses</a:t>
            </a:r>
            <a:r>
              <a:rPr lang="de-CH" b="0" i="0" dirty="0">
                <a:effectLst/>
                <a:latin typeface="Söhne"/>
              </a:rPr>
              <a:t>. PLoS ONE, 6(4), e18304.</a:t>
            </a:r>
          </a:p>
          <a:p>
            <a:r>
              <a:rPr lang="en-CH" dirty="0"/>
              <a:t>Wikipedia</a:t>
            </a:r>
            <a:endParaRPr lang="de-CH" dirty="0"/>
          </a:p>
        </p:txBody>
      </p:sp>
    </p:spTree>
    <p:extLst>
      <p:ext uri="{BB962C8B-B14F-4D97-AF65-F5344CB8AC3E}">
        <p14:creationId xmlns:p14="http://schemas.microsoft.com/office/powerpoint/2010/main" val="100751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7" name="Rectangle 2072">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8" name="Rectangle 2074">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Ein Bild, das Text enthält.&#10;&#10;Automatisch generierte Beschreibung">
            <a:extLst>
              <a:ext uri="{FF2B5EF4-FFF2-40B4-BE49-F238E27FC236}">
                <a16:creationId xmlns:a16="http://schemas.microsoft.com/office/drawing/2014/main" id="{8813B47E-086D-684C-1402-7136894491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52" r="6904" b="-2"/>
          <a:stretch/>
        </p:blipFill>
        <p:spPr bwMode="auto">
          <a:xfrm>
            <a:off x="680483" y="685795"/>
            <a:ext cx="2931299"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C4184EA8-7945-0982-CADB-8CA68509EC45}"/>
              </a:ext>
            </a:extLst>
          </p:cNvPr>
          <p:cNvSpPr txBox="1"/>
          <p:nvPr/>
        </p:nvSpPr>
        <p:spPr>
          <a:xfrm>
            <a:off x="4107712" y="2732739"/>
            <a:ext cx="3976577" cy="3083270"/>
          </a:xfrm>
          <a:prstGeom prst="rect">
            <a:avLst/>
          </a:prstGeom>
        </p:spPr>
        <p:txBody>
          <a:bodyPr vert="horz" lIns="91440" tIns="45720" rIns="91440" bIns="45720" rtlCol="0" anchor="t">
            <a:normAutofit/>
          </a:bodyPr>
          <a:lstStyle/>
          <a:p>
            <a:pPr algn="ctr">
              <a:lnSpc>
                <a:spcPct val="90000"/>
              </a:lnSpc>
              <a:spcAft>
                <a:spcPts val="600"/>
              </a:spcAft>
            </a:pPr>
            <a:r>
              <a:rPr lang="en-US" sz="2800" dirty="0">
                <a:solidFill>
                  <a:schemeClr val="bg1"/>
                </a:solidFill>
              </a:rPr>
              <a:t>1877 </a:t>
            </a:r>
            <a:r>
              <a:rPr lang="en-CH" sz="2800" dirty="0" err="1">
                <a:solidFill>
                  <a:schemeClr val="bg1"/>
                </a:solidFill>
              </a:rPr>
              <a:t>Bejamin</a:t>
            </a:r>
            <a:r>
              <a:rPr lang="en-CH" sz="2800" dirty="0">
                <a:solidFill>
                  <a:schemeClr val="bg1"/>
                </a:solidFill>
              </a:rPr>
              <a:t> </a:t>
            </a:r>
            <a:r>
              <a:rPr lang="en-CH" sz="2800" dirty="0" err="1">
                <a:solidFill>
                  <a:schemeClr val="bg1"/>
                </a:solidFill>
              </a:rPr>
              <a:t>Mudge</a:t>
            </a:r>
            <a:endParaRPr lang="en-US" sz="2800" dirty="0">
              <a:solidFill>
                <a:schemeClr val="bg1"/>
              </a:solidFill>
            </a:endParaRPr>
          </a:p>
          <a:p>
            <a:pPr algn="ctr">
              <a:lnSpc>
                <a:spcPct val="90000"/>
              </a:lnSpc>
              <a:spcAft>
                <a:spcPts val="600"/>
              </a:spcAft>
            </a:pPr>
            <a:r>
              <a:rPr lang="en-US" sz="2800" dirty="0">
                <a:solidFill>
                  <a:schemeClr val="bg1"/>
                </a:solidFill>
              </a:rPr>
              <a:t>Othniel Charles Marsh</a:t>
            </a:r>
          </a:p>
          <a:p>
            <a:pPr algn="ctr">
              <a:lnSpc>
                <a:spcPct val="90000"/>
              </a:lnSpc>
              <a:spcAft>
                <a:spcPts val="600"/>
              </a:spcAft>
            </a:pPr>
            <a:r>
              <a:rPr lang="en-US" sz="2800" dirty="0">
                <a:solidFill>
                  <a:schemeClr val="bg1"/>
                </a:solidFill>
              </a:rPr>
              <a:t>Edward Drinker Cope</a:t>
            </a:r>
            <a:endParaRPr lang="en-CH" sz="2800" dirty="0">
              <a:solidFill>
                <a:schemeClr val="bg1"/>
              </a:solidFill>
            </a:endParaRPr>
          </a:p>
          <a:p>
            <a:pPr algn="ctr">
              <a:lnSpc>
                <a:spcPct val="90000"/>
              </a:lnSpc>
              <a:spcAft>
                <a:spcPts val="600"/>
              </a:spcAft>
            </a:pPr>
            <a:endParaRPr lang="en-CH" sz="2800" b="0" i="0" dirty="0">
              <a:solidFill>
                <a:srgbClr val="D1D5DB"/>
              </a:solidFill>
              <a:effectLst/>
              <a:latin typeface="Söhne"/>
            </a:endParaRPr>
          </a:p>
          <a:p>
            <a:pPr algn="ctr">
              <a:lnSpc>
                <a:spcPct val="90000"/>
              </a:lnSpc>
              <a:spcAft>
                <a:spcPts val="600"/>
              </a:spcAft>
            </a:pPr>
            <a:r>
              <a:rPr lang="de-CH" sz="2800" b="0" i="0" dirty="0">
                <a:solidFill>
                  <a:srgbClr val="D1D5DB"/>
                </a:solidFill>
                <a:effectLst/>
                <a:latin typeface="Söhne"/>
              </a:rPr>
              <a:t>Diplodocus ist griechisch für "Doppelbalken"</a:t>
            </a:r>
            <a:endParaRPr lang="en-CH" sz="2800" dirty="0">
              <a:solidFill>
                <a:srgbClr val="FFFFFF"/>
              </a:solidFill>
            </a:endParaRPr>
          </a:p>
          <a:p>
            <a:pPr algn="ctr">
              <a:lnSpc>
                <a:spcPct val="90000"/>
              </a:lnSpc>
              <a:spcAft>
                <a:spcPts val="600"/>
              </a:spcAft>
            </a:pPr>
            <a:endParaRPr lang="en-US" sz="2000" dirty="0">
              <a:solidFill>
                <a:schemeClr val="bg1"/>
              </a:solidFill>
            </a:endParaRPr>
          </a:p>
        </p:txBody>
      </p:sp>
      <p:sp>
        <p:nvSpPr>
          <p:cNvPr id="6" name="Titel 1">
            <a:extLst>
              <a:ext uri="{FF2B5EF4-FFF2-40B4-BE49-F238E27FC236}">
                <a16:creationId xmlns:a16="http://schemas.microsoft.com/office/drawing/2014/main" id="{2FCB2B50-36B8-16FA-5AD2-F5AB35628161}"/>
              </a:ext>
            </a:extLst>
          </p:cNvPr>
          <p:cNvSpPr>
            <a:spLocks noGrp="1"/>
          </p:cNvSpPr>
          <p:nvPr>
            <p:ph type="title"/>
          </p:nvPr>
        </p:nvSpPr>
        <p:spPr>
          <a:xfrm>
            <a:off x="3768436" y="849744"/>
            <a:ext cx="4581237" cy="840943"/>
          </a:xfrm>
        </p:spPr>
        <p:txBody>
          <a:bodyPr/>
          <a:lstStyle/>
          <a:p>
            <a:r>
              <a:rPr lang="en-CH" dirty="0" err="1">
                <a:solidFill>
                  <a:schemeClr val="bg1"/>
                </a:solidFill>
              </a:rPr>
              <a:t>Fossilien</a:t>
            </a:r>
            <a:r>
              <a:rPr lang="en-CH" dirty="0">
                <a:solidFill>
                  <a:schemeClr val="bg1"/>
                </a:solidFill>
              </a:rPr>
              <a:t> </a:t>
            </a:r>
            <a:r>
              <a:rPr lang="en-CH" dirty="0" err="1">
                <a:solidFill>
                  <a:schemeClr val="bg1"/>
                </a:solidFill>
              </a:rPr>
              <a:t>Funde</a:t>
            </a:r>
            <a:endParaRPr lang="de-CH" dirty="0">
              <a:solidFill>
                <a:schemeClr val="bg1"/>
              </a:solidFill>
            </a:endParaRPr>
          </a:p>
        </p:txBody>
      </p:sp>
      <p:sp>
        <p:nvSpPr>
          <p:cNvPr id="7" name="Inhaltsplatzhalter 6">
            <a:extLst>
              <a:ext uri="{FF2B5EF4-FFF2-40B4-BE49-F238E27FC236}">
                <a16:creationId xmlns:a16="http://schemas.microsoft.com/office/drawing/2014/main" id="{54B51FA3-1B21-29E4-C2D8-E91936A7A73F}"/>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136630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7896D32-0B49-5799-1FD1-E9D15E71F35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Zweiter Dinosaurier “Rush”</a:t>
            </a:r>
          </a:p>
        </p:txBody>
      </p:sp>
      <p:pic>
        <p:nvPicPr>
          <p:cNvPr id="3074" name="Picture 2" descr="undefined">
            <a:extLst>
              <a:ext uri="{FF2B5EF4-FFF2-40B4-BE49-F238E27FC236}">
                <a16:creationId xmlns:a16="http://schemas.microsoft.com/office/drawing/2014/main" id="{C275A565-A212-F186-3007-F245C8AFDE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2441037"/>
            <a:ext cx="10905066" cy="2862579"/>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40EF5504-E80B-061E-0EED-63E706512BA9}"/>
              </a:ext>
            </a:extLst>
          </p:cNvPr>
          <p:cNvSpPr txBox="1"/>
          <p:nvPr/>
        </p:nvSpPr>
        <p:spPr>
          <a:xfrm>
            <a:off x="8177199" y="6033184"/>
            <a:ext cx="4153677" cy="646331"/>
          </a:xfrm>
          <a:prstGeom prst="rect">
            <a:avLst/>
          </a:prstGeom>
          <a:noFill/>
        </p:spPr>
        <p:txBody>
          <a:bodyPr wrap="square" rtlCol="0">
            <a:spAutoFit/>
          </a:bodyPr>
          <a:lstStyle/>
          <a:p>
            <a:r>
              <a:rPr lang="de-CH" b="0" i="0" dirty="0" err="1">
                <a:effectLst/>
                <a:latin typeface="Söhne"/>
              </a:rPr>
              <a:t>Hatchers</a:t>
            </a:r>
            <a:r>
              <a:rPr lang="de-CH" b="0" i="0" dirty="0">
                <a:effectLst/>
                <a:latin typeface="Söhne"/>
              </a:rPr>
              <a:t> originale Komposition von Diplodocus im Jahr 1901.</a:t>
            </a:r>
            <a:endParaRPr lang="de-CH" dirty="0"/>
          </a:p>
        </p:txBody>
      </p:sp>
    </p:spTree>
    <p:extLst>
      <p:ext uri="{BB962C8B-B14F-4D97-AF65-F5344CB8AC3E}">
        <p14:creationId xmlns:p14="http://schemas.microsoft.com/office/powerpoint/2010/main" val="748810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D1FC4E7-CD83-81F0-4B52-87D3304BA41A}"/>
              </a:ext>
            </a:extLst>
          </p:cNvPr>
          <p:cNvSpPr>
            <a:spLocks noGrp="1"/>
          </p:cNvSpPr>
          <p:nvPr>
            <p:ph type="title"/>
          </p:nvPr>
        </p:nvSpPr>
        <p:spPr>
          <a:xfrm>
            <a:off x="838200" y="4669978"/>
            <a:ext cx="4391024" cy="1173700"/>
          </a:xfrm>
        </p:spPr>
        <p:txBody>
          <a:bodyPr anchor="t">
            <a:normAutofit/>
          </a:bodyPr>
          <a:lstStyle/>
          <a:p>
            <a:r>
              <a:rPr lang="en-CH" sz="3700">
                <a:solidFill>
                  <a:schemeClr val="bg1"/>
                </a:solidFill>
              </a:rPr>
              <a:t>Die verschiedenen Diplodocinae</a:t>
            </a:r>
            <a:endParaRPr lang="de-CH" sz="3700">
              <a:solidFill>
                <a:schemeClr val="bg1"/>
              </a:solidFill>
            </a:endParaRPr>
          </a:p>
        </p:txBody>
      </p:sp>
      <p:pic>
        <p:nvPicPr>
          <p:cNvPr id="9218" name="Picture 2">
            <a:extLst>
              <a:ext uri="{FF2B5EF4-FFF2-40B4-BE49-F238E27FC236}">
                <a16:creationId xmlns:a16="http://schemas.microsoft.com/office/drawing/2014/main" id="{B8139ED3-B742-657A-8E99-43B32E5F29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408" b="16499"/>
          <a:stretch/>
        </p:blipFill>
        <p:spPr bwMode="auto">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a:noFill/>
          <a:extLst>
            <a:ext uri="{909E8E84-426E-40DD-AFC4-6F175D3DCCD1}">
              <a14:hiddenFill xmlns:a14="http://schemas.microsoft.com/office/drawing/2010/main">
                <a:solidFill>
                  <a:srgbClr val="FFFFFF"/>
                </a:solidFill>
              </a14:hiddenFill>
            </a:ext>
          </a:extLst>
        </p:spPr>
      </p:pic>
      <p:grpSp>
        <p:nvGrpSpPr>
          <p:cNvPr id="9225" name="Group 9224">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9226" name="Freeform: Shape 9225">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27" name="Freeform: Shape 9226">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nhaltsplatzhalter 2">
            <a:extLst>
              <a:ext uri="{FF2B5EF4-FFF2-40B4-BE49-F238E27FC236}">
                <a16:creationId xmlns:a16="http://schemas.microsoft.com/office/drawing/2014/main" id="{657E640F-845C-8630-67E2-48C1EE2EE82D}"/>
              </a:ext>
            </a:extLst>
          </p:cNvPr>
          <p:cNvSpPr>
            <a:spLocks noGrp="1"/>
          </p:cNvSpPr>
          <p:nvPr>
            <p:ph idx="1"/>
          </p:nvPr>
        </p:nvSpPr>
        <p:spPr>
          <a:xfrm>
            <a:off x="5664201" y="4669978"/>
            <a:ext cx="5692774" cy="1173700"/>
          </a:xfrm>
        </p:spPr>
        <p:txBody>
          <a:bodyPr>
            <a:normAutofit/>
          </a:bodyPr>
          <a:lstStyle/>
          <a:p>
            <a:r>
              <a:rPr lang="de-CH" sz="2000" b="0" i="0" dirty="0">
                <a:solidFill>
                  <a:schemeClr val="bg1">
                    <a:alpha val="80000"/>
                  </a:schemeClr>
                </a:solidFill>
                <a:effectLst/>
                <a:latin typeface="Söhne"/>
              </a:rPr>
              <a:t>Diplodocus </a:t>
            </a:r>
            <a:r>
              <a:rPr lang="de-CH" sz="2000" b="0" i="0" dirty="0" err="1">
                <a:solidFill>
                  <a:schemeClr val="bg1">
                    <a:alpha val="80000"/>
                  </a:schemeClr>
                </a:solidFill>
                <a:effectLst/>
                <a:latin typeface="Söhne"/>
              </a:rPr>
              <a:t>carnegii</a:t>
            </a:r>
            <a:endParaRPr lang="en-CH" sz="2000" b="0" i="0" dirty="0">
              <a:solidFill>
                <a:schemeClr val="bg1">
                  <a:alpha val="80000"/>
                </a:schemeClr>
              </a:solidFill>
              <a:effectLst/>
              <a:latin typeface="Söhne"/>
            </a:endParaRPr>
          </a:p>
          <a:p>
            <a:r>
              <a:rPr lang="de-CH" sz="2000" b="0" i="0" dirty="0">
                <a:solidFill>
                  <a:schemeClr val="bg1">
                    <a:alpha val="80000"/>
                  </a:schemeClr>
                </a:solidFill>
                <a:effectLst/>
                <a:latin typeface="Söhne"/>
              </a:rPr>
              <a:t>Diplodocus </a:t>
            </a:r>
            <a:r>
              <a:rPr lang="de-CH" sz="2000" b="0" i="0" dirty="0" err="1">
                <a:solidFill>
                  <a:schemeClr val="bg1">
                    <a:alpha val="80000"/>
                  </a:schemeClr>
                </a:solidFill>
                <a:effectLst/>
                <a:latin typeface="Söhne"/>
              </a:rPr>
              <a:t>hallorum</a:t>
            </a:r>
            <a:endParaRPr lang="en-CH" sz="2000" dirty="0">
              <a:solidFill>
                <a:schemeClr val="bg1">
                  <a:alpha val="80000"/>
                </a:schemeClr>
              </a:solidFill>
              <a:latin typeface="Söhne"/>
            </a:endParaRPr>
          </a:p>
          <a:p>
            <a:r>
              <a:rPr lang="de-CH" sz="2000" b="0" i="0" dirty="0">
                <a:solidFill>
                  <a:schemeClr val="bg1">
                    <a:alpha val="80000"/>
                  </a:schemeClr>
                </a:solidFill>
                <a:effectLst/>
                <a:latin typeface="Söhne"/>
              </a:rPr>
              <a:t>Diplodocus </a:t>
            </a:r>
            <a:r>
              <a:rPr lang="de-CH" sz="2000" b="0" i="0" dirty="0" err="1">
                <a:solidFill>
                  <a:schemeClr val="bg1">
                    <a:alpha val="80000"/>
                  </a:schemeClr>
                </a:solidFill>
                <a:effectLst/>
                <a:latin typeface="Söhne"/>
              </a:rPr>
              <a:t>hayi</a:t>
            </a:r>
            <a:endParaRPr lang="de-CH" sz="2000" dirty="0">
              <a:solidFill>
                <a:schemeClr val="bg1">
                  <a:alpha val="80000"/>
                </a:schemeClr>
              </a:solidFill>
            </a:endParaRPr>
          </a:p>
        </p:txBody>
      </p:sp>
    </p:spTree>
    <p:extLst>
      <p:ext uri="{BB962C8B-B14F-4D97-AF65-F5344CB8AC3E}">
        <p14:creationId xmlns:p14="http://schemas.microsoft.com/office/powerpoint/2010/main" val="50303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5" name="Rectangle 1026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3AD7628-D19B-73B3-D31F-D2391AB20D4C}"/>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CH" sz="3200" kern="1200" dirty="0">
                <a:solidFill>
                  <a:schemeClr val="bg1"/>
                </a:solidFill>
                <a:latin typeface="+mj-lt"/>
                <a:ea typeface="+mj-ea"/>
                <a:cs typeface="+mj-cs"/>
              </a:rPr>
              <a:t>Stammbaum der </a:t>
            </a:r>
            <a:r>
              <a:rPr lang="en-CH" sz="3200" kern="1200" dirty="0" err="1">
                <a:solidFill>
                  <a:schemeClr val="bg1"/>
                </a:solidFill>
                <a:latin typeface="+mj-lt"/>
                <a:ea typeface="+mj-ea"/>
                <a:cs typeface="+mj-cs"/>
              </a:rPr>
              <a:t>Diplodocoidea</a:t>
            </a:r>
            <a:endParaRPr lang="en-US" sz="3200" kern="1200" dirty="0">
              <a:solidFill>
                <a:schemeClr val="bg1"/>
              </a:solidFill>
              <a:latin typeface="+mj-lt"/>
              <a:ea typeface="+mj-ea"/>
              <a:cs typeface="+mj-cs"/>
            </a:endParaRPr>
          </a:p>
        </p:txBody>
      </p:sp>
      <p:pic>
        <p:nvPicPr>
          <p:cNvPr id="10244" name="Picture 4">
            <a:extLst>
              <a:ext uri="{FF2B5EF4-FFF2-40B4-BE49-F238E27FC236}">
                <a16:creationId xmlns:a16="http://schemas.microsoft.com/office/drawing/2014/main" id="{77679218-E054-58E2-B6FB-8EC834A43FD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291499" y="364587"/>
            <a:ext cx="7609001" cy="4394199"/>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C16DD1D-D754-B494-125D-CE0A03B3AFDE}"/>
              </a:ext>
            </a:extLst>
          </p:cNvPr>
          <p:cNvSpPr/>
          <p:nvPr/>
        </p:nvSpPr>
        <p:spPr>
          <a:xfrm>
            <a:off x="7016620" y="970384"/>
            <a:ext cx="251927" cy="101703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hteck 5">
            <a:extLst>
              <a:ext uri="{FF2B5EF4-FFF2-40B4-BE49-F238E27FC236}">
                <a16:creationId xmlns:a16="http://schemas.microsoft.com/office/drawing/2014/main" id="{10CCC34E-C150-9575-E489-CC76C31CC979}"/>
              </a:ext>
            </a:extLst>
          </p:cNvPr>
          <p:cNvSpPr/>
          <p:nvPr/>
        </p:nvSpPr>
        <p:spPr>
          <a:xfrm>
            <a:off x="7497494" y="791017"/>
            <a:ext cx="251927" cy="1196403"/>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highlight>
                <a:srgbClr val="FFFF00"/>
              </a:highlight>
            </a:endParaRPr>
          </a:p>
        </p:txBody>
      </p:sp>
      <p:sp>
        <p:nvSpPr>
          <p:cNvPr id="7" name="Rechteck 6">
            <a:extLst>
              <a:ext uri="{FF2B5EF4-FFF2-40B4-BE49-F238E27FC236}">
                <a16:creationId xmlns:a16="http://schemas.microsoft.com/office/drawing/2014/main" id="{CECD4FC7-1BB8-CBA9-2A81-A9F464BF3B44}"/>
              </a:ext>
            </a:extLst>
          </p:cNvPr>
          <p:cNvSpPr/>
          <p:nvPr/>
        </p:nvSpPr>
        <p:spPr>
          <a:xfrm>
            <a:off x="5049417" y="880700"/>
            <a:ext cx="251927" cy="1196403"/>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highlight>
                <a:srgbClr val="FFFF00"/>
              </a:highlight>
            </a:endParaRPr>
          </a:p>
        </p:txBody>
      </p:sp>
    </p:spTree>
    <p:extLst>
      <p:ext uri="{BB962C8B-B14F-4D97-AF65-F5344CB8AC3E}">
        <p14:creationId xmlns:p14="http://schemas.microsoft.com/office/powerpoint/2010/main" val="133456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3" name="Rectangle 41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DE1D7A9-8C0B-9944-C2F8-795383FB0FE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kern="1200">
                <a:solidFill>
                  <a:schemeClr val="bg1"/>
                </a:solidFill>
                <a:effectLst/>
                <a:latin typeface="+mj-lt"/>
                <a:ea typeface="+mj-ea"/>
                <a:cs typeface="+mj-cs"/>
              </a:rPr>
              <a:t>Anatomie und körperliche Merkmale</a:t>
            </a:r>
            <a:endParaRPr lang="en-US" sz="3200" kern="1200">
              <a:solidFill>
                <a:schemeClr val="bg1"/>
              </a:solidFill>
              <a:latin typeface="+mj-lt"/>
              <a:ea typeface="+mj-ea"/>
              <a:cs typeface="+mj-cs"/>
            </a:endParaRPr>
          </a:p>
        </p:txBody>
      </p:sp>
      <p:pic>
        <p:nvPicPr>
          <p:cNvPr id="4102" name="Picture 6">
            <a:extLst>
              <a:ext uri="{FF2B5EF4-FFF2-40B4-BE49-F238E27FC236}">
                <a16:creationId xmlns:a16="http://schemas.microsoft.com/office/drawing/2014/main" id="{2C6B7970-FD0F-CCF3-1D10-9FE06D35A2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2318355"/>
            <a:ext cx="10905066" cy="3107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78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9771915E-E0D5-9F36-E73C-D4A20D4991A1}"/>
              </a:ext>
            </a:extLst>
          </p:cNvPr>
          <p:cNvSpPr>
            <a:spLocks noGrp="1"/>
          </p:cNvSpPr>
          <p:nvPr>
            <p:ph type="title"/>
          </p:nvPr>
        </p:nvSpPr>
        <p:spPr>
          <a:xfrm>
            <a:off x="1115568" y="548640"/>
            <a:ext cx="10168128" cy="1179576"/>
          </a:xfrm>
        </p:spPr>
        <p:txBody>
          <a:bodyPr>
            <a:normAutofit/>
          </a:bodyPr>
          <a:lstStyle/>
          <a:p>
            <a:r>
              <a:rPr lang="en-CH" sz="4000"/>
              <a:t>Ernährung</a:t>
            </a:r>
            <a:endParaRPr lang="de-CH" sz="4000"/>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8" descr="Diplodocus: Facts About the Longest Dinosaur | Live Science">
            <a:extLst>
              <a:ext uri="{FF2B5EF4-FFF2-40B4-BE49-F238E27FC236}">
                <a16:creationId xmlns:a16="http://schemas.microsoft.com/office/drawing/2014/main" id="{3AC14B5E-F581-65BB-41BC-DF9E5D8149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7568"/>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Inhaltsplatzhalter 2">
            <a:extLst>
              <a:ext uri="{FF2B5EF4-FFF2-40B4-BE49-F238E27FC236}">
                <a16:creationId xmlns:a16="http://schemas.microsoft.com/office/drawing/2014/main" id="{70AA14A4-CFDB-10C4-06B4-DF8751842B78}"/>
              </a:ext>
            </a:extLst>
          </p:cNvPr>
          <p:cNvSpPr>
            <a:spLocks noGrp="1"/>
          </p:cNvSpPr>
          <p:nvPr>
            <p:ph idx="1"/>
          </p:nvPr>
        </p:nvSpPr>
        <p:spPr>
          <a:xfrm>
            <a:off x="7411453" y="2478024"/>
            <a:ext cx="4709012" cy="3694176"/>
          </a:xfrm>
        </p:spPr>
        <p:txBody>
          <a:bodyPr anchor="ctr">
            <a:normAutofit/>
          </a:bodyPr>
          <a:lstStyle/>
          <a:p>
            <a:r>
              <a:rPr lang="de-CH" b="0" i="0" dirty="0">
                <a:effectLst/>
              </a:rPr>
              <a:t>Pflanzenfresser </a:t>
            </a:r>
            <a:endParaRPr lang="en-CH" b="0" i="0" dirty="0">
              <a:effectLst/>
            </a:endParaRPr>
          </a:p>
          <a:p>
            <a:r>
              <a:rPr lang="de-CH" b="0" i="0" dirty="0">
                <a:effectLst/>
              </a:rPr>
              <a:t>Blättern und Zweigen von Bäumen</a:t>
            </a:r>
            <a:endParaRPr lang="en-CH" dirty="0"/>
          </a:p>
          <a:p>
            <a:r>
              <a:rPr lang="de-CH" b="0" i="0" dirty="0" err="1">
                <a:effectLst/>
              </a:rPr>
              <a:t>peg</a:t>
            </a:r>
            <a:r>
              <a:rPr lang="de-CH" b="0" i="0" dirty="0">
                <a:effectLst/>
              </a:rPr>
              <a:t>-artigen Zähne waren nicht für das Kauen geeignet</a:t>
            </a:r>
            <a:endParaRPr lang="en-CH" b="0" i="0" dirty="0">
              <a:effectLst/>
            </a:endParaRPr>
          </a:p>
          <a:p>
            <a:r>
              <a:rPr lang="de-CH" b="0" i="0" dirty="0">
                <a:effectLst/>
              </a:rPr>
              <a:t>Steine in seinem Magen verwendete</a:t>
            </a:r>
            <a:endParaRPr lang="de-CH" dirty="0"/>
          </a:p>
        </p:txBody>
      </p:sp>
    </p:spTree>
    <p:extLst>
      <p:ext uri="{BB962C8B-B14F-4D97-AF65-F5344CB8AC3E}">
        <p14:creationId xmlns:p14="http://schemas.microsoft.com/office/powerpoint/2010/main" val="65376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Diplodocus carnegii">
            <a:extLst>
              <a:ext uri="{FF2B5EF4-FFF2-40B4-BE49-F238E27FC236}">
                <a16:creationId xmlns:a16="http://schemas.microsoft.com/office/drawing/2014/main" id="{C830A0C4-3AF5-9204-8C77-C40983A205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54" r="-1" b="7472"/>
          <a:stretch/>
        </p:blipFill>
        <p:spPr bwMode="auto">
          <a:xfrm>
            <a:off x="-1" y="10"/>
            <a:ext cx="12228129" cy="4666928"/>
          </a:xfrm>
          <a:prstGeom prst="rect">
            <a:avLst/>
          </a:prstGeom>
          <a:noFill/>
          <a:extLst>
            <a:ext uri="{909E8E84-426E-40DD-AFC4-6F175D3DCCD1}">
              <a14:hiddenFill xmlns:a14="http://schemas.microsoft.com/office/drawing/2010/main">
                <a:solidFill>
                  <a:srgbClr val="FFFFFF"/>
                </a:solidFill>
              </a14:hiddenFill>
            </a:ext>
          </a:extLst>
        </p:spPr>
      </p:pic>
      <p:grpSp>
        <p:nvGrpSpPr>
          <p:cNvPr id="5129" name="Group 5128">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5130" name="Freeform: Shape 5129">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131" name="Freeform: Shape 5130">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5132" name="Freeform: Shape 5131">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5133" name="Freeform: Shape 5132">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el 1">
            <a:extLst>
              <a:ext uri="{FF2B5EF4-FFF2-40B4-BE49-F238E27FC236}">
                <a16:creationId xmlns:a16="http://schemas.microsoft.com/office/drawing/2014/main" id="{79475051-7DAC-1718-A0CE-DA13F63AB262}"/>
              </a:ext>
            </a:extLst>
          </p:cNvPr>
          <p:cNvSpPr>
            <a:spLocks noGrp="1"/>
          </p:cNvSpPr>
          <p:nvPr>
            <p:ph type="title"/>
          </p:nvPr>
        </p:nvSpPr>
        <p:spPr>
          <a:xfrm>
            <a:off x="804672" y="4551037"/>
            <a:ext cx="5021782" cy="1509931"/>
          </a:xfrm>
        </p:spPr>
        <p:txBody>
          <a:bodyPr>
            <a:normAutofit/>
          </a:bodyPr>
          <a:lstStyle/>
          <a:p>
            <a:r>
              <a:rPr lang="en-CH" sz="3600">
                <a:solidFill>
                  <a:schemeClr val="tx2"/>
                </a:solidFill>
              </a:rPr>
              <a:t>Lebensraum und Verbreitung</a:t>
            </a:r>
            <a:endParaRPr lang="de-CH" sz="3600">
              <a:solidFill>
                <a:schemeClr val="tx2"/>
              </a:solidFill>
            </a:endParaRPr>
          </a:p>
        </p:txBody>
      </p:sp>
      <p:sp>
        <p:nvSpPr>
          <p:cNvPr id="3" name="Inhaltsplatzhalter 2">
            <a:extLst>
              <a:ext uri="{FF2B5EF4-FFF2-40B4-BE49-F238E27FC236}">
                <a16:creationId xmlns:a16="http://schemas.microsoft.com/office/drawing/2014/main" id="{FDD52169-C83A-B47D-E111-4671BCAA35D7}"/>
              </a:ext>
            </a:extLst>
          </p:cNvPr>
          <p:cNvSpPr>
            <a:spLocks noGrp="1"/>
          </p:cNvSpPr>
          <p:nvPr>
            <p:ph idx="1"/>
          </p:nvPr>
        </p:nvSpPr>
        <p:spPr>
          <a:xfrm>
            <a:off x="6470247" y="4551037"/>
            <a:ext cx="4926411" cy="1509935"/>
          </a:xfrm>
        </p:spPr>
        <p:txBody>
          <a:bodyPr anchor="ctr">
            <a:normAutofit/>
          </a:bodyPr>
          <a:lstStyle/>
          <a:p>
            <a:r>
              <a:rPr lang="en-CH" sz="1800">
                <a:solidFill>
                  <a:schemeClr val="tx2"/>
                </a:solidFill>
              </a:rPr>
              <a:t>Nordamerika</a:t>
            </a:r>
          </a:p>
          <a:p>
            <a:r>
              <a:rPr lang="de-CH" sz="1800" b="0" i="0">
                <a:solidFill>
                  <a:schemeClr val="tx2"/>
                </a:solidFill>
                <a:effectLst/>
              </a:rPr>
              <a:t>waldreichen Gebieten in der Nähe von Flüssen und Seen</a:t>
            </a:r>
            <a:endParaRPr lang="de-CH" sz="1800">
              <a:solidFill>
                <a:schemeClr val="tx2"/>
              </a:solidFill>
            </a:endParaRPr>
          </a:p>
        </p:txBody>
      </p:sp>
    </p:spTree>
    <p:extLst>
      <p:ext uri="{BB962C8B-B14F-4D97-AF65-F5344CB8AC3E}">
        <p14:creationId xmlns:p14="http://schemas.microsoft.com/office/powerpoint/2010/main" val="126379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FEAC39-5754-5919-99BA-5F06B7AA2C04}"/>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Mitbewohner</a:t>
            </a:r>
          </a:p>
        </p:txBody>
      </p:sp>
      <p:pic>
        <p:nvPicPr>
          <p:cNvPr id="11266" name="Picture 2" descr="Brachiosaurus - The Isle">
            <a:extLst>
              <a:ext uri="{FF2B5EF4-FFF2-40B4-BE49-F238E27FC236}">
                <a16:creationId xmlns:a16="http://schemas.microsoft.com/office/drawing/2014/main" id="{932DB029-EEBD-94DF-571A-DE4578043C7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273" r="-2" b="-3"/>
          <a:stretch/>
        </p:blipFill>
        <p:spPr bwMode="auto">
          <a:xfrm>
            <a:off x="198741" y="1849348"/>
            <a:ext cx="5803323" cy="445145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Apatosaurus ajax">
            <a:extLst>
              <a:ext uri="{FF2B5EF4-FFF2-40B4-BE49-F238E27FC236}">
                <a16:creationId xmlns:a16="http://schemas.microsoft.com/office/drawing/2014/main" id="{4CAD1D09-5BEB-AB80-1716-8CAF113673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48" r="4292"/>
          <a:stretch/>
        </p:blipFill>
        <p:spPr bwMode="auto">
          <a:xfrm>
            <a:off x="6189934" y="2410448"/>
            <a:ext cx="5803323" cy="389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8665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Breitbild</PresentationFormat>
  <Paragraphs>77</Paragraphs>
  <Slides>13</Slides>
  <Notes>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Calibri Light</vt:lpstr>
      <vt:lpstr>Söhne</vt:lpstr>
      <vt:lpstr>Office</vt:lpstr>
      <vt:lpstr>Diplodocus longus</vt:lpstr>
      <vt:lpstr>Fossilien Funde</vt:lpstr>
      <vt:lpstr>Zweiter Dinosaurier “Rush”</vt:lpstr>
      <vt:lpstr>Die verschiedenen Diplodocinae</vt:lpstr>
      <vt:lpstr>Stammbaum der Diplodocoidea</vt:lpstr>
      <vt:lpstr>Anatomie und körperliche Merkmale</vt:lpstr>
      <vt:lpstr>Ernährung</vt:lpstr>
      <vt:lpstr>Lebensraum und Verbreitung</vt:lpstr>
      <vt:lpstr>Mitbewohner</vt:lpstr>
      <vt:lpstr>Mitebewohner</vt:lpstr>
      <vt:lpstr>Fragen?</vt:lpstr>
      <vt:lpstr>Aathal</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Diplodocus longus</dc:title>
  <dc:creator>Obermühlner Adrian (obeadr02)</dc:creator>
  <cp:lastModifiedBy>Obermühlner Adrian (obeadr02)</cp:lastModifiedBy>
  <cp:revision>3</cp:revision>
  <dcterms:created xsi:type="dcterms:W3CDTF">2023-04-25T13:17:54Z</dcterms:created>
  <dcterms:modified xsi:type="dcterms:W3CDTF">2023-04-30T14:07:37Z</dcterms:modified>
</cp:coreProperties>
</file>