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341" r:id="rId2"/>
    <p:sldId id="346" r:id="rId3"/>
    <p:sldId id="816" r:id="rId4"/>
    <p:sldId id="817" r:id="rId5"/>
    <p:sldId id="917" r:id="rId6"/>
    <p:sldId id="919" r:id="rId7"/>
    <p:sldId id="920" r:id="rId8"/>
    <p:sldId id="921" r:id="rId9"/>
    <p:sldId id="922" r:id="rId10"/>
    <p:sldId id="926" r:id="rId11"/>
    <p:sldId id="927" r:id="rId12"/>
    <p:sldId id="928" r:id="rId13"/>
    <p:sldId id="929" r:id="rId14"/>
    <p:sldId id="930" r:id="rId15"/>
    <p:sldId id="931" r:id="rId16"/>
    <p:sldId id="932" r:id="rId17"/>
    <p:sldId id="933" r:id="rId18"/>
    <p:sldId id="934" r:id="rId19"/>
    <p:sldId id="935" r:id="rId20"/>
    <p:sldId id="936" r:id="rId21"/>
    <p:sldId id="937" r:id="rId22"/>
    <p:sldId id="938" r:id="rId23"/>
    <p:sldId id="939" r:id="rId24"/>
    <p:sldId id="940" r:id="rId25"/>
    <p:sldId id="941" r:id="rId26"/>
    <p:sldId id="942" r:id="rId27"/>
    <p:sldId id="943" r:id="rId28"/>
    <p:sldId id="944" r:id="rId29"/>
    <p:sldId id="945" r:id="rId30"/>
    <p:sldId id="946" r:id="rId31"/>
    <p:sldId id="947" r:id="rId32"/>
    <p:sldId id="948" r:id="rId33"/>
    <p:sldId id="949" r:id="rId34"/>
    <p:sldId id="951" r:id="rId35"/>
    <p:sldId id="952" r:id="rId36"/>
    <p:sldId id="953" r:id="rId37"/>
    <p:sldId id="954" r:id="rId38"/>
    <p:sldId id="955" r:id="rId39"/>
    <p:sldId id="956" r:id="rId40"/>
    <p:sldId id="959" r:id="rId41"/>
    <p:sldId id="957" r:id="rId42"/>
    <p:sldId id="960" r:id="rId43"/>
    <p:sldId id="961" r:id="rId44"/>
    <p:sldId id="962" r:id="rId45"/>
    <p:sldId id="818" r:id="rId46"/>
  </p:sldIdLst>
  <p:sldSz cx="9144000" cy="6858000" type="screen4x3"/>
  <p:notesSz cx="6807200" cy="9939338"/>
  <p:custDataLst>
    <p:tags r:id="rId49"/>
  </p:custDataLst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nuel RAMI" initials="ER" lastIdx="1" clrIdx="0">
    <p:extLst>
      <p:ext uri="{19B8F6BF-5375-455C-9EA6-DF929625EA0E}">
        <p15:presenceInfo xmlns:p15="http://schemas.microsoft.com/office/powerpoint/2012/main" userId="S::erami@capdata-osmozium.com::f1b65ceb-b53b-4237-87a0-e4fca3de1b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CA"/>
    <a:srgbClr val="542E08"/>
    <a:srgbClr val="FEE6E6"/>
    <a:srgbClr val="FED6D6"/>
    <a:srgbClr val="385D8A"/>
    <a:srgbClr val="C4A9CE"/>
    <a:srgbClr val="FFFFFF"/>
    <a:srgbClr val="00264C"/>
    <a:srgbClr val="050B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83827" autoAdjust="0"/>
  </p:normalViewPr>
  <p:slideViewPr>
    <p:cSldViewPr>
      <p:cViewPr varScale="1">
        <p:scale>
          <a:sx n="85" d="100"/>
          <a:sy n="85" d="100"/>
        </p:scale>
        <p:origin x="154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74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9518"/>
    </p:cViewPr>
  </p:sorterViewPr>
  <p:notesViewPr>
    <p:cSldViewPr>
      <p:cViewPr varScale="1">
        <p:scale>
          <a:sx n="77" d="100"/>
          <a:sy n="77" d="100"/>
        </p:scale>
        <p:origin x="325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903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5082" y="0"/>
            <a:ext cx="2950529" cy="49903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05AA96AD-E12A-46E6-A2ED-397FFC25C1D5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306"/>
            <a:ext cx="2950529" cy="49903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5082" y="9440306"/>
            <a:ext cx="2950529" cy="49903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D5183B8E-2B5B-4DF6-A27B-F9F18B6A9A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5172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903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082" y="0"/>
            <a:ext cx="2950529" cy="49903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pPr>
              <a:defRPr/>
            </a:pPr>
            <a:fld id="{B85AF540-09ED-474E-8B0A-8C8117415C8D}" type="datetimeFigureOut">
              <a:rPr lang="fr-FR"/>
              <a:pPr>
                <a:defRPr/>
              </a:pPr>
              <a:t>19/06/2023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403" y="4783724"/>
            <a:ext cx="5446396" cy="3912800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306"/>
            <a:ext cx="2950529" cy="49903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082" y="9440306"/>
            <a:ext cx="2950529" cy="499033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pPr>
              <a:defRPr/>
            </a:pPr>
            <a:r>
              <a:rPr lang="fr-FR"/>
              <a:t>MySQL_QuickSurvivalGuide_v1.5</a:t>
            </a:r>
          </a:p>
        </p:txBody>
      </p:sp>
    </p:spTree>
    <p:extLst>
      <p:ext uri="{BB962C8B-B14F-4D97-AF65-F5344CB8AC3E}">
        <p14:creationId xmlns:p14="http://schemas.microsoft.com/office/powerpoint/2010/main" val="28989763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428506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BD1B256-6AD3-458F-97EA-BFE82DDA4E7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85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C5AA958-8953-4AA4-9D6B-8F2863A39AB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20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155C80A5-AF4B-46FF-A53F-17369FDB69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94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857B6CC-DA03-4893-8EE1-3AD405251B8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CB5631A-35DC-4F28-B365-06FF7B8B048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9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E1AAF33-FD22-4640-A6A8-114582D22C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95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16B1DB5-377C-49D0-A9DB-AD8EBBABB7A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4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F31B3F-7A07-4B3F-B0C7-A1E50EE063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03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E9876D5-1281-4234-9858-F156F04015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46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8486BF69-F6F6-4DF9-9CE2-D24E7EF2B6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04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F:\AGENCE K2 - Projets en Cours\____________ EN COUR DE DEVELOPPEMENT\____________ A DEVISER A FACTURER\Osmozium - SlideShow 2014\Images JEPG\img-A02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1733550"/>
            <a:ext cx="4217987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" descr="F:\AGENCE K2 - Projets en Cours\____________ EN COUR DE DEVELOPPEMENT\____________ A DEVISER A FACTURER\Osmozium - SlideShow 2014\Images PNG\header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 descr="C:\Users\Nicolas\Desktop\img-1768-A03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30988"/>
            <a:ext cx="914400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s.bitnami.com/bitnam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582003" y="1556792"/>
            <a:ext cx="8268026" cy="41044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fr-FR" sz="5400" b="1" dirty="0"/>
          </a:p>
          <a:p>
            <a:pPr marL="0" indent="0" algn="ctr">
              <a:buNone/>
            </a:pPr>
            <a:r>
              <a:rPr lang="fr-FR" sz="5400" b="1" dirty="0"/>
              <a:t>PostgreSQL et la solution </a:t>
            </a:r>
            <a:r>
              <a:rPr lang="fr-FR" sz="5400" b="1" dirty="0" err="1"/>
              <a:t>Kubernetes</a:t>
            </a:r>
            <a:r>
              <a:rPr lang="fr-FR" sz="5400" b="1" dirty="0"/>
              <a:t> </a:t>
            </a:r>
            <a:r>
              <a:rPr lang="fr-FR" sz="5400" b="1" dirty="0" err="1"/>
              <a:t>Minikube</a:t>
            </a:r>
            <a:endParaRPr lang="fr-FR" sz="5400" b="1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ED7FA2D-A361-46E3-A75D-72893D0E7736}"/>
              </a:ext>
            </a:extLst>
          </p:cNvPr>
          <p:cNvSpPr txBox="1">
            <a:spLocks/>
          </p:cNvSpPr>
          <p:nvPr/>
        </p:nvSpPr>
        <p:spPr>
          <a:xfrm>
            <a:off x="3203848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2000" b="1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olution </a:t>
            </a:r>
            <a:r>
              <a:rPr lang="fr-FR" sz="20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fr-FR" sz="2000" b="1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locale </a:t>
            </a:r>
            <a:r>
              <a:rPr lang="fr-FR" sz="20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endParaRPr lang="fr-FR" sz="2000" b="1" i="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Postgresql Svg Png Icon Free Download (#242432) - OnlineWebFonts.COM">
            <a:extLst>
              <a:ext uri="{FF2B5EF4-FFF2-40B4-BE49-F238E27FC236}">
                <a16:creationId xmlns:a16="http://schemas.microsoft.com/office/drawing/2014/main" id="{B63ADEEC-6084-451F-AD31-AFD72DFD9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98502"/>
            <a:ext cx="1559048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7031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Présentation 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 err="1"/>
              <a:t>Minikube</a:t>
            </a:r>
            <a:r>
              <a:rPr lang="fr-FR" sz="2200" dirty="0"/>
              <a:t> utilise les fonctionnalités de </a:t>
            </a:r>
            <a:r>
              <a:rPr lang="fr-FR" sz="2200" dirty="0" err="1"/>
              <a:t>Kubernetes</a:t>
            </a:r>
            <a:r>
              <a:rPr lang="fr-FR" sz="2200" dirty="0"/>
              <a:t> sur 1 </a:t>
            </a:r>
            <a:r>
              <a:rPr lang="fr-FR" sz="2200" dirty="0" err="1"/>
              <a:t>noeud</a:t>
            </a:r>
            <a:r>
              <a:rPr lang="fr-FR" sz="2200" dirty="0"/>
              <a:t> unique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Eco-système </a:t>
            </a:r>
            <a:r>
              <a:rPr lang="fr-FR" sz="2200" dirty="0" err="1"/>
              <a:t>Kubernetes</a:t>
            </a:r>
            <a:r>
              <a:rPr lang="fr-FR" sz="2200" dirty="0"/>
              <a:t> possible sur 1 PC de bureau.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Virtualisation indispensable</a:t>
            </a:r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713A33-9BDC-F1F5-AB3D-1749B9D74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509120"/>
            <a:ext cx="2381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153757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179512" y="979717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algn="ctr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5400" dirty="0"/>
              <a:t>Prérequis</a:t>
            </a:r>
          </a:p>
          <a:p>
            <a:pPr algn="ctr">
              <a:spcBef>
                <a:spcPts val="800"/>
              </a:spcBef>
              <a:buBlip>
                <a:blip r:embed="rId2"/>
              </a:buBlip>
              <a:defRPr/>
            </a:pPr>
            <a:endParaRPr lang="fr-FR" sz="54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A0353-8A07-6B0C-CDE0-2EA6A6E87765}"/>
              </a:ext>
            </a:extLst>
          </p:cNvPr>
          <p:cNvSpPr txBox="1">
            <a:spLocks/>
          </p:cNvSpPr>
          <p:nvPr/>
        </p:nvSpPr>
        <p:spPr>
          <a:xfrm>
            <a:off x="3203848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2000" b="1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olution </a:t>
            </a:r>
            <a:r>
              <a:rPr lang="fr-FR" sz="20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fr-FR" sz="2000" b="1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locale </a:t>
            </a:r>
            <a:r>
              <a:rPr lang="fr-FR" sz="20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endParaRPr lang="fr-FR" sz="2000" b="1" i="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025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2 services AWS 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Service mis à disposition -&gt; EKS (</a:t>
            </a:r>
            <a:r>
              <a:rPr lang="fr-FR" sz="2200" dirty="0" err="1"/>
              <a:t>Elastic</a:t>
            </a:r>
            <a:r>
              <a:rPr lang="fr-FR" sz="2200" dirty="0"/>
              <a:t> </a:t>
            </a:r>
            <a:r>
              <a:rPr lang="fr-FR" sz="2200" dirty="0" err="1"/>
              <a:t>Kubernets</a:t>
            </a:r>
            <a:r>
              <a:rPr lang="fr-FR" sz="2200" dirty="0"/>
              <a:t> Service)</a:t>
            </a:r>
          </a:p>
          <a:p>
            <a:pPr lvl="2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Gestion intégrée dans AWS, pas de commandes « </a:t>
            </a:r>
            <a:r>
              <a:rPr lang="fr-FR" sz="1800" dirty="0" err="1"/>
              <a:t>kubectl</a:t>
            </a:r>
            <a:r>
              <a:rPr lang="fr-FR" sz="1800" dirty="0"/>
              <a:t> »</a:t>
            </a:r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AWS </a:t>
            </a:r>
            <a:r>
              <a:rPr lang="fr-FR" sz="2200" dirty="0" err="1"/>
              <a:t>Fargate</a:t>
            </a:r>
            <a:r>
              <a:rPr lang="fr-FR" sz="2200" dirty="0"/>
              <a:t> : configurer des containers sans se soucier des types de serveurs. </a:t>
            </a:r>
          </a:p>
          <a:p>
            <a:pPr lvl="2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L’utilisateur a juste à définir ses besoins en scalabilité et AWS fait le reste</a:t>
            </a:r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prérequis</a:t>
            </a:r>
          </a:p>
        </p:txBody>
      </p:sp>
    </p:spTree>
    <p:extLst>
      <p:ext uri="{BB962C8B-B14F-4D97-AF65-F5344CB8AC3E}">
        <p14:creationId xmlns:p14="http://schemas.microsoft.com/office/powerpoint/2010/main" val="3569348228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6543076" cy="3998683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Virtualisation -&gt; utilisation de EC2 « </a:t>
            </a:r>
            <a:r>
              <a:rPr lang="fr-FR" sz="2200" dirty="0" err="1"/>
              <a:t>bare</a:t>
            </a:r>
            <a:r>
              <a:rPr lang="fr-FR" sz="2200" dirty="0"/>
              <a:t> </a:t>
            </a:r>
            <a:r>
              <a:rPr lang="fr-FR" sz="2200" dirty="0" err="1"/>
              <a:t>metal</a:t>
            </a:r>
            <a:r>
              <a:rPr lang="fr-FR" sz="2200" dirty="0"/>
              <a:t> ». 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Attention à la facturation de ce service -&gt; EC2 c5.metal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prérequis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CF45C3E-5DD6-59FB-75F4-0882D07A5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5" y="2644998"/>
            <a:ext cx="7979618" cy="356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573852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Un environnement de virtualisation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Le CPU doit supporter la virtualisation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prérequis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6CC7DC-E4E8-4879-A12F-A083FD0CF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84" y="3325897"/>
            <a:ext cx="8817104" cy="6858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D839D97-47E7-3EB2-C1E7-901D603FD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497741"/>
            <a:ext cx="8740897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19058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Un environnement de virtualisation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Un gestionnaire de container </a:t>
            </a:r>
          </a:p>
          <a:p>
            <a:pPr lvl="2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VirtualBox</a:t>
            </a:r>
          </a:p>
          <a:p>
            <a:pPr lvl="2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KVM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prérequis</a:t>
            </a:r>
          </a:p>
        </p:txBody>
      </p:sp>
    </p:spTree>
    <p:extLst>
      <p:ext uri="{BB962C8B-B14F-4D97-AF65-F5344CB8AC3E}">
        <p14:creationId xmlns:p14="http://schemas.microsoft.com/office/powerpoint/2010/main" val="806474881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Utilisation de KVM (Kernel linux Virtual-Machine)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Librairie de virtualisation activée et démarrée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prérequis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40E2250-238B-8E63-D679-8489CB9A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95" y="2601482"/>
            <a:ext cx="8779001" cy="7773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8FAF2CB-1731-B4C9-BA4C-17C88D4D7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32" y="4764985"/>
            <a:ext cx="878662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90605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Installation de </a:t>
            </a:r>
            <a:r>
              <a:rPr lang="fr-FR" sz="2200" dirty="0" err="1"/>
              <a:t>helm</a:t>
            </a:r>
            <a:endParaRPr lang="fr-FR" sz="22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HELM nous servira notamment à installer PostgreSQL via des dépôts gérés par « </a:t>
            </a:r>
            <a:r>
              <a:rPr lang="fr-FR" sz="1800" dirty="0" err="1"/>
              <a:t>Bitnami</a:t>
            </a:r>
            <a:r>
              <a:rPr lang="fr-FR" sz="1800" dirty="0"/>
              <a:t> »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Installation de l’outil « </a:t>
            </a:r>
            <a:r>
              <a:rPr lang="fr-FR" sz="2200" dirty="0" err="1"/>
              <a:t>kubectl</a:t>
            </a:r>
            <a:r>
              <a:rPr lang="fr-FR" sz="2200" dirty="0"/>
              <a:t> »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prérequis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5EA38B-52F9-B829-79B5-A62971B86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9" y="2803179"/>
            <a:ext cx="8702794" cy="17679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264E57-7F55-A254-4029-D9D2251D2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" y="5300786"/>
            <a:ext cx="8961897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02127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Déclaration des binaires sur la machine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Puis valider la bonne installation de </a:t>
            </a:r>
            <a:r>
              <a:rPr lang="fr-FR" sz="2200" dirty="0" err="1"/>
              <a:t>helm</a:t>
            </a:r>
            <a:r>
              <a:rPr lang="fr-FR" sz="2200" dirty="0"/>
              <a:t> et </a:t>
            </a:r>
            <a:r>
              <a:rPr lang="fr-FR" sz="2200" dirty="0" err="1"/>
              <a:t>kubectl</a:t>
            </a: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prérequis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A23346-F9C5-5928-11E8-F224B709F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348880"/>
            <a:ext cx="8710415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53969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prérequis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F66B0C0-C214-7563-D654-B9BBBFDDB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92" y="1772816"/>
            <a:ext cx="7635902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15239"/>
      </p:ext>
    </p:extLst>
  </p:cSld>
  <p:clrMapOvr>
    <a:masterClrMapping/>
  </p:clrMapOvr>
  <p:transition spd="slow" advClick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10680" y="1772816"/>
            <a:ext cx="8268026" cy="4400353"/>
          </a:xfrm>
        </p:spPr>
        <p:txBody>
          <a:bodyPr>
            <a:normAutofit/>
          </a:bodyPr>
          <a:lstStyle/>
          <a:p>
            <a:pPr marL="0" indent="0">
              <a:spcBef>
                <a:spcPts val="800"/>
              </a:spcBef>
              <a:buNone/>
              <a:defRPr/>
            </a:pPr>
            <a:endParaRPr lang="fr-FR" sz="16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600" b="1" dirty="0"/>
              <a:t>Présentation Containerisation</a:t>
            </a:r>
            <a:endParaRPr lang="fr-FR" sz="1400" i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600" b="1" dirty="0" err="1"/>
              <a:t>Kubernetes</a:t>
            </a:r>
            <a:endParaRPr lang="fr-FR" sz="1400" i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600" b="1" dirty="0"/>
              <a:t>Les prérequis</a:t>
            </a:r>
            <a:endParaRPr lang="fr-FR" sz="1400" i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6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600" b="1" dirty="0"/>
              <a:t>Installation </a:t>
            </a:r>
            <a:r>
              <a:rPr lang="fr-FR" sz="1600" b="1" dirty="0" err="1"/>
              <a:t>Minikube</a:t>
            </a:r>
            <a:endParaRPr lang="fr-FR" sz="16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600" b="1" dirty="0"/>
              <a:t>Déployer PostgreSQL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600" b="1" dirty="0"/>
              <a:t>Exploitation</a:t>
            </a:r>
            <a:endParaRPr lang="fr-FR" sz="15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990E0D-542C-080B-2989-22AAAF40BE0B}"/>
              </a:ext>
            </a:extLst>
          </p:cNvPr>
          <p:cNvSpPr txBox="1">
            <a:spLocks/>
          </p:cNvSpPr>
          <p:nvPr/>
        </p:nvSpPr>
        <p:spPr>
          <a:xfrm>
            <a:off x="3203848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2000" b="1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olution </a:t>
            </a:r>
            <a:r>
              <a:rPr lang="fr-FR" sz="20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fr-FR" sz="2000" b="1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locale </a:t>
            </a:r>
            <a:r>
              <a:rPr lang="fr-FR" sz="20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endParaRPr lang="fr-FR" sz="2000" b="1" i="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49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179512" y="979717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algn="ctr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5400" dirty="0"/>
              <a:t>Installation </a:t>
            </a:r>
            <a:r>
              <a:rPr lang="fr-FR" sz="5400" dirty="0" err="1"/>
              <a:t>Minikube</a:t>
            </a:r>
            <a:endParaRPr lang="fr-FR" sz="5400" dirty="0"/>
          </a:p>
          <a:p>
            <a:pPr algn="ctr">
              <a:spcBef>
                <a:spcPts val="800"/>
              </a:spcBef>
              <a:buBlip>
                <a:blip r:embed="rId2"/>
              </a:buBlip>
              <a:defRPr/>
            </a:pPr>
            <a:endParaRPr lang="fr-FR" sz="54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A0353-8A07-6B0C-CDE0-2EA6A6E87765}"/>
              </a:ext>
            </a:extLst>
          </p:cNvPr>
          <p:cNvSpPr txBox="1">
            <a:spLocks/>
          </p:cNvSpPr>
          <p:nvPr/>
        </p:nvSpPr>
        <p:spPr>
          <a:xfrm>
            <a:off x="3203848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2000" b="1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olution </a:t>
            </a:r>
            <a:r>
              <a:rPr lang="fr-FR" sz="20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fr-FR" sz="2000" b="1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locale </a:t>
            </a:r>
            <a:r>
              <a:rPr lang="fr-FR" sz="20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endParaRPr lang="fr-FR" sz="2000" b="1" i="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44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Télécharger le binaire et installer dans répertoire des binaires</a:t>
            </a:r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Installation avec un compte autre que « root »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installation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FF1114-DA11-4502-8662-BA4419242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14" y="2480729"/>
            <a:ext cx="8405588" cy="7773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390EBA0-2DB0-4B95-F70E-E2ED68B6D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78" y="4408497"/>
            <a:ext cx="5372566" cy="70110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F4B1FCD-F017-06A8-FC66-6C60A22E8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13" y="5419246"/>
            <a:ext cx="8809483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2617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1</a:t>
            </a:r>
            <a:r>
              <a:rPr lang="fr-FR" sz="2200" baseline="30000" dirty="0"/>
              <a:t>e</a:t>
            </a:r>
            <a:r>
              <a:rPr lang="fr-FR" sz="2200" dirty="0"/>
              <a:t> lancement</a:t>
            </a:r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installation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4C11BC-15F7-0034-50E8-FC6AC2322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75" y="2443702"/>
            <a:ext cx="8649450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34266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 Lancements suivants (pas d’option –driver)</a:t>
            </a:r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installation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D85D39E-7ED6-B429-FB5A-621DC568E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6" y="2252593"/>
            <a:ext cx="8702794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87295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Vérifier l’état de la virtualisation</a:t>
            </a:r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installation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B54746-C890-2FCA-F71D-A2B2D938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30" y="2420888"/>
            <a:ext cx="6416596" cy="11659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ADAAB1-FF56-F93E-E6DB-31AA6B65F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4132873"/>
            <a:ext cx="4686706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89128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179512" y="979717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algn="ctr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5400" dirty="0"/>
              <a:t>Déployer PostgreSQL</a:t>
            </a:r>
          </a:p>
          <a:p>
            <a:pPr algn="ctr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5400" dirty="0" err="1"/>
              <a:t>helm</a:t>
            </a:r>
            <a:endParaRPr lang="fr-FR" sz="5400" dirty="0"/>
          </a:p>
          <a:p>
            <a:pPr algn="ctr">
              <a:spcBef>
                <a:spcPts val="800"/>
              </a:spcBef>
              <a:buBlip>
                <a:blip r:embed="rId2"/>
              </a:buBlip>
              <a:defRPr/>
            </a:pPr>
            <a:endParaRPr lang="fr-FR" sz="54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A0353-8A07-6B0C-CDE0-2EA6A6E87765}"/>
              </a:ext>
            </a:extLst>
          </p:cNvPr>
          <p:cNvSpPr txBox="1">
            <a:spLocks/>
          </p:cNvSpPr>
          <p:nvPr/>
        </p:nvSpPr>
        <p:spPr>
          <a:xfrm>
            <a:off x="3203848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2000" b="1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olution </a:t>
            </a:r>
            <a:r>
              <a:rPr lang="fr-FR" sz="20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fr-FR" sz="2000" b="1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locale </a:t>
            </a:r>
            <a:r>
              <a:rPr lang="fr-FR" sz="20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endParaRPr lang="fr-FR" sz="2000" b="1" i="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99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Source dans les dépôts </a:t>
            </a:r>
            <a:r>
              <a:rPr lang="fr-FR" sz="2200" dirty="0" err="1"/>
              <a:t>Bitnami</a:t>
            </a:r>
            <a:r>
              <a:rPr lang="fr-FR" sz="2200" dirty="0"/>
              <a:t> -&gt; </a:t>
            </a:r>
            <a:r>
              <a:rPr lang="fr-FR" sz="1600" dirty="0">
                <a:hlinkClick r:id="rId3"/>
              </a:rPr>
              <a:t>https://charts.bitnami.com/bitnami</a:t>
            </a:r>
            <a:r>
              <a:rPr lang="fr-FR" sz="1600" dirty="0"/>
              <a:t>.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Utilisation de « </a:t>
            </a:r>
            <a:r>
              <a:rPr lang="fr-FR" sz="1800" dirty="0" err="1"/>
              <a:t>helm</a:t>
            </a:r>
            <a:r>
              <a:rPr lang="fr-FR" sz="1800" dirty="0"/>
              <a:t> »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Chercher les versions de PostgreSQL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installation PostgreSQL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17F768-DEB7-49E3-A5B7-A721E9D77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27" y="2670603"/>
            <a:ext cx="6569009" cy="8611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6A2365D-1A87-F8EE-4C60-4BA8B6EF0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52" y="4619553"/>
            <a:ext cx="8862828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05639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Déployer par exemple, la version 15.2 PostgreSQL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installation PostgreSQL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B8553A-64D4-9859-274C-899CAA068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0" y="2060848"/>
            <a:ext cx="8763759" cy="448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29261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Vérifier le déploiement dans le repository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Puis avec l’outil </a:t>
            </a:r>
            <a:r>
              <a:rPr lang="fr-FR" sz="1800" dirty="0" err="1"/>
              <a:t>kubectl</a:t>
            </a: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installation PostgreSQL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495020-BB30-7B43-F3DF-16DDEED4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5" y="2315716"/>
            <a:ext cx="8801863" cy="9906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01CEEAD-F601-4E59-7247-E075FDF1E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34" y="4149080"/>
            <a:ext cx="7826418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50907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Connexion via </a:t>
            </a:r>
            <a:r>
              <a:rPr lang="fr-FR" sz="2200" dirty="0" err="1"/>
              <a:t>kubectl</a:t>
            </a:r>
            <a:endParaRPr lang="fr-FR" sz="22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 err="1"/>
              <a:t>kubectl</a:t>
            </a:r>
            <a:r>
              <a:rPr lang="fr-FR" sz="1800" dirty="0"/>
              <a:t> </a:t>
            </a:r>
            <a:r>
              <a:rPr lang="fr-FR" sz="1800" dirty="0" err="1"/>
              <a:t>get</a:t>
            </a:r>
            <a:r>
              <a:rPr lang="fr-FR" sz="1800" dirty="0"/>
              <a:t> secret --</a:t>
            </a:r>
            <a:r>
              <a:rPr lang="fr-FR" sz="1800" dirty="0" err="1"/>
              <a:t>namespace</a:t>
            </a:r>
            <a:r>
              <a:rPr lang="fr-FR" sz="1800" dirty="0"/>
              <a:t> default </a:t>
            </a:r>
            <a:r>
              <a:rPr lang="fr-FR" sz="1800" dirty="0" err="1"/>
              <a:t>postgres-postgresql</a:t>
            </a:r>
            <a:r>
              <a:rPr lang="fr-FR" sz="1800" dirty="0"/>
              <a:t> -o </a:t>
            </a:r>
            <a:r>
              <a:rPr lang="fr-FR" sz="1800" dirty="0" err="1"/>
              <a:t>jsonpath</a:t>
            </a:r>
            <a:r>
              <a:rPr lang="fr-FR" sz="1800" dirty="0"/>
              <a:t>="{.</a:t>
            </a:r>
            <a:r>
              <a:rPr lang="fr-FR" sz="1800" dirty="0" err="1"/>
              <a:t>data.postgres-password</a:t>
            </a:r>
            <a:r>
              <a:rPr lang="fr-FR" sz="1800" dirty="0"/>
              <a:t>}" | base64 -d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Le </a:t>
            </a:r>
            <a:r>
              <a:rPr lang="fr-FR" sz="1800" dirty="0" err="1"/>
              <a:t>password</a:t>
            </a:r>
            <a:r>
              <a:rPr lang="fr-FR" sz="1800" dirty="0"/>
              <a:t> peut être enregistré dans une variable par mesure de sécurité et ergonomie</a:t>
            </a:r>
          </a:p>
          <a:p>
            <a:pPr lvl="2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400" dirty="0"/>
              <a:t>export PGPASS=$(</a:t>
            </a:r>
            <a:r>
              <a:rPr lang="fr-FR" sz="1400" dirty="0" err="1"/>
              <a:t>kubectl</a:t>
            </a:r>
            <a:r>
              <a:rPr lang="fr-FR" sz="1400" dirty="0"/>
              <a:t> </a:t>
            </a:r>
            <a:r>
              <a:rPr lang="fr-FR" sz="1400" dirty="0" err="1"/>
              <a:t>get</a:t>
            </a:r>
            <a:r>
              <a:rPr lang="fr-FR" sz="1400" dirty="0"/>
              <a:t> secret --</a:t>
            </a:r>
            <a:r>
              <a:rPr lang="fr-FR" sz="1400" dirty="0" err="1"/>
              <a:t>namespace</a:t>
            </a:r>
            <a:r>
              <a:rPr lang="fr-FR" sz="1400" dirty="0"/>
              <a:t> default </a:t>
            </a:r>
            <a:r>
              <a:rPr lang="fr-FR" sz="1400" dirty="0" err="1"/>
              <a:t>postgres-postgresql</a:t>
            </a:r>
            <a:r>
              <a:rPr lang="fr-FR" sz="1400" dirty="0"/>
              <a:t> -o </a:t>
            </a:r>
            <a:r>
              <a:rPr lang="fr-FR" sz="1400" dirty="0" err="1"/>
              <a:t>jsonpath</a:t>
            </a:r>
            <a:r>
              <a:rPr lang="fr-FR" sz="1400" dirty="0"/>
              <a:t>="{.</a:t>
            </a:r>
            <a:r>
              <a:rPr lang="fr-FR" sz="1400" dirty="0" err="1"/>
              <a:t>data.postgres-password</a:t>
            </a:r>
            <a:r>
              <a:rPr lang="fr-FR" sz="1400" dirty="0"/>
              <a:t>}" | base64 --</a:t>
            </a:r>
            <a:r>
              <a:rPr lang="fr-FR" sz="1400" dirty="0" err="1"/>
              <a:t>decode</a:t>
            </a:r>
            <a:r>
              <a:rPr lang="fr-FR" sz="1400" dirty="0"/>
              <a:t>)</a:t>
            </a:r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4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installation PostgreSQL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2BC6EC2-972E-55DD-01D1-6E3D6D737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65" y="3074639"/>
            <a:ext cx="8657070" cy="70872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29D6803-67AE-2F22-F95D-051DF6A58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65" y="5620113"/>
            <a:ext cx="8740897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77777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3448" y="806078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algn="ctr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5400" dirty="0"/>
              <a:t>Containerisation</a:t>
            </a:r>
          </a:p>
          <a:p>
            <a:pPr algn="ctr">
              <a:spcBef>
                <a:spcPts val="800"/>
              </a:spcBef>
              <a:buBlip>
                <a:blip r:embed="rId2"/>
              </a:buBlip>
              <a:defRPr/>
            </a:pPr>
            <a:endParaRPr lang="fr-FR" sz="5400" dirty="0"/>
          </a:p>
          <a:p>
            <a:pPr algn="ctr">
              <a:spcBef>
                <a:spcPts val="800"/>
              </a:spcBef>
              <a:buBlip>
                <a:blip r:embed="rId2"/>
              </a:buBlip>
              <a:defRPr/>
            </a:pPr>
            <a:endParaRPr lang="fr-FR" sz="54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A0353-8A07-6B0C-CDE0-2EA6A6E87765}"/>
              </a:ext>
            </a:extLst>
          </p:cNvPr>
          <p:cNvSpPr txBox="1">
            <a:spLocks/>
          </p:cNvSpPr>
          <p:nvPr/>
        </p:nvSpPr>
        <p:spPr>
          <a:xfrm>
            <a:off x="3203848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2000" b="1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olution </a:t>
            </a:r>
            <a:r>
              <a:rPr lang="fr-FR" sz="20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fr-FR" sz="2000" b="1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locale </a:t>
            </a:r>
            <a:r>
              <a:rPr lang="fr-FR" sz="20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endParaRPr lang="fr-FR" sz="2000" b="1" i="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BC8079-A669-1247-01D5-D9804D93B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266" y="4101308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754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Connexion à cette instance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installation PostgreSQL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392694-2490-09F6-F3B7-E0D0F7036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6" y="2276872"/>
            <a:ext cx="8702794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41578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 err="1"/>
              <a:t>Minikube</a:t>
            </a:r>
            <a:r>
              <a:rPr lang="fr-FR" sz="2200" dirty="0"/>
              <a:t> crée automatiquement un « </a:t>
            </a:r>
            <a:r>
              <a:rPr lang="fr-FR" sz="2200" dirty="0" err="1"/>
              <a:t>pod</a:t>
            </a:r>
            <a:r>
              <a:rPr lang="fr-FR" sz="2200" dirty="0"/>
              <a:t> » dédié pour le client </a:t>
            </a:r>
            <a:r>
              <a:rPr lang="fr-FR" sz="2200" dirty="0" err="1"/>
              <a:t>psql</a:t>
            </a:r>
            <a:r>
              <a:rPr lang="fr-FR" sz="2200" dirty="0"/>
              <a:t> lorsque l’on lance une connexion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000" dirty="0"/>
              <a:t>Celui-ci est supprimé automatiquement une fois les connexions arrêtées. Il est aussi possible de supprimer manuellement ce « </a:t>
            </a:r>
            <a:r>
              <a:rPr lang="fr-FR" sz="2000" dirty="0" err="1"/>
              <a:t>pod</a:t>
            </a:r>
            <a:r>
              <a:rPr lang="fr-FR" sz="2000" dirty="0"/>
              <a:t> ».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 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installation PostgreSQL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444092-E0FC-0DFE-5B6F-5C225F927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9" y="2910795"/>
            <a:ext cx="8786621" cy="103641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BA1DEEF-073F-CE4F-CFB5-8C23CFA52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5478198"/>
            <a:ext cx="7780694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79992"/>
      </p:ext>
    </p:extLst>
  </p:cSld>
  <p:clrMapOvr>
    <a:masterClrMapping/>
  </p:clrMapOvr>
  <p:transition spd="slow" advClick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179512" y="979717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algn="ctr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5400" dirty="0"/>
              <a:t>Déployer PostgreSQL</a:t>
            </a:r>
          </a:p>
          <a:p>
            <a:pPr algn="ctr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5400" dirty="0"/>
              <a:t>manuellement</a:t>
            </a:r>
          </a:p>
          <a:p>
            <a:pPr algn="ctr">
              <a:spcBef>
                <a:spcPts val="800"/>
              </a:spcBef>
              <a:buBlip>
                <a:blip r:embed="rId2"/>
              </a:buBlip>
              <a:defRPr/>
            </a:pPr>
            <a:endParaRPr lang="fr-FR" sz="54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A0353-8A07-6B0C-CDE0-2EA6A6E87765}"/>
              </a:ext>
            </a:extLst>
          </p:cNvPr>
          <p:cNvSpPr txBox="1">
            <a:spLocks/>
          </p:cNvSpPr>
          <p:nvPr/>
        </p:nvSpPr>
        <p:spPr>
          <a:xfrm>
            <a:off x="3203848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2000" b="1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olution </a:t>
            </a:r>
            <a:r>
              <a:rPr lang="fr-FR" sz="20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fr-FR" sz="2000" b="1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locale </a:t>
            </a:r>
            <a:r>
              <a:rPr lang="fr-FR" sz="20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endParaRPr lang="fr-FR" sz="2000" b="1" i="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26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Utilisation de fichiers YAML (</a:t>
            </a:r>
            <a:r>
              <a:rPr lang="fr-FR" sz="2200" dirty="0" err="1"/>
              <a:t>Yet</a:t>
            </a:r>
            <a:r>
              <a:rPr lang="fr-FR" sz="2200" dirty="0"/>
              <a:t> </a:t>
            </a:r>
            <a:r>
              <a:rPr lang="fr-FR" sz="2200" dirty="0" err="1"/>
              <a:t>Another</a:t>
            </a:r>
            <a:r>
              <a:rPr lang="fr-FR" sz="2200" dirty="0"/>
              <a:t> Markup </a:t>
            </a:r>
            <a:r>
              <a:rPr lang="fr-FR" sz="2200" dirty="0" err="1"/>
              <a:t>Language</a:t>
            </a:r>
            <a:r>
              <a:rPr lang="fr-FR" sz="2200" dirty="0"/>
              <a:t>)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Fichiers lisibles facilement afin de définir une configuration dans </a:t>
            </a:r>
            <a:r>
              <a:rPr lang="fr-FR" sz="1800" dirty="0" err="1"/>
              <a:t>Kubernetes</a:t>
            </a:r>
            <a:r>
              <a:rPr lang="fr-FR" sz="1800" dirty="0"/>
              <a:t>.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Permet de définir une </a:t>
            </a:r>
            <a:r>
              <a:rPr lang="fr-FR" sz="1800" dirty="0" err="1"/>
              <a:t>confuiguration</a:t>
            </a:r>
            <a:r>
              <a:rPr lang="fr-FR" sz="1800" dirty="0"/>
              <a:t> personnelle (valeurs dans </a:t>
            </a:r>
            <a:r>
              <a:rPr lang="fr-FR" sz="1800" dirty="0" err="1"/>
              <a:t>postgreSQL.conf</a:t>
            </a:r>
            <a:r>
              <a:rPr lang="fr-FR" sz="1800" dirty="0"/>
              <a:t>, base utilisateur, rôle applicatif ….)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Portabilité de la configuration via échanges de fichiers YAML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 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installation PostgreSQL</a:t>
            </a:r>
          </a:p>
        </p:txBody>
      </p:sp>
    </p:spTree>
    <p:extLst>
      <p:ext uri="{BB962C8B-B14F-4D97-AF65-F5344CB8AC3E}">
        <p14:creationId xmlns:p14="http://schemas.microsoft.com/office/powerpoint/2010/main" val="1651443240"/>
      </p:ext>
    </p:extLst>
  </p:cSld>
  <p:clrMapOvr>
    <a:masterClrMapping/>
  </p:clrMapOvr>
  <p:transition spd="slow" advClick="0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Configuration instance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Fichier YAML ‘</a:t>
            </a:r>
            <a:r>
              <a:rPr lang="fr-FR" sz="1800" dirty="0" err="1"/>
              <a:t>ConfigMap</a:t>
            </a:r>
            <a:r>
              <a:rPr lang="fr-FR" sz="1800" dirty="0"/>
              <a:t>’ utilisé pour les spécificités de configuration de l’instance 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installation PostgreSQL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3CBBDA-586D-C3B2-8045-7116F697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23" y="3340590"/>
            <a:ext cx="4779749" cy="194524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E77AA0-2924-F2CB-B86C-B7DEE41E2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844" y="4817106"/>
            <a:ext cx="4774522" cy="166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45704"/>
      </p:ext>
    </p:extLst>
  </p:cSld>
  <p:clrMapOvr>
    <a:masterClrMapping/>
  </p:clrMapOvr>
  <p:transition spd="slow" advClick="0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Les volumes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Afin de ne pas perdre les données de notre instance, nous construirons dans notre environnement </a:t>
            </a:r>
            <a:r>
              <a:rPr lang="fr-FR" sz="1800" dirty="0" err="1"/>
              <a:t>Kubernetes</a:t>
            </a:r>
            <a:r>
              <a:rPr lang="fr-FR" sz="1800" dirty="0"/>
              <a:t> des volumes persistés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Volume 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installation PostgreSQL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BDB94DC-51DC-A1A2-2EE2-CBDC23D1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328689"/>
            <a:ext cx="4938188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75318"/>
      </p:ext>
    </p:extLst>
  </p:cSld>
  <p:clrMapOvr>
    <a:masterClrMapping/>
  </p:clrMapOvr>
  <p:transition spd="slow" advClick="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Les volumes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Volume claim 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installation PostgreSQL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9515459-CA1A-093D-3BD5-844AB8EB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437511"/>
            <a:ext cx="3947502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74867"/>
      </p:ext>
    </p:extLst>
  </p:cSld>
  <p:clrMapOvr>
    <a:masterClrMapping/>
  </p:clrMapOvr>
  <p:transition spd="slow" advClick="0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Les volumes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Vérifier leurs états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installation PostgreSQL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99BB8F-B3B5-1F48-EBE7-BB7584440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3" y="2708920"/>
            <a:ext cx="9083827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06558"/>
      </p:ext>
    </p:extLst>
  </p:cSld>
  <p:clrMapOvr>
    <a:masterClrMapping/>
  </p:clrMapOvr>
  <p:transition spd="slow" advClick="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déploiement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installation PostgreSQL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7937CB6-688F-65E7-E485-BECC0A096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702368"/>
            <a:ext cx="6507755" cy="48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7932"/>
      </p:ext>
    </p:extLst>
  </p:cSld>
  <p:clrMapOvr>
    <a:masterClrMapping/>
  </p:clrMapOvr>
  <p:transition spd="slow" advClick="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Vérification des </a:t>
            </a:r>
            <a:r>
              <a:rPr lang="fr-FR" sz="2200" dirty="0" err="1"/>
              <a:t>pods</a:t>
            </a: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installation PostgreSQL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3461CE-8C25-5B84-C9B9-39CC239A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9" y="2316383"/>
            <a:ext cx="8786621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92580"/>
      </p:ext>
    </p:extLst>
  </p:cSld>
  <p:clrMapOvr>
    <a:masterClrMapping/>
  </p:clrMapOvr>
  <p:transition spd="slow" advClick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107504" y="125104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900" dirty="0"/>
              <a:t>Environnement Machine Virtuelle</a:t>
            </a:r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1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500" dirty="0"/>
              <a:t>VM  -&gt;  OS + Réseau + DLL / librairies + applications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200" dirty="0"/>
              <a:t>L’hyperviseur prend en charge 1 ou plusieurs VM qui elle(s) même(s) comporte(nt) des couches OS et applicatives. Ainsi “n” OS seront déployés en fonction des “n” VM gérées par l’hyperviseur.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214FB5-2AB9-D04F-8E66-534A92654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85932"/>
            <a:ext cx="3960440" cy="31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039985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179512" y="979717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algn="ctr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5400" dirty="0"/>
              <a:t>Exploitation PostgreSQL</a:t>
            </a:r>
          </a:p>
          <a:p>
            <a:pPr marL="0" indent="0" algn="ctr">
              <a:spcBef>
                <a:spcPts val="800"/>
              </a:spcBef>
              <a:buNone/>
              <a:defRPr/>
            </a:pPr>
            <a:endParaRPr lang="fr-FR" sz="5400" dirty="0"/>
          </a:p>
          <a:p>
            <a:pPr algn="ctr">
              <a:spcBef>
                <a:spcPts val="800"/>
              </a:spcBef>
              <a:buBlip>
                <a:blip r:embed="rId2"/>
              </a:buBlip>
              <a:defRPr/>
            </a:pPr>
            <a:endParaRPr lang="fr-FR" sz="54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A0353-8A07-6B0C-CDE0-2EA6A6E87765}"/>
              </a:ext>
            </a:extLst>
          </p:cNvPr>
          <p:cNvSpPr txBox="1">
            <a:spLocks/>
          </p:cNvSpPr>
          <p:nvPr/>
        </p:nvSpPr>
        <p:spPr>
          <a:xfrm>
            <a:off x="3203848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2000" b="1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olution </a:t>
            </a:r>
            <a:r>
              <a:rPr lang="fr-FR" sz="20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fr-FR" sz="2000" b="1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locale </a:t>
            </a:r>
            <a:r>
              <a:rPr lang="fr-FR" sz="20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endParaRPr lang="fr-FR" sz="2000" b="1" i="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92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Service pour la connexion externe avec PostgreSQL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installation PostgreSQL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492CB91-927A-C709-58E0-C68A46E0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5" y="2348880"/>
            <a:ext cx="3711262" cy="247671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647E202-2E37-B718-A1A9-A12DB67C7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" y="4757966"/>
            <a:ext cx="8809483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05450"/>
      </p:ext>
    </p:extLst>
  </p:cSld>
  <p:clrMapOvr>
    <a:masterClrMapping/>
  </p:clrMapOvr>
  <p:transition spd="slow" advClick="0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Connexion PostgreSQL.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Connexion via </a:t>
            </a:r>
            <a:r>
              <a:rPr lang="fr-FR" sz="1800" dirty="0" err="1"/>
              <a:t>kubectl</a:t>
            </a:r>
            <a:r>
              <a:rPr lang="fr-FR" sz="1800" dirty="0"/>
              <a:t> 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Trouver l’adresse IP du cluster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exploitation PostgreSQL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C85E5E-7DF7-3BFC-A372-AFF95121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26" y="4596467"/>
            <a:ext cx="8447546" cy="20273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257DB88-7841-34F7-518A-F704EC9EA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" y="2456004"/>
            <a:ext cx="8695173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52158"/>
      </p:ext>
    </p:extLst>
  </p:cSld>
  <p:clrMapOvr>
    <a:masterClrMapping/>
  </p:clrMapOvr>
  <p:transition spd="slow" advClick="0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L’IP de notre cluster est 192,168,39,227. Télécharger l’outil « </a:t>
            </a:r>
            <a:r>
              <a:rPr lang="fr-FR" sz="2200" dirty="0" err="1"/>
              <a:t>psql</a:t>
            </a:r>
            <a:r>
              <a:rPr lang="fr-FR" sz="2200" dirty="0"/>
              <a:t> » du package client PostgreSQL pour pouvoir se connecter à l’instance.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exploitation PostgreSQL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1BF3CC2-CC2F-D04E-B0CE-9E5707B5A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56" y="2843926"/>
            <a:ext cx="8695173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12708"/>
      </p:ext>
    </p:extLst>
  </p:cSld>
  <p:clrMapOvr>
    <a:masterClrMapping/>
  </p:clrMapOvr>
  <p:transition spd="slow" advClick="0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215286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Exploitation des logs de PostgreSQL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Utiliser </a:t>
            </a:r>
            <a:r>
              <a:rPr lang="fr-FR" sz="1800" dirty="0" err="1"/>
              <a:t>kubectl</a:t>
            </a:r>
            <a:r>
              <a:rPr lang="fr-FR" sz="1800" dirty="0"/>
              <a:t> pour lire le log PostgreSQL. Repérer le nom du « </a:t>
            </a:r>
            <a:r>
              <a:rPr lang="fr-FR" sz="1800" dirty="0" err="1"/>
              <a:t>pod</a:t>
            </a:r>
            <a:r>
              <a:rPr lang="fr-FR" sz="1800" dirty="0"/>
              <a:t> » de notre instance PostgreSQL.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exploitation PostgreSQL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27DFAF-FD2B-FA1C-29F8-7CA79D8B3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852936"/>
            <a:ext cx="7064352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15860"/>
      </p:ext>
    </p:extLst>
  </p:cSld>
  <p:clrMapOvr>
    <a:masterClrMapping/>
  </p:clrMapOvr>
  <p:transition spd="slow" advClick="0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29118" y="1509762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1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50" name="Picture 2" descr="RÃ©sultat de recherche d'images pour &quot;questions&quot;">
            <a:extLst>
              <a:ext uri="{FF2B5EF4-FFF2-40B4-BE49-F238E27FC236}">
                <a16:creationId xmlns:a16="http://schemas.microsoft.com/office/drawing/2014/main" id="{F48EEC2C-EBC9-4E66-B35F-2C15AA37D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265" y="2132856"/>
            <a:ext cx="3645024" cy="3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234D2422-6145-418D-A542-100B89C0A004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84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133673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900" dirty="0"/>
              <a:t>Containerisation</a:t>
            </a: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500" dirty="0"/>
              <a:t>Container  - &gt;  librairies applicatives + applications. 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300" dirty="0"/>
              <a:t>un seul OS sur l’hôte. 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300" dirty="0"/>
              <a:t>un processus “Docker Engine” qui se </a:t>
            </a:r>
            <a:br>
              <a:rPr lang="fr-FR" sz="1300" dirty="0"/>
            </a:br>
            <a:r>
              <a:rPr lang="fr-FR" sz="1300" dirty="0"/>
              <a:t>charge de communiquer avec les containers.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300" dirty="0"/>
              <a:t>Chaque container docker contiendra son </a:t>
            </a:r>
            <a:br>
              <a:rPr lang="fr-FR" sz="1300" dirty="0"/>
            </a:br>
            <a:r>
              <a:rPr lang="fr-FR" sz="1300" dirty="0"/>
              <a:t>application embarquée avec les dépendances </a:t>
            </a:r>
            <a:br>
              <a:rPr lang="fr-FR" sz="1300" dirty="0"/>
            </a:br>
            <a:r>
              <a:rPr lang="fr-FR" sz="1300" dirty="0"/>
              <a:t>nécessaires (compilateurs C, librairies, packages</a:t>
            </a:r>
            <a:br>
              <a:rPr lang="fr-FR" sz="1300" dirty="0"/>
            </a:br>
            <a:r>
              <a:rPr lang="fr-FR" sz="1300" dirty="0"/>
              <a:t> auxiliaires …..).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300" dirty="0"/>
              <a:t>Mais l’OS de la machine hôte, de son coté, </a:t>
            </a:r>
            <a:br>
              <a:rPr lang="fr-FR" sz="1300" dirty="0"/>
            </a:br>
            <a:r>
              <a:rPr lang="fr-FR" sz="1300" dirty="0"/>
              <a:t>pourra ne contenir qu’un ensemble de </a:t>
            </a:r>
            <a:br>
              <a:rPr lang="fr-FR" sz="1300" dirty="0"/>
            </a:br>
            <a:r>
              <a:rPr lang="fr-FR" sz="1300" dirty="0"/>
              <a:t>packages et bibliothèques natives.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14A18C-EB57-204E-466A-751D36421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10" y="2852936"/>
            <a:ext cx="4149946" cy="331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857368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133673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000" dirty="0"/>
              <a:t>Avantages de la containerisation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1 OS commun pour tous les containers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Simplicité -&gt; déployer facilement des containers </a:t>
            </a:r>
            <a:r>
              <a:rPr lang="fr-FR" sz="1800" dirty="0" err="1"/>
              <a:t>prépackagés</a:t>
            </a: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Réduction temps d’installation (pas d’OS à installer)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Portabilité (images faciles à restaurer)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Scalabilité -&gt; déployer des images (</a:t>
            </a:r>
            <a:r>
              <a:rPr lang="fr-FR" sz="1800" dirty="0" err="1"/>
              <a:t>pod</a:t>
            </a:r>
            <a:r>
              <a:rPr lang="fr-FR" sz="1800" dirty="0"/>
              <a:t> sous </a:t>
            </a:r>
            <a:r>
              <a:rPr lang="fr-FR" sz="1800" dirty="0" err="1"/>
              <a:t>Kubernetes</a:t>
            </a:r>
            <a:r>
              <a:rPr lang="fr-FR" sz="1800" dirty="0"/>
              <a:t>). Copie environnements 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Compatibilité Windows / Linux /Mac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Linux LXC </a:t>
            </a:r>
            <a:r>
              <a:rPr lang="fr-FR" sz="1800" dirty="0" err="1"/>
              <a:t>LinuX</a:t>
            </a:r>
            <a:r>
              <a:rPr lang="fr-FR" sz="1800" dirty="0"/>
              <a:t> Container avec isolation parfaire de chaque container.</a:t>
            </a:r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3729531757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133673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000" dirty="0"/>
              <a:t>Quelques inconvénients 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Encore quelques soucis de compatibilité Distributions Linux et </a:t>
            </a:r>
            <a:r>
              <a:rPr lang="fr-FR" sz="1800" dirty="0" err="1"/>
              <a:t>Wiindows</a:t>
            </a:r>
            <a:r>
              <a:rPr lang="fr-FR" sz="1800" dirty="0"/>
              <a:t> (Docker et « boot2docker »)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i="1" dirty="0"/>
              <a:t>Installation d’</a:t>
            </a:r>
            <a:r>
              <a:rPr lang="fr-FR" sz="1800" i="1" dirty="0" err="1"/>
              <a:t>unee</a:t>
            </a:r>
            <a:r>
              <a:rPr lang="fr-FR" sz="1800" i="1" dirty="0"/>
              <a:t> couche pour gérer la containerisation (Docker Engine)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Application doit être « container </a:t>
            </a:r>
            <a:r>
              <a:rPr lang="fr-FR" sz="1800" dirty="0" err="1"/>
              <a:t>ready</a:t>
            </a:r>
            <a:r>
              <a:rPr lang="fr-FR" sz="1800" dirty="0"/>
              <a:t> » (BDD Oracle  &gt; 200 To ?)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Attention aux fuites mémoire -&gt; même OS , même RAM physique …. (propre à la virtualisation) -&gt; </a:t>
            </a:r>
            <a:r>
              <a:rPr lang="fr-FR" sz="1800" dirty="0" err="1"/>
              <a:t>ballooning</a:t>
            </a:r>
            <a:r>
              <a:rPr lang="fr-FR" sz="1800" dirty="0"/>
              <a:t> ?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Partage du même « noyau  » OS 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Attention aux virus -&gt; toute l’architecture Container peut être impactée !</a:t>
            </a:r>
          </a:p>
          <a:p>
            <a:pPr marL="457200" lvl="1" indent="0">
              <a:spcBef>
                <a:spcPts val="800"/>
              </a:spcBef>
              <a:buNone/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679050801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179583" y="405005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6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algn="ctr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5400" dirty="0" err="1"/>
              <a:t>Kubernetes</a:t>
            </a:r>
            <a:endParaRPr lang="fr-FR" sz="5400" dirty="0"/>
          </a:p>
          <a:p>
            <a:pPr algn="ctr">
              <a:spcBef>
                <a:spcPts val="800"/>
              </a:spcBef>
              <a:buBlip>
                <a:blip r:embed="rId2"/>
              </a:buBlip>
              <a:defRPr/>
            </a:pPr>
            <a:endParaRPr lang="fr-FR" sz="54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5A0353-8A07-6B0C-CDE0-2EA6A6E87765}"/>
              </a:ext>
            </a:extLst>
          </p:cNvPr>
          <p:cNvSpPr txBox="1">
            <a:spLocks/>
          </p:cNvSpPr>
          <p:nvPr/>
        </p:nvSpPr>
        <p:spPr>
          <a:xfrm>
            <a:off x="3203848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2000" b="1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olution </a:t>
            </a:r>
            <a:r>
              <a:rPr lang="fr-FR" sz="20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fr-FR" sz="2000" b="1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locale </a:t>
            </a:r>
            <a:r>
              <a:rPr lang="fr-FR" sz="2000" b="1" i="0" dirty="0" err="1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  <a:endParaRPr lang="fr-FR" sz="2000" b="1" i="0" dirty="0"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 descr="Kubernetes">
            <a:extLst>
              <a:ext uri="{FF2B5EF4-FFF2-40B4-BE49-F238E27FC236}">
                <a16:creationId xmlns:a16="http://schemas.microsoft.com/office/drawing/2014/main" id="{11B9C9A7-FAFE-53BA-C463-03FB0466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7" y="36450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588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2"/>
          <p:cNvSpPr>
            <a:spLocks noGrp="1"/>
          </p:cNvSpPr>
          <p:nvPr>
            <p:ph idx="1"/>
          </p:nvPr>
        </p:nvSpPr>
        <p:spPr>
          <a:xfrm>
            <a:off x="408430" y="1133673"/>
            <a:ext cx="8268026" cy="523160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1900" dirty="0"/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Présentation </a:t>
            </a:r>
          </a:p>
          <a:p>
            <a:pPr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 err="1"/>
              <a:t>Kubernetes</a:t>
            </a:r>
            <a:r>
              <a:rPr lang="fr-FR" sz="2200" dirty="0"/>
              <a:t> est un outil d’orchestration de </a:t>
            </a:r>
            <a:br>
              <a:rPr lang="fr-FR" sz="2200" dirty="0"/>
            </a:br>
            <a:r>
              <a:rPr lang="fr-FR" sz="2200" dirty="0"/>
              <a:t>containers. </a:t>
            </a:r>
          </a:p>
          <a:p>
            <a:pPr lvl="2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1800" dirty="0"/>
              <a:t>Déploiement / gestion d’applications via </a:t>
            </a:r>
            <a:br>
              <a:rPr lang="fr-FR" sz="1800" dirty="0"/>
            </a:br>
            <a:r>
              <a:rPr lang="fr-FR" sz="1800" dirty="0"/>
              <a:t> plateforme open-source</a:t>
            </a:r>
          </a:p>
          <a:p>
            <a:pPr marL="914400" lvl="2" indent="0">
              <a:spcBef>
                <a:spcPts val="800"/>
              </a:spcBef>
              <a:buNone/>
              <a:defRPr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1 environnement virtualisé avec hyperviseur </a:t>
            </a:r>
            <a:br>
              <a:rPr lang="fr-FR" sz="2200" dirty="0"/>
            </a:br>
            <a:r>
              <a:rPr lang="fr-FR" sz="2200" dirty="0"/>
              <a:t> qui communique avec les couches applicatives précompilées.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/>
              <a:t>Utilisation de ces couches « on </a:t>
            </a:r>
            <a:r>
              <a:rPr lang="fr-FR" sz="2200" dirty="0" err="1"/>
              <a:t>premise</a:t>
            </a:r>
            <a:r>
              <a:rPr lang="fr-FR" sz="2200" dirty="0"/>
              <a:t> » ou « Cloud ».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r>
              <a:rPr lang="fr-FR" sz="2200" dirty="0" err="1"/>
              <a:t>Kubernetes</a:t>
            </a:r>
            <a:r>
              <a:rPr lang="fr-FR" sz="2200" dirty="0"/>
              <a:t> prend en charge Docker qui permet d’isoler chaque application dans son container</a:t>
            </a:r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2200" dirty="0"/>
          </a:p>
          <a:p>
            <a:pPr marL="0" indent="0">
              <a:buNone/>
            </a:pPr>
            <a:endParaRPr lang="fr-FR" sz="18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lvl="1">
              <a:spcBef>
                <a:spcPts val="800"/>
              </a:spcBef>
              <a:buBlip>
                <a:blip r:embed="rId2"/>
              </a:buBlip>
              <a:defRPr/>
            </a:pPr>
            <a:endParaRPr lang="fr-FR" sz="1500" dirty="0"/>
          </a:p>
          <a:p>
            <a:pPr marL="0" indent="0">
              <a:spcBef>
                <a:spcPts val="800"/>
              </a:spcBef>
              <a:buNone/>
              <a:defRPr/>
            </a:pPr>
            <a:endParaRPr lang="fr-FR" sz="1900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2771800" y="403717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576" y="6623774"/>
            <a:ext cx="7920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CAP DATA - Présentation </a:t>
            </a:r>
            <a:r>
              <a:rPr lang="fr-FR" sz="1100" b="1" dirty="0" err="1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AllDB</a:t>
            </a:r>
            <a:r>
              <a:rPr lang="en-US" sz="11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2019</a:t>
            </a:r>
            <a:endParaRPr lang="fr-FR" sz="11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31DB60C-00F2-42EC-817E-5C2A59C8FADD}"/>
              </a:ext>
            </a:extLst>
          </p:cNvPr>
          <p:cNvSpPr txBox="1">
            <a:spLocks/>
          </p:cNvSpPr>
          <p:nvPr/>
        </p:nvSpPr>
        <p:spPr>
          <a:xfrm>
            <a:off x="2843808" y="375348"/>
            <a:ext cx="6192688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7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fr-FR" sz="20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mages de Orchestre – Téléchargement gratuit sur Freepik">
            <a:extLst>
              <a:ext uri="{FF2B5EF4-FFF2-40B4-BE49-F238E27FC236}">
                <a16:creationId xmlns:a16="http://schemas.microsoft.com/office/drawing/2014/main" id="{DEAA98A7-B50F-22BC-1031-40081DB0F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331" y="19168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251620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d87786715bb7f1c7a358c1a684be96fd39133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176277</TotalTime>
  <Words>1347</Words>
  <Application>Microsoft Office PowerPoint</Application>
  <PresentationFormat>Affichage à l'écran (4:3)</PresentationFormat>
  <Paragraphs>946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8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Vincent Delabre</dc:creator>
  <cp:lastModifiedBy>Emmanuel RAMI</cp:lastModifiedBy>
  <cp:revision>4174</cp:revision>
  <cp:lastPrinted>2017-02-16T13:01:38Z</cp:lastPrinted>
  <dcterms:created xsi:type="dcterms:W3CDTF">2008-04-28T10:08:52Z</dcterms:created>
  <dcterms:modified xsi:type="dcterms:W3CDTF">2023-06-19T10:06:13Z</dcterms:modified>
</cp:coreProperties>
</file>