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1" r:id="rId3"/>
  </p:sldIdLst>
  <p:sldSz cx="10799763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30" d="100"/>
          <a:sy n="130" d="100"/>
        </p:scale>
        <p:origin x="200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MinTemp</c:v>
                </c:pt>
              </c:strCache>
            </c:strRef>
          </c:tx>
          <c:spPr>
            <a:noFill/>
            <a:ln>
              <a:noFill/>
            </a:ln>
            <a:effectLst/>
          </c:spPr>
          <c:cat>
            <c:numRef>
              <c:f>Sheet1!$A$2:$A$18</c:f>
              <c:numCache>
                <c:formatCode>h:mm</c:formatCode>
                <c:ptCount val="17"/>
                <c:pt idx="0">
                  <c:v>0.41666666666666669</c:v>
                </c:pt>
                <c:pt idx="1">
                  <c:v>0.43055555555555558</c:v>
                </c:pt>
                <c:pt idx="2">
                  <c:v>0.44444444444444398</c:v>
                </c:pt>
                <c:pt idx="3">
                  <c:v>0.45833333333333298</c:v>
                </c:pt>
                <c:pt idx="4">
                  <c:v>0.47222222222222199</c:v>
                </c:pt>
                <c:pt idx="5">
                  <c:v>0.48611111111111099</c:v>
                </c:pt>
                <c:pt idx="6">
                  <c:v>0.5</c:v>
                </c:pt>
                <c:pt idx="7">
                  <c:v>0.51388888888888895</c:v>
                </c:pt>
                <c:pt idx="8">
                  <c:v>0.52777777777777801</c:v>
                </c:pt>
                <c:pt idx="9">
                  <c:v>0.54166666666666696</c:v>
                </c:pt>
                <c:pt idx="10">
                  <c:v>0.55555555555555503</c:v>
                </c:pt>
                <c:pt idx="11">
                  <c:v>0.56944444444444398</c:v>
                </c:pt>
                <c:pt idx="12">
                  <c:v>0.58333333333333304</c:v>
                </c:pt>
                <c:pt idx="13">
                  <c:v>0.59722222222222199</c:v>
                </c:pt>
                <c:pt idx="14">
                  <c:v>0.61111111111111105</c:v>
                </c:pt>
                <c:pt idx="15">
                  <c:v>0.625</c:v>
                </c:pt>
                <c:pt idx="16">
                  <c:v>0.63888888888888495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67</c:v>
                </c:pt>
                <c:pt idx="1">
                  <c:v>67</c:v>
                </c:pt>
                <c:pt idx="2">
                  <c:v>67</c:v>
                </c:pt>
                <c:pt idx="3">
                  <c:v>67</c:v>
                </c:pt>
                <c:pt idx="4">
                  <c:v>67</c:v>
                </c:pt>
                <c:pt idx="5">
                  <c:v>77</c:v>
                </c:pt>
                <c:pt idx="6">
                  <c:v>77</c:v>
                </c:pt>
                <c:pt idx="7">
                  <c:v>77</c:v>
                </c:pt>
                <c:pt idx="8">
                  <c:v>77</c:v>
                </c:pt>
                <c:pt idx="9">
                  <c:v>98</c:v>
                </c:pt>
                <c:pt idx="10">
                  <c:v>98</c:v>
                </c:pt>
                <c:pt idx="11">
                  <c:v>98</c:v>
                </c:pt>
                <c:pt idx="12">
                  <c:v>98</c:v>
                </c:pt>
                <c:pt idx="13">
                  <c:v>98</c:v>
                </c:pt>
                <c:pt idx="14">
                  <c:v>98</c:v>
                </c:pt>
                <c:pt idx="15">
                  <c:v>98</c:v>
                </c:pt>
                <c:pt idx="16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BE-4798-9BD0-5059E6889E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MaxTemp</c:v>
                </c:pt>
              </c:strCache>
            </c:strRef>
          </c:tx>
          <c:spPr>
            <a:solidFill>
              <a:srgbClr val="FFC000">
                <a:alpha val="50196"/>
              </a:srgbClr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Sheet1!$A$2:$A$18</c:f>
              <c:numCache>
                <c:formatCode>h:mm</c:formatCode>
                <c:ptCount val="17"/>
                <c:pt idx="0">
                  <c:v>0.41666666666666669</c:v>
                </c:pt>
                <c:pt idx="1">
                  <c:v>0.43055555555555558</c:v>
                </c:pt>
                <c:pt idx="2">
                  <c:v>0.44444444444444398</c:v>
                </c:pt>
                <c:pt idx="3">
                  <c:v>0.45833333333333298</c:v>
                </c:pt>
                <c:pt idx="4">
                  <c:v>0.47222222222222199</c:v>
                </c:pt>
                <c:pt idx="5">
                  <c:v>0.48611111111111099</c:v>
                </c:pt>
                <c:pt idx="6">
                  <c:v>0.5</c:v>
                </c:pt>
                <c:pt idx="7">
                  <c:v>0.51388888888888895</c:v>
                </c:pt>
                <c:pt idx="8">
                  <c:v>0.52777777777777801</c:v>
                </c:pt>
                <c:pt idx="9">
                  <c:v>0.54166666666666696</c:v>
                </c:pt>
                <c:pt idx="10">
                  <c:v>0.55555555555555503</c:v>
                </c:pt>
                <c:pt idx="11">
                  <c:v>0.56944444444444398</c:v>
                </c:pt>
                <c:pt idx="12">
                  <c:v>0.58333333333333304</c:v>
                </c:pt>
                <c:pt idx="13">
                  <c:v>0.59722222222222199</c:v>
                </c:pt>
                <c:pt idx="14">
                  <c:v>0.61111111111111105</c:v>
                </c:pt>
                <c:pt idx="15">
                  <c:v>0.625</c:v>
                </c:pt>
                <c:pt idx="16">
                  <c:v>0.63888888888888495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BE-4798-9BD0-5059E6889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7529695"/>
        <c:axId val="1939830911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h:mm</c:formatCode>
                <c:ptCount val="17"/>
                <c:pt idx="0">
                  <c:v>0.41666666666666669</c:v>
                </c:pt>
                <c:pt idx="1">
                  <c:v>0.43055555555555558</c:v>
                </c:pt>
                <c:pt idx="2">
                  <c:v>0.44444444444444398</c:v>
                </c:pt>
                <c:pt idx="3">
                  <c:v>0.45833333333333298</c:v>
                </c:pt>
                <c:pt idx="4">
                  <c:v>0.47222222222222199</c:v>
                </c:pt>
                <c:pt idx="5">
                  <c:v>0.48611111111111099</c:v>
                </c:pt>
                <c:pt idx="6">
                  <c:v>0.5</c:v>
                </c:pt>
                <c:pt idx="7">
                  <c:v>0.51388888888888895</c:v>
                </c:pt>
                <c:pt idx="8">
                  <c:v>0.52777777777777801</c:v>
                </c:pt>
                <c:pt idx="9">
                  <c:v>0.54166666666666696</c:v>
                </c:pt>
                <c:pt idx="10">
                  <c:v>0.55555555555555503</c:v>
                </c:pt>
                <c:pt idx="11">
                  <c:v>0.56944444444444398</c:v>
                </c:pt>
                <c:pt idx="12">
                  <c:v>0.58333333333333304</c:v>
                </c:pt>
                <c:pt idx="13">
                  <c:v>0.59722222222222199</c:v>
                </c:pt>
                <c:pt idx="14">
                  <c:v>0.61111111111111105</c:v>
                </c:pt>
                <c:pt idx="15">
                  <c:v>0.625</c:v>
                </c:pt>
                <c:pt idx="16">
                  <c:v>0.63888888888888495</c:v>
                </c:pt>
              </c:numCache>
            </c:numRef>
          </c:cat>
          <c:val>
            <c:numRef>
              <c:f>Sheet1!$B$2:$B$18</c:f>
              <c:numCache>
                <c:formatCode>0.00</c:formatCode>
                <c:ptCount val="17"/>
                <c:pt idx="0">
                  <c:v>68.2</c:v>
                </c:pt>
                <c:pt idx="1">
                  <c:v>67.5</c:v>
                </c:pt>
                <c:pt idx="2">
                  <c:v>68</c:v>
                </c:pt>
                <c:pt idx="3">
                  <c:v>67.900000000000006</c:v>
                </c:pt>
                <c:pt idx="4">
                  <c:v>67.900000000000006</c:v>
                </c:pt>
                <c:pt idx="5">
                  <c:v>74</c:v>
                </c:pt>
                <c:pt idx="6">
                  <c:v>77</c:v>
                </c:pt>
                <c:pt idx="7">
                  <c:v>78</c:v>
                </c:pt>
                <c:pt idx="8" formatCode="General">
                  <c:v>78.5</c:v>
                </c:pt>
                <c:pt idx="9" formatCode="General">
                  <c:v>93</c:v>
                </c:pt>
                <c:pt idx="10" formatCode="General">
                  <c:v>97</c:v>
                </c:pt>
                <c:pt idx="11" formatCode="General">
                  <c:v>98</c:v>
                </c:pt>
                <c:pt idx="12" formatCode="General">
                  <c:v>98.99</c:v>
                </c:pt>
                <c:pt idx="13" formatCode="General">
                  <c:v>99.1</c:v>
                </c:pt>
                <c:pt idx="14" formatCode="General">
                  <c:v>99.08</c:v>
                </c:pt>
                <c:pt idx="15" formatCode="General">
                  <c:v>99.05</c:v>
                </c:pt>
                <c:pt idx="16" formatCode="General">
                  <c:v>99.06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BE-4798-9BD0-5059E6889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529695"/>
        <c:axId val="1939830911"/>
      </c:lineChart>
      <c:catAx>
        <c:axId val="1867529695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FF00"/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1939830911"/>
        <c:crosses val="autoZero"/>
        <c:auto val="1"/>
        <c:lblAlgn val="ctr"/>
        <c:lblOffset val="100"/>
        <c:noMultiLvlLbl val="0"/>
      </c:catAx>
      <c:valAx>
        <c:axId val="1939830911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rgbClr val="00FF00">
                  <a:alpha val="60000"/>
                </a:srgb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FF00"/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186752969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MinTemp</c:v>
                </c:pt>
              </c:strCache>
            </c:strRef>
          </c:tx>
          <c:spPr>
            <a:noFill/>
            <a:ln>
              <a:noFill/>
            </a:ln>
            <a:effectLst/>
          </c:spPr>
          <c:cat>
            <c:numRef>
              <c:f>Sheet1!$A$2:$A$18</c:f>
              <c:numCache>
                <c:formatCode>h:mm</c:formatCode>
                <c:ptCount val="17"/>
                <c:pt idx="0">
                  <c:v>0.41666666666666669</c:v>
                </c:pt>
                <c:pt idx="1">
                  <c:v>0.43055555555555558</c:v>
                </c:pt>
                <c:pt idx="2">
                  <c:v>0.44444444444444398</c:v>
                </c:pt>
                <c:pt idx="3">
                  <c:v>0.45833333333333298</c:v>
                </c:pt>
                <c:pt idx="4">
                  <c:v>0.47222222222222199</c:v>
                </c:pt>
                <c:pt idx="5">
                  <c:v>0.48611111111111099</c:v>
                </c:pt>
                <c:pt idx="6">
                  <c:v>0.5</c:v>
                </c:pt>
                <c:pt idx="7">
                  <c:v>0.51388888888888895</c:v>
                </c:pt>
                <c:pt idx="8">
                  <c:v>0.52777777777777801</c:v>
                </c:pt>
                <c:pt idx="9">
                  <c:v>0.54166666666666696</c:v>
                </c:pt>
                <c:pt idx="10">
                  <c:v>0.55555555555555503</c:v>
                </c:pt>
                <c:pt idx="11">
                  <c:v>0.56944444444444398</c:v>
                </c:pt>
                <c:pt idx="12">
                  <c:v>0.58333333333333304</c:v>
                </c:pt>
                <c:pt idx="13">
                  <c:v>0.59722222222222199</c:v>
                </c:pt>
                <c:pt idx="14">
                  <c:v>0.61111111111111105</c:v>
                </c:pt>
                <c:pt idx="15">
                  <c:v>0.625</c:v>
                </c:pt>
                <c:pt idx="16">
                  <c:v>0.63888888888888495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67</c:v>
                </c:pt>
                <c:pt idx="1">
                  <c:v>67</c:v>
                </c:pt>
                <c:pt idx="2">
                  <c:v>67</c:v>
                </c:pt>
                <c:pt idx="3">
                  <c:v>67</c:v>
                </c:pt>
                <c:pt idx="4">
                  <c:v>67</c:v>
                </c:pt>
                <c:pt idx="5">
                  <c:v>77</c:v>
                </c:pt>
                <c:pt idx="6">
                  <c:v>77</c:v>
                </c:pt>
                <c:pt idx="7">
                  <c:v>77</c:v>
                </c:pt>
                <c:pt idx="8">
                  <c:v>77</c:v>
                </c:pt>
                <c:pt idx="9">
                  <c:v>98</c:v>
                </c:pt>
                <c:pt idx="10">
                  <c:v>98</c:v>
                </c:pt>
                <c:pt idx="11">
                  <c:v>98</c:v>
                </c:pt>
                <c:pt idx="12">
                  <c:v>98</c:v>
                </c:pt>
                <c:pt idx="13">
                  <c:v>98</c:v>
                </c:pt>
                <c:pt idx="14">
                  <c:v>98</c:v>
                </c:pt>
                <c:pt idx="15">
                  <c:v>98</c:v>
                </c:pt>
                <c:pt idx="16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BE-4798-9BD0-5059E6889E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MaxTemp</c:v>
                </c:pt>
              </c:strCache>
            </c:strRef>
          </c:tx>
          <c:spPr>
            <a:solidFill>
              <a:srgbClr val="FFC000">
                <a:alpha val="50196"/>
              </a:srgbClr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Sheet1!$A$2:$A$18</c:f>
              <c:numCache>
                <c:formatCode>h:mm</c:formatCode>
                <c:ptCount val="17"/>
                <c:pt idx="0">
                  <c:v>0.41666666666666669</c:v>
                </c:pt>
                <c:pt idx="1">
                  <c:v>0.43055555555555558</c:v>
                </c:pt>
                <c:pt idx="2">
                  <c:v>0.44444444444444398</c:v>
                </c:pt>
                <c:pt idx="3">
                  <c:v>0.45833333333333298</c:v>
                </c:pt>
                <c:pt idx="4">
                  <c:v>0.47222222222222199</c:v>
                </c:pt>
                <c:pt idx="5">
                  <c:v>0.48611111111111099</c:v>
                </c:pt>
                <c:pt idx="6">
                  <c:v>0.5</c:v>
                </c:pt>
                <c:pt idx="7">
                  <c:v>0.51388888888888895</c:v>
                </c:pt>
                <c:pt idx="8">
                  <c:v>0.52777777777777801</c:v>
                </c:pt>
                <c:pt idx="9">
                  <c:v>0.54166666666666696</c:v>
                </c:pt>
                <c:pt idx="10">
                  <c:v>0.55555555555555503</c:v>
                </c:pt>
                <c:pt idx="11">
                  <c:v>0.56944444444444398</c:v>
                </c:pt>
                <c:pt idx="12">
                  <c:v>0.58333333333333304</c:v>
                </c:pt>
                <c:pt idx="13">
                  <c:v>0.59722222222222199</c:v>
                </c:pt>
                <c:pt idx="14">
                  <c:v>0.61111111111111105</c:v>
                </c:pt>
                <c:pt idx="15">
                  <c:v>0.625</c:v>
                </c:pt>
                <c:pt idx="16">
                  <c:v>0.63888888888888495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BE-4798-9BD0-5059E6889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7529695"/>
        <c:axId val="1939830911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h:mm</c:formatCode>
                <c:ptCount val="17"/>
                <c:pt idx="0">
                  <c:v>0.41666666666666669</c:v>
                </c:pt>
                <c:pt idx="1">
                  <c:v>0.43055555555555558</c:v>
                </c:pt>
                <c:pt idx="2">
                  <c:v>0.44444444444444398</c:v>
                </c:pt>
                <c:pt idx="3">
                  <c:v>0.45833333333333298</c:v>
                </c:pt>
                <c:pt idx="4">
                  <c:v>0.47222222222222199</c:v>
                </c:pt>
                <c:pt idx="5">
                  <c:v>0.48611111111111099</c:v>
                </c:pt>
                <c:pt idx="6">
                  <c:v>0.5</c:v>
                </c:pt>
                <c:pt idx="7">
                  <c:v>0.51388888888888895</c:v>
                </c:pt>
                <c:pt idx="8">
                  <c:v>0.52777777777777801</c:v>
                </c:pt>
                <c:pt idx="9">
                  <c:v>0.54166666666666696</c:v>
                </c:pt>
                <c:pt idx="10">
                  <c:v>0.55555555555555503</c:v>
                </c:pt>
                <c:pt idx="11">
                  <c:v>0.56944444444444398</c:v>
                </c:pt>
                <c:pt idx="12">
                  <c:v>0.58333333333333304</c:v>
                </c:pt>
                <c:pt idx="13">
                  <c:v>0.59722222222222199</c:v>
                </c:pt>
                <c:pt idx="14">
                  <c:v>0.61111111111111105</c:v>
                </c:pt>
                <c:pt idx="15">
                  <c:v>0.625</c:v>
                </c:pt>
                <c:pt idx="16">
                  <c:v>0.63888888888888495</c:v>
                </c:pt>
              </c:numCache>
            </c:numRef>
          </c:cat>
          <c:val>
            <c:numRef>
              <c:f>Sheet1!$B$2:$B$18</c:f>
              <c:numCache>
                <c:formatCode>0.00</c:formatCode>
                <c:ptCount val="17"/>
                <c:pt idx="0">
                  <c:v>68.2</c:v>
                </c:pt>
                <c:pt idx="1">
                  <c:v>67.5</c:v>
                </c:pt>
                <c:pt idx="2">
                  <c:v>68</c:v>
                </c:pt>
                <c:pt idx="3">
                  <c:v>67.900000000000006</c:v>
                </c:pt>
                <c:pt idx="4">
                  <c:v>67.900000000000006</c:v>
                </c:pt>
                <c:pt idx="5">
                  <c:v>74</c:v>
                </c:pt>
                <c:pt idx="6">
                  <c:v>77</c:v>
                </c:pt>
                <c:pt idx="7">
                  <c:v>78</c:v>
                </c:pt>
                <c:pt idx="8" formatCode="General">
                  <c:v>78.5</c:v>
                </c:pt>
                <c:pt idx="9" formatCode="General">
                  <c:v>93</c:v>
                </c:pt>
                <c:pt idx="10" formatCode="General">
                  <c:v>97</c:v>
                </c:pt>
                <c:pt idx="11" formatCode="General">
                  <c:v>98</c:v>
                </c:pt>
                <c:pt idx="12" formatCode="General">
                  <c:v>98.99</c:v>
                </c:pt>
                <c:pt idx="13" formatCode="General">
                  <c:v>99.1</c:v>
                </c:pt>
                <c:pt idx="14" formatCode="General">
                  <c:v>99.08</c:v>
                </c:pt>
                <c:pt idx="15" formatCode="General">
                  <c:v>99.05</c:v>
                </c:pt>
                <c:pt idx="16" formatCode="General">
                  <c:v>99.06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BE-4798-9BD0-5059E6889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529695"/>
        <c:axId val="1939830911"/>
      </c:lineChart>
      <c:catAx>
        <c:axId val="1867529695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FF00"/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1939830911"/>
        <c:crosses val="autoZero"/>
        <c:auto val="1"/>
        <c:lblAlgn val="ctr"/>
        <c:lblOffset val="100"/>
        <c:noMultiLvlLbl val="0"/>
      </c:catAx>
      <c:valAx>
        <c:axId val="1939830911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rgbClr val="00FF00">
                  <a:alpha val="60000"/>
                </a:srgb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FF00"/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186752969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530264"/>
            <a:ext cx="8099822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701796"/>
            <a:ext cx="8099822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5B9A-3C57-41A7-BDC6-B678E114DCCE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67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5B9A-3C57-41A7-BDC6-B678E114DCCE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3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172505"/>
            <a:ext cx="2328699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72505"/>
            <a:ext cx="6851100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5B9A-3C57-41A7-BDC6-B678E114DCCE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39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5B9A-3C57-41A7-BDC6-B678E114DCCE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66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807773"/>
            <a:ext cx="9314796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168309"/>
            <a:ext cx="931479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5B9A-3C57-41A7-BDC6-B678E114DCCE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16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862523"/>
            <a:ext cx="4589899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862523"/>
            <a:ext cx="4589899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5B9A-3C57-41A7-BDC6-B678E114DCCE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66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72505"/>
            <a:ext cx="9314796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794272"/>
            <a:ext cx="456880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183532"/>
            <a:ext cx="456880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794272"/>
            <a:ext cx="459130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183532"/>
            <a:ext cx="459130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5B9A-3C57-41A7-BDC6-B678E114DCCE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55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5B9A-3C57-41A7-BDC6-B678E114DCCE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87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5B9A-3C57-41A7-BDC6-B678E114DCCE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73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16006"/>
            <a:ext cx="3483204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466513"/>
            <a:ext cx="5467380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972026"/>
            <a:ext cx="3483204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5B9A-3C57-41A7-BDC6-B678E114DCCE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45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16006"/>
            <a:ext cx="3483204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466513"/>
            <a:ext cx="5467380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972026"/>
            <a:ext cx="3483204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5B9A-3C57-41A7-BDC6-B678E114DCCE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01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72505"/>
            <a:ext cx="931479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862523"/>
            <a:ext cx="931479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003082"/>
            <a:ext cx="242994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5B9A-3C57-41A7-BDC6-B678E114DCCE}" type="datetimeFigureOut">
              <a:rPr lang="pt-BR" smtClean="0"/>
              <a:t>03/01/2022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003082"/>
            <a:ext cx="36449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003082"/>
            <a:ext cx="242994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143D-C4DA-41F7-8694-5495974E2C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91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1AABB3-ACD4-4268-B073-1DBA8D187FB2}"/>
              </a:ext>
            </a:extLst>
          </p:cNvPr>
          <p:cNvSpPr/>
          <p:nvPr/>
        </p:nvSpPr>
        <p:spPr>
          <a:xfrm>
            <a:off x="24958" y="18691"/>
            <a:ext cx="10799763" cy="33455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FF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5D7D8-F582-4B76-8349-58C82E97CE1F}"/>
              </a:ext>
            </a:extLst>
          </p:cNvPr>
          <p:cNvSpPr/>
          <p:nvPr/>
        </p:nvSpPr>
        <p:spPr>
          <a:xfrm>
            <a:off x="0" y="-2"/>
            <a:ext cx="10790376" cy="1319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FF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B41C02-7D47-450A-B519-8EA630A19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34" y="46836"/>
            <a:ext cx="732547" cy="123376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DCBA26-14E4-4307-90AC-BC069D38778A}"/>
              </a:ext>
            </a:extLst>
          </p:cNvPr>
          <p:cNvCxnSpPr>
            <a:cxnSpLocks/>
          </p:cNvCxnSpPr>
          <p:nvPr/>
        </p:nvCxnSpPr>
        <p:spPr>
          <a:xfrm>
            <a:off x="298783" y="1332356"/>
            <a:ext cx="10343817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8B062A-9BE5-4446-B431-F0E55A94013C}"/>
              </a:ext>
            </a:extLst>
          </p:cNvPr>
          <p:cNvSpPr txBox="1"/>
          <p:nvPr/>
        </p:nvSpPr>
        <p:spPr>
          <a:xfrm>
            <a:off x="1076292" y="18692"/>
            <a:ext cx="2146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André Botelho</a:t>
            </a:r>
          </a:p>
          <a:p>
            <a:r>
              <a:rPr lang="en-US" dirty="0">
                <a:solidFill>
                  <a:srgbClr val="00FF00"/>
                </a:solidFill>
              </a:rPr>
              <a:t>Beer Fridge UI</a:t>
            </a:r>
          </a:p>
          <a:p>
            <a:r>
              <a:rPr lang="en-US" dirty="0">
                <a:solidFill>
                  <a:srgbClr val="00FF00"/>
                </a:solidFill>
              </a:rPr>
              <a:t>dd/mm/</a:t>
            </a:r>
            <a:r>
              <a:rPr lang="en-US" dirty="0" err="1">
                <a:solidFill>
                  <a:srgbClr val="00FF00"/>
                </a:solidFill>
              </a:rPr>
              <a:t>yy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hh:mm</a:t>
            </a:r>
            <a:endParaRPr lang="en-US" dirty="0">
              <a:solidFill>
                <a:srgbClr val="00FF00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792919C-B0B1-488E-B40F-C9BDD9745B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1571940"/>
              </p:ext>
            </p:extLst>
          </p:nvPr>
        </p:nvGraphicFramePr>
        <p:xfrm>
          <a:off x="1096843" y="1368069"/>
          <a:ext cx="9655605" cy="1853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5926E825-BBAB-0447-BAC8-E88F4DA5151E}"/>
              </a:ext>
            </a:extLst>
          </p:cNvPr>
          <p:cNvGrpSpPr/>
          <p:nvPr/>
        </p:nvGrpSpPr>
        <p:grpSpPr>
          <a:xfrm>
            <a:off x="3240307" y="131008"/>
            <a:ext cx="3145511" cy="1057490"/>
            <a:chOff x="3087887" y="166886"/>
            <a:chExt cx="3145511" cy="10574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E47744-6DEF-494B-8EF3-9AE1DE10D6E5}"/>
                </a:ext>
              </a:extLst>
            </p:cNvPr>
            <p:cNvSpPr txBox="1"/>
            <p:nvPr/>
          </p:nvSpPr>
          <p:spPr>
            <a:xfrm>
              <a:off x="3923679" y="464798"/>
              <a:ext cx="2309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FF00"/>
                  </a:solidFill>
                </a:rPr>
                <a:t>&lt;Current State&gt;</a:t>
              </a:r>
              <a:endParaRPr lang="pt-BR" sz="2400" dirty="0">
                <a:solidFill>
                  <a:srgbClr val="00FF00"/>
                </a:solidFill>
              </a:endParaRPr>
            </a:p>
          </p:txBody>
        </p:sp>
        <p:pic>
          <p:nvPicPr>
            <p:cNvPr id="35" name="Picture 2" descr="White temperature 2 icon - Free white weather icons">
              <a:extLst>
                <a:ext uri="{FF2B5EF4-FFF2-40B4-BE49-F238E27FC236}">
                  <a16:creationId xmlns:a16="http://schemas.microsoft.com/office/drawing/2014/main" id="{A35E1636-166E-4133-A345-113EA4B167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09" r="11228"/>
            <a:stretch/>
          </p:blipFill>
          <p:spPr bwMode="auto">
            <a:xfrm>
              <a:off x="3087887" y="166886"/>
              <a:ext cx="753595" cy="1057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B6AAAA3-8483-5C42-8F1B-415F21DFEF9F}"/>
              </a:ext>
            </a:extLst>
          </p:cNvPr>
          <p:cNvGrpSpPr/>
          <p:nvPr/>
        </p:nvGrpSpPr>
        <p:grpSpPr>
          <a:xfrm>
            <a:off x="9152939" y="388248"/>
            <a:ext cx="1445590" cy="582458"/>
            <a:chOff x="6755251" y="755543"/>
            <a:chExt cx="1445590" cy="58245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D7A628D-B607-8447-BDDE-30CDAB9BDDA4}"/>
                </a:ext>
              </a:extLst>
            </p:cNvPr>
            <p:cNvGrpSpPr/>
            <p:nvPr/>
          </p:nvGrpSpPr>
          <p:grpSpPr>
            <a:xfrm>
              <a:off x="6755251" y="766364"/>
              <a:ext cx="571637" cy="571637"/>
              <a:chOff x="2385241" y="4945873"/>
              <a:chExt cx="1374525" cy="137452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A931AA6-8163-5E4E-839A-F84ACD952EFD}"/>
                  </a:ext>
                </a:extLst>
              </p:cNvPr>
              <p:cNvSpPr/>
              <p:nvPr/>
            </p:nvSpPr>
            <p:spPr>
              <a:xfrm>
                <a:off x="2385241" y="4945873"/>
                <a:ext cx="1374525" cy="1374525"/>
              </a:xfrm>
              <a:prstGeom prst="ellipse">
                <a:avLst/>
              </a:prstGeom>
              <a:noFill/>
              <a:ln w="3810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R"/>
              </a:p>
            </p:txBody>
          </p:sp>
          <p:sp>
            <p:nvSpPr>
              <p:cNvPr id="32" name="Striped Right Arrow 31">
                <a:extLst>
                  <a:ext uri="{FF2B5EF4-FFF2-40B4-BE49-F238E27FC236}">
                    <a16:creationId xmlns:a16="http://schemas.microsoft.com/office/drawing/2014/main" id="{DA4D24F7-5595-424D-B81F-48FF27A743C3}"/>
                  </a:ext>
                </a:extLst>
              </p:cNvPr>
              <p:cNvSpPr/>
              <p:nvPr/>
            </p:nvSpPr>
            <p:spPr>
              <a:xfrm rot="16200000">
                <a:off x="2577223" y="5333320"/>
                <a:ext cx="990566" cy="599638"/>
              </a:xfrm>
              <a:prstGeom prst="stripedRightArrow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R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7B5367-48A9-D340-836B-92E11E394D11}"/>
                </a:ext>
              </a:extLst>
            </p:cNvPr>
            <p:cNvGrpSpPr/>
            <p:nvPr/>
          </p:nvGrpSpPr>
          <p:grpSpPr>
            <a:xfrm rot="10800000">
              <a:off x="7629204" y="755543"/>
              <a:ext cx="571637" cy="571637"/>
              <a:chOff x="4569029" y="4494347"/>
              <a:chExt cx="1374527" cy="1374527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15A9FD0-0755-9E44-AB03-69D25B5F540C}"/>
                  </a:ext>
                </a:extLst>
              </p:cNvPr>
              <p:cNvSpPr/>
              <p:nvPr/>
            </p:nvSpPr>
            <p:spPr>
              <a:xfrm>
                <a:off x="4569029" y="4494347"/>
                <a:ext cx="1374527" cy="137452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R"/>
              </a:p>
            </p:txBody>
          </p:sp>
          <p:sp>
            <p:nvSpPr>
              <p:cNvPr id="30" name="Striped Right Arrow 29">
                <a:extLst>
                  <a:ext uri="{FF2B5EF4-FFF2-40B4-BE49-F238E27FC236}">
                    <a16:creationId xmlns:a16="http://schemas.microsoft.com/office/drawing/2014/main" id="{64E98D5D-DB23-CF4F-BB0D-D22ED3F09C80}"/>
                  </a:ext>
                </a:extLst>
              </p:cNvPr>
              <p:cNvSpPr/>
              <p:nvPr/>
            </p:nvSpPr>
            <p:spPr>
              <a:xfrm rot="16200000">
                <a:off x="4761005" y="4881790"/>
                <a:ext cx="990566" cy="599638"/>
              </a:xfrm>
              <a:prstGeom prst="striped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R" dirty="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EA7189-7C3C-3646-B8A7-49AD56380ECC}"/>
              </a:ext>
            </a:extLst>
          </p:cNvPr>
          <p:cNvGrpSpPr/>
          <p:nvPr/>
        </p:nvGrpSpPr>
        <p:grpSpPr>
          <a:xfrm>
            <a:off x="6629555" y="334450"/>
            <a:ext cx="1966631" cy="671541"/>
            <a:chOff x="6593929" y="371511"/>
            <a:chExt cx="1966631" cy="67154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E1597F-F2D3-0841-9212-7FB3A700DF52}"/>
                </a:ext>
              </a:extLst>
            </p:cNvPr>
            <p:cNvSpPr txBox="1"/>
            <p:nvPr/>
          </p:nvSpPr>
          <p:spPr>
            <a:xfrm>
              <a:off x="7135051" y="532199"/>
              <a:ext cx="1425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FF00"/>
                  </a:solidFill>
                </a:rPr>
                <a:t>&lt;Target Temp&gt;</a:t>
              </a:r>
              <a:endParaRPr lang="pt-BR" sz="1600" dirty="0">
                <a:solidFill>
                  <a:srgbClr val="00FF00"/>
                </a:solidFill>
              </a:endParaRPr>
            </a:p>
          </p:txBody>
        </p:sp>
        <p:pic>
          <p:nvPicPr>
            <p:cNvPr id="33" name="Picture 2" descr="White temperature 2 icon - Free white weather icons">
              <a:extLst>
                <a:ext uri="{FF2B5EF4-FFF2-40B4-BE49-F238E27FC236}">
                  <a16:creationId xmlns:a16="http://schemas.microsoft.com/office/drawing/2014/main" id="{2EB5894D-C80F-6845-BF21-3A67D67952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09" r="11228"/>
            <a:stretch/>
          </p:blipFill>
          <p:spPr bwMode="auto">
            <a:xfrm>
              <a:off x="6593929" y="371511"/>
              <a:ext cx="478558" cy="671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445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B95D7D8-F582-4B76-8349-58C82E97CE1F}"/>
              </a:ext>
            </a:extLst>
          </p:cNvPr>
          <p:cNvSpPr/>
          <p:nvPr/>
        </p:nvSpPr>
        <p:spPr>
          <a:xfrm>
            <a:off x="0" y="-2"/>
            <a:ext cx="10790376" cy="1319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FF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1AABB3-ACD4-4268-B073-1DBA8D187FB2}"/>
              </a:ext>
            </a:extLst>
          </p:cNvPr>
          <p:cNvSpPr/>
          <p:nvPr/>
        </p:nvSpPr>
        <p:spPr>
          <a:xfrm>
            <a:off x="0" y="0"/>
            <a:ext cx="10799763" cy="32400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FF00"/>
              </a:solidFill>
            </a:endParaRPr>
          </a:p>
        </p:txBody>
      </p:sp>
      <p:pic>
        <p:nvPicPr>
          <p:cNvPr id="1026" name="Picture 2" descr="White temperature 2 icon - Free white weather icons">
            <a:extLst>
              <a:ext uri="{FF2B5EF4-FFF2-40B4-BE49-F238E27FC236}">
                <a16:creationId xmlns:a16="http://schemas.microsoft.com/office/drawing/2014/main" id="{C00D2FD5-49B3-43DC-8359-9B23693C4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91" y="1945"/>
            <a:ext cx="692490" cy="6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CDBE808-06EB-144D-8647-316AD47CFCFA}"/>
              </a:ext>
            </a:extLst>
          </p:cNvPr>
          <p:cNvGrpSpPr/>
          <p:nvPr/>
        </p:nvGrpSpPr>
        <p:grpSpPr>
          <a:xfrm>
            <a:off x="3240307" y="131008"/>
            <a:ext cx="3145511" cy="1057490"/>
            <a:chOff x="3087887" y="166886"/>
            <a:chExt cx="3145511" cy="105749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E81602-7189-254B-ABCC-9CCA5E785215}"/>
                </a:ext>
              </a:extLst>
            </p:cNvPr>
            <p:cNvSpPr txBox="1"/>
            <p:nvPr/>
          </p:nvSpPr>
          <p:spPr>
            <a:xfrm>
              <a:off x="3923679" y="464798"/>
              <a:ext cx="2309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FF00"/>
                  </a:solidFill>
                </a:rPr>
                <a:t>&lt;Current State&gt;</a:t>
              </a:r>
              <a:endParaRPr lang="pt-BR" sz="2400" dirty="0">
                <a:solidFill>
                  <a:srgbClr val="00FF00"/>
                </a:solidFill>
              </a:endParaRPr>
            </a:p>
          </p:txBody>
        </p:sp>
        <p:pic>
          <p:nvPicPr>
            <p:cNvPr id="32" name="Picture 2" descr="White temperature 2 icon - Free white weather icons">
              <a:extLst>
                <a:ext uri="{FF2B5EF4-FFF2-40B4-BE49-F238E27FC236}">
                  <a16:creationId xmlns:a16="http://schemas.microsoft.com/office/drawing/2014/main" id="{5044D38F-579D-EA42-A4A8-BE75D01D21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09" r="11228"/>
            <a:stretch/>
          </p:blipFill>
          <p:spPr bwMode="auto">
            <a:xfrm>
              <a:off x="3087887" y="166886"/>
              <a:ext cx="753595" cy="1057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B41C02-7D47-450A-B519-8EA630A19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34" y="46836"/>
            <a:ext cx="732547" cy="123376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DCBA26-14E4-4307-90AC-BC069D38778A}"/>
              </a:ext>
            </a:extLst>
          </p:cNvPr>
          <p:cNvCxnSpPr>
            <a:cxnSpLocks/>
          </p:cNvCxnSpPr>
          <p:nvPr/>
        </p:nvCxnSpPr>
        <p:spPr>
          <a:xfrm>
            <a:off x="298783" y="1332356"/>
            <a:ext cx="10343817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8B062A-9BE5-4446-B431-F0E55A94013C}"/>
              </a:ext>
            </a:extLst>
          </p:cNvPr>
          <p:cNvSpPr txBox="1"/>
          <p:nvPr/>
        </p:nvSpPr>
        <p:spPr>
          <a:xfrm>
            <a:off x="1076292" y="18692"/>
            <a:ext cx="2146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André Botelho</a:t>
            </a:r>
          </a:p>
          <a:p>
            <a:r>
              <a:rPr lang="en-US" dirty="0">
                <a:solidFill>
                  <a:srgbClr val="00FF00"/>
                </a:solidFill>
              </a:rPr>
              <a:t>Beer Fridge UI</a:t>
            </a:r>
          </a:p>
          <a:p>
            <a:r>
              <a:rPr lang="en-US" dirty="0">
                <a:solidFill>
                  <a:srgbClr val="00FF00"/>
                </a:solidFill>
              </a:rPr>
              <a:t>dd/mm/</a:t>
            </a:r>
            <a:r>
              <a:rPr lang="en-US" dirty="0" err="1">
                <a:solidFill>
                  <a:srgbClr val="00FF00"/>
                </a:solidFill>
              </a:rPr>
              <a:t>yy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hh:mm</a:t>
            </a:r>
            <a:endParaRPr lang="en-US" dirty="0">
              <a:solidFill>
                <a:srgbClr val="00FF00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792919C-B0B1-488E-B40F-C9BDD9745BD5}"/>
              </a:ext>
            </a:extLst>
          </p:cNvPr>
          <p:cNvGraphicFramePr/>
          <p:nvPr/>
        </p:nvGraphicFramePr>
        <p:xfrm>
          <a:off x="1096843" y="1368069"/>
          <a:ext cx="9655605" cy="1853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B187D804-45AE-FA44-AE55-C802C7858C68}"/>
              </a:ext>
            </a:extLst>
          </p:cNvPr>
          <p:cNvSpPr/>
          <p:nvPr/>
        </p:nvSpPr>
        <p:spPr>
          <a:xfrm>
            <a:off x="-2572" y="-2"/>
            <a:ext cx="1078069" cy="3240088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(3x9)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54E879-5A7E-CE4B-BB65-D469E1CC9734}"/>
              </a:ext>
            </a:extLst>
          </p:cNvPr>
          <p:cNvSpPr/>
          <p:nvPr/>
        </p:nvSpPr>
        <p:spPr>
          <a:xfrm>
            <a:off x="1093166" y="-2"/>
            <a:ext cx="2160000" cy="144000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Name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Date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Brewery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(6x4)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27EE59-8726-694E-9415-F2C13D8F44FD}"/>
              </a:ext>
            </a:extLst>
          </p:cNvPr>
          <p:cNvSpPr/>
          <p:nvPr/>
        </p:nvSpPr>
        <p:spPr>
          <a:xfrm>
            <a:off x="1077946" y="1439998"/>
            <a:ext cx="9655605" cy="1781398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Historical Temp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(27x5)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F0B1EB-0C49-284C-81D2-9C21398B7067}"/>
              </a:ext>
            </a:extLst>
          </p:cNvPr>
          <p:cNvSpPr/>
          <p:nvPr/>
        </p:nvSpPr>
        <p:spPr>
          <a:xfrm>
            <a:off x="3940268" y="8807"/>
            <a:ext cx="2520000" cy="144000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State (Warming, Cooling, Target Temp)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(7x4)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C61C5C-3063-514A-A234-B1C8EBC41E0E}"/>
              </a:ext>
            </a:extLst>
          </p:cNvPr>
          <p:cNvSpPr/>
          <p:nvPr/>
        </p:nvSpPr>
        <p:spPr>
          <a:xfrm>
            <a:off x="3243770" y="-8811"/>
            <a:ext cx="720000" cy="144000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Logo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(2x4)</a:t>
            </a:r>
            <a:endParaRPr lang="pt-BR" dirty="0">
              <a:solidFill>
                <a:srgbClr val="FF000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B988A9-4A66-ED49-ABB1-98B40240BFA1}"/>
              </a:ext>
            </a:extLst>
          </p:cNvPr>
          <p:cNvGrpSpPr/>
          <p:nvPr/>
        </p:nvGrpSpPr>
        <p:grpSpPr>
          <a:xfrm>
            <a:off x="9152939" y="388248"/>
            <a:ext cx="1445590" cy="582458"/>
            <a:chOff x="6755251" y="755543"/>
            <a:chExt cx="1445590" cy="58245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64492F0-4FD7-9B45-84B5-1E69C15348C3}"/>
                </a:ext>
              </a:extLst>
            </p:cNvPr>
            <p:cNvGrpSpPr/>
            <p:nvPr/>
          </p:nvGrpSpPr>
          <p:grpSpPr>
            <a:xfrm>
              <a:off x="6755251" y="766364"/>
              <a:ext cx="571637" cy="571637"/>
              <a:chOff x="2385241" y="4945873"/>
              <a:chExt cx="1374525" cy="1374525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FD8A43C-0128-614E-972D-442F224425FF}"/>
                  </a:ext>
                </a:extLst>
              </p:cNvPr>
              <p:cNvSpPr/>
              <p:nvPr/>
            </p:nvSpPr>
            <p:spPr>
              <a:xfrm>
                <a:off x="2385241" y="4945873"/>
                <a:ext cx="1374525" cy="1374525"/>
              </a:xfrm>
              <a:prstGeom prst="ellipse">
                <a:avLst/>
              </a:prstGeom>
              <a:noFill/>
              <a:ln w="3810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R"/>
              </a:p>
            </p:txBody>
          </p:sp>
          <p:sp>
            <p:nvSpPr>
              <p:cNvPr id="47" name="Striped Right Arrow 46">
                <a:extLst>
                  <a:ext uri="{FF2B5EF4-FFF2-40B4-BE49-F238E27FC236}">
                    <a16:creationId xmlns:a16="http://schemas.microsoft.com/office/drawing/2014/main" id="{D7E21C01-B758-6842-B0FB-1E239210AFD3}"/>
                  </a:ext>
                </a:extLst>
              </p:cNvPr>
              <p:cNvSpPr/>
              <p:nvPr/>
            </p:nvSpPr>
            <p:spPr>
              <a:xfrm rot="16200000">
                <a:off x="2577223" y="5333320"/>
                <a:ext cx="990566" cy="599638"/>
              </a:xfrm>
              <a:prstGeom prst="stripedRightArrow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R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699657-623F-3844-8BAE-6BA361C771C3}"/>
                </a:ext>
              </a:extLst>
            </p:cNvPr>
            <p:cNvGrpSpPr/>
            <p:nvPr/>
          </p:nvGrpSpPr>
          <p:grpSpPr>
            <a:xfrm rot="10800000">
              <a:off x="7629204" y="755543"/>
              <a:ext cx="571637" cy="571637"/>
              <a:chOff x="4569029" y="4494347"/>
              <a:chExt cx="1374527" cy="137452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AB0542E-D6CC-FB41-AAE1-B4E1362BD919}"/>
                  </a:ext>
                </a:extLst>
              </p:cNvPr>
              <p:cNvSpPr/>
              <p:nvPr/>
            </p:nvSpPr>
            <p:spPr>
              <a:xfrm>
                <a:off x="4569029" y="4494347"/>
                <a:ext cx="1374527" cy="137452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R"/>
              </a:p>
            </p:txBody>
          </p:sp>
          <p:sp>
            <p:nvSpPr>
              <p:cNvPr id="41" name="Striped Right Arrow 40">
                <a:extLst>
                  <a:ext uri="{FF2B5EF4-FFF2-40B4-BE49-F238E27FC236}">
                    <a16:creationId xmlns:a16="http://schemas.microsoft.com/office/drawing/2014/main" id="{B2D83D36-CE2B-1A42-BB47-6F0358D887B9}"/>
                  </a:ext>
                </a:extLst>
              </p:cNvPr>
              <p:cNvSpPr/>
              <p:nvPr/>
            </p:nvSpPr>
            <p:spPr>
              <a:xfrm rot="16200000">
                <a:off x="4761005" y="4881790"/>
                <a:ext cx="990566" cy="599638"/>
              </a:xfrm>
              <a:prstGeom prst="striped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R" dirty="0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495CDE-1212-B340-B234-4EEF57DC0976}"/>
              </a:ext>
            </a:extLst>
          </p:cNvPr>
          <p:cNvGrpSpPr/>
          <p:nvPr/>
        </p:nvGrpSpPr>
        <p:grpSpPr>
          <a:xfrm>
            <a:off x="6629555" y="334450"/>
            <a:ext cx="1966631" cy="671541"/>
            <a:chOff x="6593929" y="371511"/>
            <a:chExt cx="1966631" cy="67154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39CDAD-A45D-0747-9AE7-394896F60955}"/>
                </a:ext>
              </a:extLst>
            </p:cNvPr>
            <p:cNvSpPr txBox="1"/>
            <p:nvPr/>
          </p:nvSpPr>
          <p:spPr>
            <a:xfrm>
              <a:off x="7135051" y="532199"/>
              <a:ext cx="1425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FF00"/>
                  </a:solidFill>
                </a:rPr>
                <a:t>&lt;Target Temp&gt;</a:t>
              </a:r>
              <a:endParaRPr lang="pt-BR" sz="1600" dirty="0">
                <a:solidFill>
                  <a:srgbClr val="00FF00"/>
                </a:solidFill>
              </a:endParaRPr>
            </a:p>
          </p:txBody>
        </p:sp>
        <p:pic>
          <p:nvPicPr>
            <p:cNvPr id="50" name="Picture 2" descr="White temperature 2 icon - Free white weather icons">
              <a:extLst>
                <a:ext uri="{FF2B5EF4-FFF2-40B4-BE49-F238E27FC236}">
                  <a16:creationId xmlns:a16="http://schemas.microsoft.com/office/drawing/2014/main" id="{0BE343BF-D8A2-A84E-9234-61ED8B9DFF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09" r="11228"/>
            <a:stretch/>
          </p:blipFill>
          <p:spPr bwMode="auto">
            <a:xfrm>
              <a:off x="6593929" y="371511"/>
              <a:ext cx="478558" cy="671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8237592-20CB-8846-83BA-375CB482B800}"/>
              </a:ext>
            </a:extLst>
          </p:cNvPr>
          <p:cNvSpPr/>
          <p:nvPr/>
        </p:nvSpPr>
        <p:spPr>
          <a:xfrm>
            <a:off x="6451406" y="-3"/>
            <a:ext cx="726466" cy="1434321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(2x4)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44CAAE-B51A-6448-89EC-4DA652FC2896}"/>
              </a:ext>
            </a:extLst>
          </p:cNvPr>
          <p:cNvSpPr/>
          <p:nvPr/>
        </p:nvSpPr>
        <p:spPr>
          <a:xfrm>
            <a:off x="8583253" y="-24578"/>
            <a:ext cx="1089699" cy="1434321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Up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(3x4)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CD822B-BB18-A740-ABB8-4B98F3BFA668}"/>
              </a:ext>
            </a:extLst>
          </p:cNvPr>
          <p:cNvSpPr/>
          <p:nvPr/>
        </p:nvSpPr>
        <p:spPr>
          <a:xfrm>
            <a:off x="9639260" y="-28955"/>
            <a:ext cx="1089699" cy="1434321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Down 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(3x4)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9BC145-8601-EB47-A1B0-36951D34339C}"/>
              </a:ext>
            </a:extLst>
          </p:cNvPr>
          <p:cNvSpPr/>
          <p:nvPr/>
        </p:nvSpPr>
        <p:spPr>
          <a:xfrm>
            <a:off x="7143254" y="-13018"/>
            <a:ext cx="1452932" cy="1434321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Temp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(4x4)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2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9809</TotalTime>
  <Words>90</Words>
  <Application>Microsoft Macintosh PowerPoint</Application>
  <PresentationFormat>Custom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Botelho</dc:creator>
  <cp:lastModifiedBy>Andre Botelho</cp:lastModifiedBy>
  <cp:revision>14</cp:revision>
  <dcterms:created xsi:type="dcterms:W3CDTF">2021-01-16T22:59:58Z</dcterms:created>
  <dcterms:modified xsi:type="dcterms:W3CDTF">2022-01-09T03:16:28Z</dcterms:modified>
</cp:coreProperties>
</file>