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1" r:id="rId3"/>
    <p:sldId id="302" r:id="rId4"/>
    <p:sldId id="263" r:id="rId5"/>
    <p:sldId id="264" r:id="rId6"/>
    <p:sldId id="266" r:id="rId7"/>
    <p:sldId id="267" r:id="rId8"/>
    <p:sldId id="268" r:id="rId9"/>
    <p:sldId id="303" r:id="rId10"/>
    <p:sldId id="273" r:id="rId11"/>
    <p:sldId id="272" r:id="rId12"/>
    <p:sldId id="300" r:id="rId13"/>
    <p:sldId id="275" r:id="rId14"/>
    <p:sldId id="274" r:id="rId15"/>
    <p:sldId id="276" r:id="rId16"/>
    <p:sldId id="299"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475" autoAdjust="0"/>
  </p:normalViewPr>
  <p:slideViewPr>
    <p:cSldViewPr>
      <p:cViewPr varScale="1">
        <p:scale>
          <a:sx n="96" d="100"/>
          <a:sy n="96" d="100"/>
        </p:scale>
        <p:origin x="203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24778-0E5C-4636-BAEE-CEF4DC8B66D2}" type="datetimeFigureOut">
              <a:rPr lang="en-US" smtClean="0"/>
              <a:t>7/29/2023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442296-292E-4969-A005-E7FE00C82617}" type="slidenum">
              <a:rPr lang="en-US" smtClean="0"/>
              <a:t>‹#›</a:t>
            </a:fld>
            <a:endParaRPr lang="en-US"/>
          </a:p>
        </p:txBody>
      </p:sp>
    </p:spTree>
    <p:extLst>
      <p:ext uri="{BB962C8B-B14F-4D97-AF65-F5344CB8AC3E}">
        <p14:creationId xmlns:p14="http://schemas.microsoft.com/office/powerpoint/2010/main" val="303575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course assumes the student has basic knowledge of relational database technology and DBMS fundamentals. For students needing to review these concepts, please refer to Appendix 1, “Database Concepts and Fundamentals.” This is not a trivial matter. And sometimes the problem is that people think they know more than they actually do.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“What is a database?” I bet most people reading this believe they know the answer to that question. But some (perhaps many) of you would be wrong. SQL Server is not a database, it is a DBMS, or Database Management System. You can use SQL Server to create a database, but SQL Server, in and of itself, is not a database. Same goes for MySQL, Oracle, DB2, and so on.</a:t>
            </a: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2</a:t>
            </a:fld>
            <a:endParaRPr lang="en-US"/>
          </a:p>
        </p:txBody>
      </p:sp>
    </p:spTree>
    <p:extLst>
      <p:ext uri="{BB962C8B-B14F-4D97-AF65-F5344CB8AC3E}">
        <p14:creationId xmlns:p14="http://schemas.microsoft.com/office/powerpoint/2010/main" val="2158903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Some organizations, once again the larger ones, also have a system administration (SA) or systems programming role that impacts DBMS implementation and operations. When the SA role exists separately from the DBA role, it is responsible for the installation and setup of the DBMS. The SA typically has no responsibility for database design and support. Instead, the DBA is responsible for the databases and the SA is responsible for DBMS installation, modification, and support.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Furthermore, the SA role ensures that the IT infrastructure is implemented such that the DBMS is configured to work with other enabling system software. The SA may need to work with other technicians to configure transaction processors, message </a:t>
            </a:r>
            <a:r>
              <a:rPr lang="en-US" sz="1200" kern="1200" dirty="0" err="1">
                <a:solidFill>
                  <a:schemeClr val="tx1"/>
                </a:solidFill>
                <a:effectLst/>
                <a:latin typeface="+mn-lt"/>
                <a:ea typeface="+mn-ea"/>
                <a:cs typeface="+mn-cs"/>
              </a:rPr>
              <a:t>queueing</a:t>
            </a:r>
            <a:r>
              <a:rPr lang="en-US" sz="1200" kern="1200" dirty="0">
                <a:solidFill>
                  <a:schemeClr val="tx1"/>
                </a:solidFill>
                <a:effectLst/>
                <a:latin typeface="+mn-lt"/>
                <a:ea typeface="+mn-ea"/>
                <a:cs typeface="+mn-cs"/>
              </a:rPr>
              <a:t> software, networking protocols, and operating system parameters to enable the DBMS to operate effectively. The SA ensures that the IT infrastructure is operational for database development by setting up the DBMS appropriately, applying on-going maintenance from the DBMS vendor, and coordinating migration to new DBMS releases and versions. </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14</a:t>
            </a:fld>
            <a:endParaRPr lang="en-US"/>
          </a:p>
        </p:txBody>
      </p:sp>
    </p:spTree>
    <p:extLst>
      <p:ext uri="{BB962C8B-B14F-4D97-AF65-F5344CB8AC3E}">
        <p14:creationId xmlns:p14="http://schemas.microsoft.com/office/powerpoint/2010/main" val="3575676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DBA is the conduit for communication between the DA team and the technicians and application programming staff. Of course, the bulk of the DBA’s job is the on-going support of the databases created from the physical design and the management of the applications that access those databases. </a:t>
            </a:r>
            <a:endParaRPr lang="en-US" b="1" dirty="0"/>
          </a:p>
        </p:txBody>
      </p:sp>
      <p:sp>
        <p:nvSpPr>
          <p:cNvPr id="4" name="Slide Number Placeholder 3"/>
          <p:cNvSpPr>
            <a:spLocks noGrp="1"/>
          </p:cNvSpPr>
          <p:nvPr>
            <p:ph type="sldNum" sz="quarter" idx="10"/>
          </p:nvPr>
        </p:nvSpPr>
        <p:spPr/>
        <p:txBody>
          <a:bodyPr/>
          <a:lstStyle/>
          <a:p>
            <a:fld id="{28442296-292E-4969-A005-E7FE00C82617}" type="slidenum">
              <a:rPr lang="en-US" smtClean="0"/>
              <a:t>15</a:t>
            </a:fld>
            <a:endParaRPr lang="en-US"/>
          </a:p>
        </p:txBody>
      </p:sp>
    </p:spTree>
    <p:extLst>
      <p:ext uri="{BB962C8B-B14F-4D97-AF65-F5344CB8AC3E}">
        <p14:creationId xmlns:p14="http://schemas.microsoft.com/office/powerpoint/2010/main" val="1506551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will not go over these tasks in any detail today as the remainder of the course will cover each of them in-depth.</a:t>
            </a: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17</a:t>
            </a:fld>
            <a:endParaRPr lang="en-US"/>
          </a:p>
        </p:txBody>
      </p:sp>
    </p:spTree>
    <p:extLst>
      <p:ext uri="{BB962C8B-B14F-4D97-AF65-F5344CB8AC3E}">
        <p14:creationId xmlns:p14="http://schemas.microsoft.com/office/powerpoint/2010/main" val="323489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U.S. Bureau of Labor Statistics (BLS) provides additional information about DBA employment and compensation. As of May 2010, the BLS reports that median annual wages of database administrators were $73,490 and the mean annual wage was $75,730. The lowest 10 percent earned less than $41,570, and the highest 10 percent earned more than $115,660. The BLS also breaks down earnings statistics by geographical region so you can use their data to determine expected salary ranges for your specific location of interest.</a:t>
            </a:r>
          </a:p>
          <a:p>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Keep in mind that the salary figures quoted here are for illustrative purposes only and will vary based on numerous factors. As might be expected, as the years of experience and number of people managed increases, so does the salary. Of course, DBA salaries, as with all salaries, vary by region of the country, as well. In the USA, DBA salaries are likely to be higher in the Northeast and on the West Coast than in other regions. Type of industry is also a factor, with pharmaceuticals paying higher than government entities (for example). When all of these factors are considered the salary figures for DBAs are quite stable and on the higher end of IT individual contributors.</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6</a:t>
            </a:fld>
            <a:endParaRPr lang="en-US"/>
          </a:p>
        </p:txBody>
      </p:sp>
    </p:spTree>
    <p:extLst>
      <p:ext uri="{BB962C8B-B14F-4D97-AF65-F5344CB8AC3E}">
        <p14:creationId xmlns:p14="http://schemas.microsoft.com/office/powerpoint/2010/main" val="288367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DBAs are well-paid, highly employable, possess challenging jobs, and are likely to be engaged in the most visible and important projects. What’s not to like? Well, DBAs are expected to know everything, not just about database technology, but anything remotely connected to it. DBAs almost never work simple 8 hour days, instead working long days with a lot of overtime, especially when performance is suffering or development projects are behind schedule. According to industry analysts, the average DBA works more than 50 hours per week, including an average of six hours on weekends. DBAs frequently have to work on weekends and holidays to maintain databases during off-peak hours.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the job of DBA is technically challenging and rewarding, but also potentially one that will exhaust and frustrate you. But don’t let that scare you. The </a:t>
            </a:r>
            <a:r>
              <a:rPr lang="en-US" sz="1200" kern="1200" dirty="0" err="1">
                <a:solidFill>
                  <a:schemeClr val="tx1"/>
                </a:solidFill>
                <a:effectLst/>
                <a:latin typeface="+mn-lt"/>
                <a:ea typeface="+mn-ea"/>
                <a:cs typeface="+mn-cs"/>
              </a:rPr>
              <a:t>postive</a:t>
            </a:r>
            <a:r>
              <a:rPr lang="en-US" sz="1200" kern="1200" dirty="0">
                <a:solidFill>
                  <a:schemeClr val="tx1"/>
                </a:solidFill>
                <a:effectLst/>
                <a:latin typeface="+mn-lt"/>
                <a:ea typeface="+mn-ea"/>
                <a:cs typeface="+mn-cs"/>
              </a:rPr>
              <a:t> aspects of the job far outweigh the negative.</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7</a:t>
            </a:fld>
            <a:endParaRPr lang="en-US"/>
          </a:p>
        </p:txBody>
      </p:sp>
    </p:spTree>
    <p:extLst>
      <p:ext uri="{BB962C8B-B14F-4D97-AF65-F5344CB8AC3E}">
        <p14:creationId xmlns:p14="http://schemas.microsoft.com/office/powerpoint/2010/main" val="3822824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 DBA is the information technician responsible for ensuring the ongoing operational functionality and efficiency of an organization’s databases and the applications that access those databases. But</a:t>
            </a:r>
            <a:r>
              <a:rPr lang="en-US" sz="1200" b="0" i="0" kern="1200" baseline="0" dirty="0">
                <a:solidFill>
                  <a:schemeClr val="tx1"/>
                </a:solidFill>
                <a:effectLst/>
                <a:latin typeface="+mn-lt"/>
                <a:ea typeface="+mn-ea"/>
                <a:cs typeface="+mn-cs"/>
              </a:rPr>
              <a:t> there is more to it and this class (and the accompanying book) will teach you how to </a:t>
            </a:r>
            <a:r>
              <a:rPr lang="en-US" sz="1200" b="0" i="0" kern="1200" dirty="0">
                <a:solidFill>
                  <a:schemeClr val="tx1"/>
                </a:solidFill>
                <a:effectLst/>
                <a:latin typeface="+mn-lt"/>
                <a:ea typeface="+mn-ea"/>
                <a:cs typeface="+mn-cs"/>
              </a:rPr>
              <a:t>tackle database administration as a management discipline: not art, not magic, but a craft that ensures the ongoing operational functionality and efficiency of an organization’s databases and applications.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Database administration is rarely approached as a management discipline. The term discipline implies a plan, and implementation according to that plan. When database administration is treated as a management discipline, the treatment of data within your organization will improve. It is the difference between being reactive and proactive.</a:t>
            </a:r>
          </a:p>
          <a:p>
            <a:br>
              <a:rPr lang="en-US" dirty="0"/>
            </a:b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8442296-292E-4969-A005-E7FE00C82617}" type="slidenum">
              <a:rPr lang="en-US" smtClean="0"/>
              <a:t>8</a:t>
            </a:fld>
            <a:endParaRPr lang="en-US"/>
          </a:p>
        </p:txBody>
      </p:sp>
    </p:spTree>
    <p:extLst>
      <p:ext uri="{BB962C8B-B14F-4D97-AF65-F5344CB8AC3E}">
        <p14:creationId xmlns:p14="http://schemas.microsoft.com/office/powerpoint/2010/main" val="1164887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organizations define separate roles for the business aspects of data and the technical aspects of data. The business aspects of data are aligned with a discipline known as data administration, whereas the more technical aspects are handled by database administration. Not every organization has a data administration function. Indeed, many organizations combine data administration into the database administration role.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Sometimes organizations also split up the technical aspects of data management, with the DBA being responsible for using the DBMS and another role, known as system administration or </a:t>
            </a:r>
            <a:r>
              <a:rPr lang="en-US" sz="1200" kern="1200" dirty="0" err="1">
                <a:solidFill>
                  <a:schemeClr val="tx1"/>
                </a:solidFill>
                <a:effectLst/>
                <a:latin typeface="+mn-lt"/>
                <a:ea typeface="+mn-ea"/>
                <a:cs typeface="+mn-cs"/>
              </a:rPr>
              <a:t>sysytems</a:t>
            </a:r>
            <a:r>
              <a:rPr lang="en-US" sz="1200" kern="1200" dirty="0">
                <a:solidFill>
                  <a:schemeClr val="tx1"/>
                </a:solidFill>
                <a:effectLst/>
                <a:latin typeface="+mn-lt"/>
                <a:ea typeface="+mn-ea"/>
                <a:cs typeface="+mn-cs"/>
              </a:rPr>
              <a:t> programming, being responsible for installing and upgrading the DBMS.</a:t>
            </a:r>
          </a:p>
          <a:p>
            <a:endParaRPr lang="en-US" dirty="0"/>
          </a:p>
          <a:p>
            <a:r>
              <a:rPr lang="en-US" dirty="0"/>
              <a:t>In this section we will</a:t>
            </a:r>
            <a:r>
              <a:rPr lang="en-US" baseline="0" dirty="0"/>
              <a:t> differentiate between these three roles.</a:t>
            </a:r>
            <a:endParaRPr lang="en-US" dirty="0"/>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9</a:t>
            </a:fld>
            <a:endParaRPr lang="en-US"/>
          </a:p>
        </p:txBody>
      </p:sp>
    </p:spTree>
    <p:extLst>
      <p:ext uri="{BB962C8B-B14F-4D97-AF65-F5344CB8AC3E}">
        <p14:creationId xmlns:p14="http://schemas.microsoft.com/office/powerpoint/2010/main" val="377310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organizations define separate roles for the business aspects of data and the technical aspects of data. The business aspects of data are aligned with a discipline known as data administration, whereas the more technical aspects are handled by database administration. Not every organization has a data administration function. Indeed, many organizations combine data administration into the database administration role.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Sometimes organizations also split up the technical aspects of data management, with the DBA being responsible for using the DBMS and another role, known as system administration or </a:t>
            </a:r>
            <a:r>
              <a:rPr lang="en-US" sz="1200" kern="1200" dirty="0" err="1">
                <a:solidFill>
                  <a:schemeClr val="tx1"/>
                </a:solidFill>
                <a:effectLst/>
                <a:latin typeface="+mn-lt"/>
                <a:ea typeface="+mn-ea"/>
                <a:cs typeface="+mn-cs"/>
              </a:rPr>
              <a:t>sysytems</a:t>
            </a:r>
            <a:r>
              <a:rPr lang="en-US" sz="1200" kern="1200" dirty="0">
                <a:solidFill>
                  <a:schemeClr val="tx1"/>
                </a:solidFill>
                <a:effectLst/>
                <a:latin typeface="+mn-lt"/>
                <a:ea typeface="+mn-ea"/>
                <a:cs typeface="+mn-cs"/>
              </a:rPr>
              <a:t> programming, being responsible for installing and upgrading the DBMS.</a:t>
            </a:r>
          </a:p>
          <a:p>
            <a:endParaRPr lang="en-US" dirty="0"/>
          </a:p>
          <a:p>
            <a:r>
              <a:rPr lang="en-US" dirty="0"/>
              <a:t>In this section we will</a:t>
            </a:r>
            <a:r>
              <a:rPr lang="en-US" baseline="0" dirty="0"/>
              <a:t> differentiate between these three roles.</a:t>
            </a:r>
            <a:endParaRPr lang="en-US" dirty="0"/>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10</a:t>
            </a:fld>
            <a:endParaRPr lang="en-US"/>
          </a:p>
        </p:txBody>
      </p:sp>
    </p:spTree>
    <p:extLst>
      <p:ext uri="{BB962C8B-B14F-4D97-AF65-F5344CB8AC3E}">
        <p14:creationId xmlns:p14="http://schemas.microsoft.com/office/powerpoint/2010/main" val="383255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Data administration (DA) separates the business aspects of data resource management from the technology used to manage data. When the DA function exists in an organization it is more closely aligned with the actual business users of data. The DA group is responsible for understanding the business lexicon and translating it into a logical data model. Referring back to the Application Development Life Cycle, DA would be involved more in the requirements gathering, analysis, and design phases; DBA in the design, development, testing, and operational phases.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11</a:t>
            </a:fld>
            <a:endParaRPr lang="en-US"/>
          </a:p>
        </p:txBody>
      </p:sp>
    </p:spTree>
    <p:extLst>
      <p:ext uri="{BB962C8B-B14F-4D97-AF65-F5344CB8AC3E}">
        <p14:creationId xmlns:p14="http://schemas.microsoft.com/office/powerpoint/2010/main" val="1996286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At a high level, the DBA manages data and the DA manages metadata. But let’s dig a little deeper. </a:t>
            </a:r>
          </a:p>
          <a:p>
            <a:endParaRPr lang="en-US" dirty="0"/>
          </a:p>
        </p:txBody>
      </p:sp>
      <p:sp>
        <p:nvSpPr>
          <p:cNvPr id="4" name="Slide Number Placeholder 3"/>
          <p:cNvSpPr>
            <a:spLocks noGrp="1"/>
          </p:cNvSpPr>
          <p:nvPr>
            <p:ph type="sldNum" sz="quarter" idx="10"/>
          </p:nvPr>
        </p:nvSpPr>
        <p:spPr/>
        <p:txBody>
          <a:bodyPr/>
          <a:lstStyle/>
          <a:p>
            <a:fld id="{28442296-292E-4969-A005-E7FE00C82617}" type="slidenum">
              <a:rPr lang="en-US" smtClean="0"/>
              <a:t>12</a:t>
            </a:fld>
            <a:endParaRPr lang="en-US"/>
          </a:p>
        </p:txBody>
      </p:sp>
    </p:spTree>
    <p:extLst>
      <p:ext uri="{BB962C8B-B14F-4D97-AF65-F5344CB8AC3E}">
        <p14:creationId xmlns:p14="http://schemas.microsoft.com/office/powerpoint/2010/main" val="1932744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 can be thought of as the Chief Data Officer of the corporation. The DA position has nothing specifically to do with technology, though. However, in my experience, the DA is never given an executive position. That is actually too bad. Many IT organizations state that they treat data as a corporate asset, but the falsehood of that statement is revealed when you review their actions. Responsibility for data policy is often relegated to technicians who fail to concentrate on the non-technical, business aspects of data management. Technicians do a good job of ensuring availability, performance and recoverability, but are not usually capable of ensuring data quality and setting corporate policies.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fact, data is rarely treated as a true corporate asset. Think about the assets that every company has in common: capital, human resources, facilities, and materials. Each of these assets is modeled: chart of accounts, organization charts and reporting hierarchies, building blueprints and office layouts, and bills of material. Each is tracked and protected. Professional auditors are employed to ensure that no discrepancies exist in our accounting of the assets. Can we say the same thing about data in most organizations?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28442296-292E-4969-A005-E7FE00C82617}" type="slidenum">
              <a:rPr lang="en-US" smtClean="0"/>
              <a:t>13</a:t>
            </a:fld>
            <a:endParaRPr lang="en-US"/>
          </a:p>
        </p:txBody>
      </p:sp>
    </p:spTree>
    <p:extLst>
      <p:ext uri="{BB962C8B-B14F-4D97-AF65-F5344CB8AC3E}">
        <p14:creationId xmlns:p14="http://schemas.microsoft.com/office/powerpoint/2010/main" val="2887513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AC2C67E-921F-4F40-8727-129842EBEE48}"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977075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261278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210089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C2C67E-921F-4F40-8727-129842EBEE48}"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1172203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C2C67E-921F-4F40-8727-129842EBEE48}"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4185409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C2C67E-921F-4F40-8727-129842EBEE48}"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426636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C2C67E-921F-4F40-8727-129842EBEE48}" type="datetimeFigureOut">
              <a:rPr lang="en-US" smtClean="0"/>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53741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C2C67E-921F-4F40-8727-129842EBEE48}" type="datetimeFigureOut">
              <a:rPr lang="en-US" smtClean="0"/>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161149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C2C67E-921F-4F40-8727-129842EBEE48}" type="datetimeFigureOut">
              <a:rPr lang="en-US" smtClean="0"/>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206541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2C67E-921F-4F40-8727-129842EBEE48}"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3881055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C2C67E-921F-4F40-8727-129842EBEE48}" type="datetimeFigureOut">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D86F25-D667-4AF5-8249-5BAEFB90FAB6}" type="slidenum">
              <a:rPr lang="en-US" smtClean="0"/>
              <a:t>‹#›</a:t>
            </a:fld>
            <a:endParaRPr lang="en-US"/>
          </a:p>
        </p:txBody>
      </p:sp>
    </p:spTree>
    <p:extLst>
      <p:ext uri="{BB962C8B-B14F-4D97-AF65-F5344CB8AC3E}">
        <p14:creationId xmlns:p14="http://schemas.microsoft.com/office/powerpoint/2010/main" val="194094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C2C67E-921F-4F40-8727-129842EBEE48}" type="datetimeFigureOut">
              <a:rPr lang="en-US" smtClean="0"/>
              <a:t>7/29/2023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D86F25-D667-4AF5-8249-5BAEFB90FAB6}" type="slidenum">
              <a:rPr lang="en-US" smtClean="0"/>
              <a:t>‹#›</a:t>
            </a:fld>
            <a:endParaRPr lang="en-US"/>
          </a:p>
        </p:txBody>
      </p:sp>
    </p:spTree>
    <p:extLst>
      <p:ext uri="{BB962C8B-B14F-4D97-AF65-F5344CB8AC3E}">
        <p14:creationId xmlns:p14="http://schemas.microsoft.com/office/powerpoint/2010/main" val="2155160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raigsmullins.com/dbta_083.htm"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thedatabasesite.com/page100.html"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datatechnologytoday.wordpress.com/2011/02/27/dba-as-a-management-discipli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Database Administration:</a:t>
            </a:r>
            <a:br>
              <a:rPr lang="en-US" dirty="0"/>
            </a:br>
            <a:r>
              <a:rPr lang="en-US" sz="2200" dirty="0"/>
              <a:t>The Complete Guide to Practices and Procedures</a:t>
            </a:r>
          </a:p>
        </p:txBody>
      </p:sp>
      <p:sp>
        <p:nvSpPr>
          <p:cNvPr id="3" name="Subtitle 2"/>
          <p:cNvSpPr>
            <a:spLocks noGrp="1"/>
          </p:cNvSpPr>
          <p:nvPr>
            <p:ph type="subTitle" idx="1"/>
          </p:nvPr>
        </p:nvSpPr>
        <p:spPr/>
        <p:txBody>
          <a:bodyPr/>
          <a:lstStyle/>
          <a:p>
            <a:r>
              <a:rPr lang="en-US" dirty="0"/>
              <a:t>Chapter 1</a:t>
            </a:r>
          </a:p>
          <a:p>
            <a:r>
              <a:rPr lang="en-US" dirty="0"/>
              <a:t>Introduction: What is a DBA?</a:t>
            </a:r>
          </a:p>
          <a:p>
            <a:endParaRPr lang="en-US" dirty="0"/>
          </a:p>
        </p:txBody>
      </p:sp>
      <p:graphicFrame>
        <p:nvGraphicFramePr>
          <p:cNvPr id="4" name="Object 3"/>
          <p:cNvGraphicFramePr>
            <a:graphicFrameLocks/>
          </p:cNvGraphicFramePr>
          <p:nvPr>
            <p:extLst>
              <p:ext uri="{D42A27DB-BD31-4B8C-83A1-F6EECF244321}">
                <p14:modId xmlns:p14="http://schemas.microsoft.com/office/powerpoint/2010/main" val="1696372957"/>
              </p:ext>
            </p:extLst>
          </p:nvPr>
        </p:nvGraphicFramePr>
        <p:xfrm>
          <a:off x="0" y="5638800"/>
          <a:ext cx="3429000" cy="1219200"/>
        </p:xfrm>
        <a:graphic>
          <a:graphicData uri="http://schemas.openxmlformats.org/presentationml/2006/ole">
            <mc:AlternateContent xmlns:mc="http://schemas.openxmlformats.org/markup-compatibility/2006">
              <mc:Choice xmlns:v="urn:schemas-microsoft-com:vml" Requires="v">
                <p:oleObj name="CorelPhotoPaint.Image.6" r:id="rId2" imgW="3675020" imgH="1582522" progId="CorelPhotoPaint.Image.6">
                  <p:embed/>
                </p:oleObj>
              </mc:Choice>
              <mc:Fallback>
                <p:oleObj name="CorelPhotoPaint.Image.6" r:id="rId2" imgW="3675020" imgH="1582522" progId="CorelPhotoPaint.Image.6">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38800"/>
                        <a:ext cx="3429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0697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Data, </a:t>
            </a:r>
            <a:br>
              <a:rPr lang="en-US" dirty="0"/>
            </a:br>
            <a:r>
              <a:rPr lang="en-US" dirty="0"/>
              <a:t>and System Administration</a:t>
            </a:r>
          </a:p>
        </p:txBody>
      </p:sp>
      <p:sp>
        <p:nvSpPr>
          <p:cNvPr id="3" name="2 Rectángulo"/>
          <p:cNvSpPr/>
          <p:nvPr/>
        </p:nvSpPr>
        <p:spPr>
          <a:xfrm>
            <a:off x="308429" y="1447800"/>
            <a:ext cx="8534400" cy="5016758"/>
          </a:xfrm>
          <a:prstGeom prst="rect">
            <a:avLst/>
          </a:prstGeom>
        </p:spPr>
        <p:txBody>
          <a:bodyPr wrap="square">
            <a:spAutoFit/>
          </a:bodyPr>
          <a:lstStyle/>
          <a:p>
            <a:pPr>
              <a:defRPr/>
            </a:pPr>
            <a:r>
              <a:rPr lang="es-CO" sz="2000" dirty="0"/>
              <a:t>Algunas organizaciones definen roles separados para los aspectos empresariales de los datos y los aspectos técnicos de los datos.</a:t>
            </a:r>
          </a:p>
          <a:p>
            <a:pPr>
              <a:defRPr/>
            </a:pPr>
            <a:endParaRPr lang="es-CO" sz="2000" dirty="0"/>
          </a:p>
          <a:p>
            <a:pPr>
              <a:defRPr/>
            </a:pPr>
            <a:r>
              <a:rPr lang="es-CO" sz="2000" dirty="0"/>
              <a:t>Los aspectos de negocio de los datos están alineados con una disciplina conocida como administración de datos, mientras que los aspectos más técnicos son manejados por la administración de bases de datos. </a:t>
            </a:r>
          </a:p>
          <a:p>
            <a:pPr>
              <a:defRPr/>
            </a:pPr>
            <a:endParaRPr lang="es-CO" sz="2000" dirty="0"/>
          </a:p>
          <a:p>
            <a:pPr>
              <a:defRPr/>
            </a:pPr>
            <a:r>
              <a:rPr lang="es-CO" sz="2000" dirty="0"/>
              <a:t>No todas las organizaciones tienen una función de administración de datos. De hecho, muchas organizaciones combinan la administración de datos en el rol de administración de bases de datos. 
</a:t>
            </a:r>
          </a:p>
          <a:p>
            <a:pPr>
              <a:defRPr/>
            </a:pPr>
            <a:r>
              <a:rPr lang="es-CO" sz="2000" dirty="0"/>
              <a:t>A veces, las organizaciones también dividen los aspectos técnicos de la gestión de datos, con el DBA siendo responsable de usar el DBMS y otro rol, conocido como administración del sistema o programación de sistemas, siendo responsable de instalar y actualizar el DBMS.
</a:t>
            </a:r>
            <a:endParaRPr lang="en-US" sz="2000" dirty="0"/>
          </a:p>
        </p:txBody>
      </p:sp>
    </p:spTree>
    <p:extLst>
      <p:ext uri="{BB962C8B-B14F-4D97-AF65-F5344CB8AC3E}">
        <p14:creationId xmlns:p14="http://schemas.microsoft.com/office/powerpoint/2010/main" val="923527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Administrator</a:t>
            </a:r>
          </a:p>
        </p:txBody>
      </p:sp>
      <p:sp>
        <p:nvSpPr>
          <p:cNvPr id="3" name="Content Placeholder 2"/>
          <p:cNvSpPr>
            <a:spLocks noGrp="1"/>
          </p:cNvSpPr>
          <p:nvPr>
            <p:ph idx="1"/>
          </p:nvPr>
        </p:nvSpPr>
        <p:spPr/>
        <p:txBody>
          <a:bodyPr>
            <a:normAutofit fontScale="70000" lnSpcReduction="20000"/>
          </a:bodyPr>
          <a:lstStyle/>
          <a:p>
            <a:pPr marL="0" indent="0">
              <a:buNone/>
            </a:pPr>
            <a:r>
              <a:rPr lang="es-CO" dirty="0"/>
              <a:t>La AD es responsable de cuestiones tales como:
-Identificación y catalogación de los datos requeridos por los usuarios empresariales
-Producción de modelos de datos conceptuales y lógicos para representar con precisión la relación entre los elementos de datos para los procesos de negocio
-Producción de un modelo de datos empresariales que incorpora todos los datos utilizados por todos los procesos de negocio de la organización
-Configuración de directivas de datos para la organización
-Identificación de propietarios y administradores de datos
-Establecer estándares para el control y uso de datos
</a:t>
            </a:r>
            <a:endParaRPr lang="en-US" dirty="0"/>
          </a:p>
          <a:p>
            <a:endParaRPr lang="en-US" dirty="0"/>
          </a:p>
        </p:txBody>
      </p:sp>
    </p:spTree>
    <p:extLst>
      <p:ext uri="{BB962C8B-B14F-4D97-AF65-F5344CB8AC3E}">
        <p14:creationId xmlns:p14="http://schemas.microsoft.com/office/powerpoint/2010/main" val="2340062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2179637" y="2638425"/>
            <a:ext cx="15240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51" name="AutoShape 3"/>
          <p:cNvSpPr>
            <a:spLocks noChangeArrowheads="1"/>
          </p:cNvSpPr>
          <p:nvPr/>
        </p:nvSpPr>
        <p:spPr bwMode="auto">
          <a:xfrm>
            <a:off x="6065837" y="4467225"/>
            <a:ext cx="1295400" cy="1524000"/>
          </a:xfrm>
          <a:prstGeom prst="flowChartMagneticDisk">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 name="AutoShape 4"/>
          <p:cNvSpPr>
            <a:spLocks noChangeArrowheads="1"/>
          </p:cNvSpPr>
          <p:nvPr/>
        </p:nvSpPr>
        <p:spPr bwMode="auto">
          <a:xfrm>
            <a:off x="1646237" y="4467225"/>
            <a:ext cx="1600200" cy="1447800"/>
          </a:xfrm>
          <a:prstGeom prst="flowChart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 name="Rectangle 5"/>
          <p:cNvSpPr>
            <a:spLocks noChangeArrowheads="1"/>
          </p:cNvSpPr>
          <p:nvPr/>
        </p:nvSpPr>
        <p:spPr bwMode="auto">
          <a:xfrm>
            <a:off x="5456237" y="2638425"/>
            <a:ext cx="1524000" cy="914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 name="AutoShape 6"/>
          <p:cNvSpPr>
            <a:spLocks noChangeArrowheads="1"/>
          </p:cNvSpPr>
          <p:nvPr/>
        </p:nvSpPr>
        <p:spPr bwMode="auto">
          <a:xfrm>
            <a:off x="3932237" y="4467225"/>
            <a:ext cx="1600200" cy="1447800"/>
          </a:xfrm>
          <a:prstGeom prst="flowChart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 name="Text Box 8"/>
          <p:cNvSpPr txBox="1">
            <a:spLocks noChangeArrowheads="1"/>
          </p:cNvSpPr>
          <p:nvPr/>
        </p:nvSpPr>
        <p:spPr bwMode="auto">
          <a:xfrm>
            <a:off x="2308225" y="2811463"/>
            <a:ext cx="13287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Data</a:t>
            </a:r>
          </a:p>
          <a:p>
            <a:pPr algn="ctr"/>
            <a:r>
              <a:rPr lang="en-US" sz="1600"/>
              <a:t>Administrator</a:t>
            </a:r>
          </a:p>
        </p:txBody>
      </p:sp>
      <p:sp>
        <p:nvSpPr>
          <p:cNvPr id="2057" name="Text Box 9"/>
          <p:cNvSpPr txBox="1">
            <a:spLocks noChangeArrowheads="1"/>
          </p:cNvSpPr>
          <p:nvPr/>
        </p:nvSpPr>
        <p:spPr bwMode="auto">
          <a:xfrm>
            <a:off x="5532437" y="2790825"/>
            <a:ext cx="13287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Database</a:t>
            </a:r>
          </a:p>
          <a:p>
            <a:pPr algn="ctr"/>
            <a:r>
              <a:rPr lang="en-US" sz="1600"/>
              <a:t>Administrator</a:t>
            </a:r>
          </a:p>
        </p:txBody>
      </p:sp>
      <p:sp>
        <p:nvSpPr>
          <p:cNvPr id="2058" name="Text Box 10"/>
          <p:cNvSpPr txBox="1">
            <a:spLocks noChangeArrowheads="1"/>
          </p:cNvSpPr>
          <p:nvPr/>
        </p:nvSpPr>
        <p:spPr bwMode="auto">
          <a:xfrm>
            <a:off x="1906587" y="4695825"/>
            <a:ext cx="11112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Conceptual</a:t>
            </a:r>
          </a:p>
          <a:p>
            <a:pPr algn="ctr"/>
            <a:r>
              <a:rPr lang="en-US" sz="1600"/>
              <a:t>Data</a:t>
            </a:r>
          </a:p>
          <a:p>
            <a:pPr algn="ctr"/>
            <a:r>
              <a:rPr lang="en-US" sz="1600"/>
              <a:t>Model</a:t>
            </a:r>
          </a:p>
        </p:txBody>
      </p:sp>
      <p:sp>
        <p:nvSpPr>
          <p:cNvPr id="2059" name="Text Box 11"/>
          <p:cNvSpPr txBox="1">
            <a:spLocks noChangeArrowheads="1"/>
          </p:cNvSpPr>
          <p:nvPr/>
        </p:nvSpPr>
        <p:spPr bwMode="auto">
          <a:xfrm>
            <a:off x="4389437" y="4695825"/>
            <a:ext cx="806450"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Logical</a:t>
            </a:r>
          </a:p>
          <a:p>
            <a:pPr algn="ctr"/>
            <a:r>
              <a:rPr lang="en-US" sz="1600"/>
              <a:t>Data</a:t>
            </a:r>
          </a:p>
          <a:p>
            <a:pPr algn="ctr"/>
            <a:r>
              <a:rPr lang="en-US" sz="1600"/>
              <a:t>Model</a:t>
            </a:r>
          </a:p>
        </p:txBody>
      </p:sp>
      <p:sp>
        <p:nvSpPr>
          <p:cNvPr id="2060" name="Text Box 12"/>
          <p:cNvSpPr txBox="1">
            <a:spLocks noChangeArrowheads="1"/>
          </p:cNvSpPr>
          <p:nvPr/>
        </p:nvSpPr>
        <p:spPr bwMode="auto">
          <a:xfrm>
            <a:off x="6294437" y="5076825"/>
            <a:ext cx="9302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a:t>Physical</a:t>
            </a:r>
          </a:p>
          <a:p>
            <a:pPr algn="ctr"/>
            <a:r>
              <a:rPr lang="en-US" sz="1600"/>
              <a:t>Database</a:t>
            </a:r>
          </a:p>
        </p:txBody>
      </p:sp>
      <p:sp>
        <p:nvSpPr>
          <p:cNvPr id="2061" name="Line 13"/>
          <p:cNvSpPr>
            <a:spLocks noChangeShapeType="1"/>
          </p:cNvSpPr>
          <p:nvPr/>
        </p:nvSpPr>
        <p:spPr bwMode="auto">
          <a:xfrm>
            <a:off x="2941637" y="3552825"/>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2" name="Line 14"/>
          <p:cNvSpPr>
            <a:spLocks noChangeShapeType="1"/>
          </p:cNvSpPr>
          <p:nvPr/>
        </p:nvSpPr>
        <p:spPr bwMode="auto">
          <a:xfrm>
            <a:off x="3703637" y="3095625"/>
            <a:ext cx="457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3" name="Line 15"/>
          <p:cNvSpPr>
            <a:spLocks noChangeShapeType="1"/>
          </p:cNvSpPr>
          <p:nvPr/>
        </p:nvSpPr>
        <p:spPr bwMode="auto">
          <a:xfrm>
            <a:off x="4160837" y="3095625"/>
            <a:ext cx="0" cy="1371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4" name="Line 16"/>
          <p:cNvSpPr>
            <a:spLocks noChangeShapeType="1"/>
          </p:cNvSpPr>
          <p:nvPr/>
        </p:nvSpPr>
        <p:spPr bwMode="auto">
          <a:xfrm>
            <a:off x="4999037" y="3095625"/>
            <a:ext cx="4572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5" name="Line 17"/>
          <p:cNvSpPr>
            <a:spLocks noChangeShapeType="1"/>
          </p:cNvSpPr>
          <p:nvPr/>
        </p:nvSpPr>
        <p:spPr bwMode="auto">
          <a:xfrm>
            <a:off x="4999037" y="3095625"/>
            <a:ext cx="0" cy="137160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66" name="Line 18"/>
          <p:cNvSpPr>
            <a:spLocks noChangeShapeType="1"/>
          </p:cNvSpPr>
          <p:nvPr/>
        </p:nvSpPr>
        <p:spPr bwMode="auto">
          <a:xfrm>
            <a:off x="6675437" y="3552825"/>
            <a:ext cx="0" cy="914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74" name="Text Box 26"/>
          <p:cNvSpPr txBox="1">
            <a:spLocks noChangeArrowheads="1"/>
          </p:cNvSpPr>
          <p:nvPr/>
        </p:nvSpPr>
        <p:spPr bwMode="auto">
          <a:xfrm rot="1864621">
            <a:off x="6751637" y="2181225"/>
            <a:ext cx="1174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chemeClr val="accent2"/>
                </a:solidFill>
                <a:latin typeface="Arial" pitchFamily="34" charset="0"/>
              </a:rPr>
              <a:t>Data</a:t>
            </a:r>
          </a:p>
        </p:txBody>
      </p:sp>
      <p:sp>
        <p:nvSpPr>
          <p:cNvPr id="2075" name="Text Box 27"/>
          <p:cNvSpPr txBox="1">
            <a:spLocks noChangeArrowheads="1"/>
          </p:cNvSpPr>
          <p:nvPr/>
        </p:nvSpPr>
        <p:spPr bwMode="auto">
          <a:xfrm rot="-1957750">
            <a:off x="579437" y="2333625"/>
            <a:ext cx="216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1">
                <a:solidFill>
                  <a:schemeClr val="accent2"/>
                </a:solidFill>
                <a:latin typeface="Arial" pitchFamily="34" charset="0"/>
              </a:rPr>
              <a:t>Metadata</a:t>
            </a:r>
          </a:p>
        </p:txBody>
      </p:sp>
      <p:sp>
        <p:nvSpPr>
          <p:cNvPr id="2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Metadata vs. Data</a:t>
            </a:r>
          </a:p>
        </p:txBody>
      </p:sp>
      <p:sp>
        <p:nvSpPr>
          <p:cNvPr id="2" name="Rectangle 1"/>
          <p:cNvSpPr/>
          <p:nvPr/>
        </p:nvSpPr>
        <p:spPr>
          <a:xfrm>
            <a:off x="0" y="6579717"/>
            <a:ext cx="3028521" cy="276999"/>
          </a:xfrm>
          <a:prstGeom prst="rect">
            <a:avLst/>
          </a:prstGeom>
        </p:spPr>
        <p:txBody>
          <a:bodyPr wrap="none">
            <a:spAutoFit/>
          </a:bodyPr>
          <a:lstStyle/>
          <a:p>
            <a:r>
              <a:rPr lang="en-US" sz="1200" dirty="0">
                <a:hlinkClick r:id="rId3"/>
              </a:rPr>
              <a:t>http://www.craigsmullins.com/dbta_083.htm</a:t>
            </a:r>
            <a:endParaRPr lang="en-US" sz="1200" dirty="0"/>
          </a:p>
        </p:txBody>
      </p:sp>
    </p:spTree>
    <p:extLst>
      <p:ext uri="{BB962C8B-B14F-4D97-AF65-F5344CB8AC3E}">
        <p14:creationId xmlns:p14="http://schemas.microsoft.com/office/powerpoint/2010/main" val="2146106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Administrator =</a:t>
            </a:r>
            <a:br>
              <a:rPr lang="en-US" dirty="0"/>
            </a:br>
            <a:r>
              <a:rPr lang="en-US" dirty="0"/>
              <a:t>Chief Data Officer</a:t>
            </a:r>
          </a:p>
        </p:txBody>
      </p:sp>
      <p:sp>
        <p:nvSpPr>
          <p:cNvPr id="3" name="Content Placeholder 2"/>
          <p:cNvSpPr>
            <a:spLocks noGrp="1"/>
          </p:cNvSpPr>
          <p:nvPr>
            <p:ph idx="1"/>
          </p:nvPr>
        </p:nvSpPr>
        <p:spPr/>
        <p:txBody>
          <a:bodyPr>
            <a:normAutofit fontScale="92500" lnSpcReduction="10000"/>
          </a:bodyPr>
          <a:lstStyle/>
          <a:p>
            <a:r>
              <a:rPr lang="es-CO" dirty="0"/>
              <a:t>No sobre tecnología, sobre datos y su significado en la organización
Responsable de reunir a la organización para tratar los datos como el activo corporativo que realmente es
Tratar con metadatos y datos
Las organizaciones realmente preocupadas por la calidad, integridad y reutilización de los datos invariablemente implementarán y dotarán de personal la función de DA.</a:t>
            </a:r>
            <a:endParaRPr lang="en-US" dirty="0"/>
          </a:p>
        </p:txBody>
      </p:sp>
      <p:sp>
        <p:nvSpPr>
          <p:cNvPr id="4" name="Rectangle 3"/>
          <p:cNvSpPr/>
          <p:nvPr/>
        </p:nvSpPr>
        <p:spPr>
          <a:xfrm>
            <a:off x="23446" y="6581001"/>
            <a:ext cx="2541208" cy="276999"/>
          </a:xfrm>
          <a:prstGeom prst="rect">
            <a:avLst/>
          </a:prstGeom>
        </p:spPr>
        <p:txBody>
          <a:bodyPr wrap="none">
            <a:spAutoFit/>
          </a:bodyPr>
          <a:lstStyle/>
          <a:p>
            <a:r>
              <a:rPr lang="en-US" sz="1200" dirty="0"/>
              <a:t>Chapter 22 “Metadata Management”</a:t>
            </a:r>
          </a:p>
        </p:txBody>
      </p:sp>
    </p:spTree>
    <p:extLst>
      <p:ext uri="{BB962C8B-B14F-4D97-AF65-F5344CB8AC3E}">
        <p14:creationId xmlns:p14="http://schemas.microsoft.com/office/powerpoint/2010/main" val="3879005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Administrator</a:t>
            </a:r>
          </a:p>
        </p:txBody>
      </p:sp>
      <p:sp>
        <p:nvSpPr>
          <p:cNvPr id="3" name="Content Placeholder 2"/>
          <p:cNvSpPr>
            <a:spLocks noGrp="1"/>
          </p:cNvSpPr>
          <p:nvPr>
            <p:ph idx="1"/>
          </p:nvPr>
        </p:nvSpPr>
        <p:spPr/>
        <p:txBody>
          <a:bodyPr/>
          <a:lstStyle/>
          <a:p>
            <a:r>
              <a:rPr lang="es-CO" dirty="0"/>
              <a:t>Instalación y configuración de recursos informáticos
Tecnólogo puro
Sin responsabilidad por el diseño y soporte de la base de datos
Soporte de infraestructura
A veces llamado programador de sistemas</a:t>
            </a:r>
            <a:endParaRPr lang="en-US" dirty="0"/>
          </a:p>
        </p:txBody>
      </p:sp>
    </p:spTree>
    <p:extLst>
      <p:ext uri="{BB962C8B-B14F-4D97-AF65-F5344CB8AC3E}">
        <p14:creationId xmlns:p14="http://schemas.microsoft.com/office/powerpoint/2010/main" val="393197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Administrator</a:t>
            </a:r>
          </a:p>
        </p:txBody>
      </p:sp>
      <p:sp>
        <p:nvSpPr>
          <p:cNvPr id="3" name="Content Placeholder 2"/>
          <p:cNvSpPr>
            <a:spLocks noGrp="1"/>
          </p:cNvSpPr>
          <p:nvPr>
            <p:ph idx="1"/>
          </p:nvPr>
        </p:nvSpPr>
        <p:spPr/>
        <p:txBody>
          <a:bodyPr/>
          <a:lstStyle/>
          <a:p>
            <a:r>
              <a:rPr lang="es-CO" dirty="0"/>
              <a:t>Funciona con DA y SA
Acepta modelos lógicos de DA para implementarlos como bases de datos físicas
Trabaja con SA para programar e implementar software del sistema (por ejemplo, DBMS) y para ajustar el entorno adecuadamente</a:t>
            </a:r>
            <a:endParaRPr lang="en-US" dirty="0"/>
          </a:p>
        </p:txBody>
      </p:sp>
    </p:spTree>
    <p:extLst>
      <p:ext uri="{BB962C8B-B14F-4D97-AF65-F5344CB8AC3E}">
        <p14:creationId xmlns:p14="http://schemas.microsoft.com/office/powerpoint/2010/main" val="2913032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3" name="AutoShape 45"/>
          <p:cNvSpPr>
            <a:spLocks noChangeArrowheads="1"/>
          </p:cNvSpPr>
          <p:nvPr/>
        </p:nvSpPr>
        <p:spPr bwMode="auto">
          <a:xfrm>
            <a:off x="457200" y="914400"/>
            <a:ext cx="8229600" cy="6858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Data &amp; Metadata Policy </a:t>
            </a:r>
          </a:p>
        </p:txBody>
      </p:sp>
      <p:sp>
        <p:nvSpPr>
          <p:cNvPr id="2052" name="AutoShape 4"/>
          <p:cNvSpPr>
            <a:spLocks noChangeArrowheads="1"/>
          </p:cNvSpPr>
          <p:nvPr/>
        </p:nvSpPr>
        <p:spPr bwMode="auto">
          <a:xfrm>
            <a:off x="457200" y="1752600"/>
            <a:ext cx="8229600" cy="6858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Analysis</a:t>
            </a:r>
          </a:p>
        </p:txBody>
      </p:sp>
      <p:sp>
        <p:nvSpPr>
          <p:cNvPr id="2053" name="AutoShape 5"/>
          <p:cNvSpPr>
            <a:spLocks noChangeArrowheads="1"/>
          </p:cNvSpPr>
          <p:nvPr/>
        </p:nvSpPr>
        <p:spPr bwMode="auto">
          <a:xfrm>
            <a:off x="457200" y="2590800"/>
            <a:ext cx="8229600" cy="762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Design</a:t>
            </a:r>
          </a:p>
        </p:txBody>
      </p:sp>
      <p:sp>
        <p:nvSpPr>
          <p:cNvPr id="2054" name="AutoShape 6"/>
          <p:cNvSpPr>
            <a:spLocks noChangeArrowheads="1"/>
          </p:cNvSpPr>
          <p:nvPr/>
        </p:nvSpPr>
        <p:spPr bwMode="auto">
          <a:xfrm>
            <a:off x="457200" y="3505200"/>
            <a:ext cx="8229600" cy="7620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Development</a:t>
            </a:r>
          </a:p>
        </p:txBody>
      </p:sp>
      <p:sp>
        <p:nvSpPr>
          <p:cNvPr id="2055" name="AutoShape 7"/>
          <p:cNvSpPr>
            <a:spLocks noChangeArrowheads="1"/>
          </p:cNvSpPr>
          <p:nvPr/>
        </p:nvSpPr>
        <p:spPr bwMode="auto">
          <a:xfrm>
            <a:off x="457200" y="4419600"/>
            <a:ext cx="8229600" cy="6858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Testing</a:t>
            </a:r>
          </a:p>
        </p:txBody>
      </p:sp>
      <p:sp>
        <p:nvSpPr>
          <p:cNvPr id="2056" name="AutoShape 8"/>
          <p:cNvSpPr>
            <a:spLocks noChangeArrowheads="1"/>
          </p:cNvSpPr>
          <p:nvPr/>
        </p:nvSpPr>
        <p:spPr bwMode="auto">
          <a:xfrm>
            <a:off x="457200" y="5334000"/>
            <a:ext cx="8229600" cy="6096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Implementation </a:t>
            </a:r>
            <a:r>
              <a:rPr lang="en-US" sz="1600"/>
              <a:t>(Databases, applications)</a:t>
            </a:r>
            <a:endParaRPr lang="en-US"/>
          </a:p>
        </p:txBody>
      </p:sp>
      <p:sp>
        <p:nvSpPr>
          <p:cNvPr id="2050" name="Rectangle 2"/>
          <p:cNvSpPr>
            <a:spLocks noChangeArrowheads="1"/>
          </p:cNvSpPr>
          <p:nvPr/>
        </p:nvSpPr>
        <p:spPr bwMode="auto">
          <a:xfrm>
            <a:off x="5105400" y="914400"/>
            <a:ext cx="1524000" cy="213360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051" name="Text Box 3"/>
          <p:cNvSpPr txBox="1">
            <a:spLocks noChangeArrowheads="1"/>
          </p:cNvSpPr>
          <p:nvPr/>
        </p:nvSpPr>
        <p:spPr bwMode="auto">
          <a:xfrm>
            <a:off x="5126038" y="1066800"/>
            <a:ext cx="14398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a:t>Data</a:t>
            </a:r>
          </a:p>
          <a:p>
            <a:pPr algn="ctr"/>
            <a:r>
              <a:rPr lang="en-US" sz="1600" b="1"/>
              <a:t>Administrator</a:t>
            </a:r>
            <a:endParaRPr lang="en-US" sz="1600"/>
          </a:p>
        </p:txBody>
      </p:sp>
      <p:sp>
        <p:nvSpPr>
          <p:cNvPr id="2098" name="AutoShape 50"/>
          <p:cNvSpPr>
            <a:spLocks noChangeArrowheads="1"/>
          </p:cNvSpPr>
          <p:nvPr/>
        </p:nvSpPr>
        <p:spPr bwMode="auto">
          <a:xfrm>
            <a:off x="457200" y="76200"/>
            <a:ext cx="8229600" cy="6858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dirty="0"/>
              <a:t>IT Infrastructure</a:t>
            </a:r>
          </a:p>
        </p:txBody>
      </p:sp>
      <p:sp>
        <p:nvSpPr>
          <p:cNvPr id="2099" name="Rectangle 51"/>
          <p:cNvSpPr>
            <a:spLocks noChangeArrowheads="1"/>
          </p:cNvSpPr>
          <p:nvPr/>
        </p:nvSpPr>
        <p:spPr bwMode="auto">
          <a:xfrm>
            <a:off x="6858000" y="76200"/>
            <a:ext cx="1524000" cy="685800"/>
          </a:xfrm>
          <a:prstGeom prst="rect">
            <a:avLst/>
          </a:prstGeom>
          <a:solidFill>
            <a:srgbClr val="CC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00" name="Text Box 52"/>
          <p:cNvSpPr txBox="1">
            <a:spLocks noChangeArrowheads="1"/>
          </p:cNvSpPr>
          <p:nvPr/>
        </p:nvSpPr>
        <p:spPr bwMode="auto">
          <a:xfrm>
            <a:off x="7191375" y="76200"/>
            <a:ext cx="965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a:t>DBA</a:t>
            </a:r>
            <a:endParaRPr lang="en-US" sz="1600"/>
          </a:p>
          <a:p>
            <a:pPr algn="ctr"/>
            <a:r>
              <a:rPr lang="en-US" sz="1600" i="1"/>
              <a:t>(if no SA)</a:t>
            </a:r>
            <a:endParaRPr lang="en-US" sz="1600"/>
          </a:p>
        </p:txBody>
      </p:sp>
      <p:sp>
        <p:nvSpPr>
          <p:cNvPr id="2101" name="Rectangle 53"/>
          <p:cNvSpPr>
            <a:spLocks noChangeArrowheads="1"/>
          </p:cNvSpPr>
          <p:nvPr/>
        </p:nvSpPr>
        <p:spPr bwMode="auto">
          <a:xfrm>
            <a:off x="3200400" y="76200"/>
            <a:ext cx="1524000" cy="6858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02" name="Text Box 54"/>
          <p:cNvSpPr txBox="1">
            <a:spLocks noChangeArrowheads="1"/>
          </p:cNvSpPr>
          <p:nvPr/>
        </p:nvSpPr>
        <p:spPr bwMode="auto">
          <a:xfrm>
            <a:off x="3221038" y="152400"/>
            <a:ext cx="14398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dirty="0"/>
              <a:t>System</a:t>
            </a:r>
          </a:p>
          <a:p>
            <a:pPr algn="ctr"/>
            <a:r>
              <a:rPr lang="en-US" sz="1600" b="1" dirty="0"/>
              <a:t>Administrator</a:t>
            </a:r>
          </a:p>
        </p:txBody>
      </p:sp>
      <p:sp>
        <p:nvSpPr>
          <p:cNvPr id="2105" name="AutoShape 57"/>
          <p:cNvSpPr>
            <a:spLocks noChangeArrowheads="1"/>
          </p:cNvSpPr>
          <p:nvPr/>
        </p:nvSpPr>
        <p:spPr bwMode="auto">
          <a:xfrm>
            <a:off x="457200" y="6172200"/>
            <a:ext cx="8229600" cy="609600"/>
          </a:xfrm>
          <a:prstGeom prst="flowChartAlternateProcess">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t>Maintenance and Tuning</a:t>
            </a:r>
          </a:p>
        </p:txBody>
      </p:sp>
      <p:sp>
        <p:nvSpPr>
          <p:cNvPr id="2057" name="Rectangle 9"/>
          <p:cNvSpPr>
            <a:spLocks noChangeArrowheads="1"/>
          </p:cNvSpPr>
          <p:nvPr/>
        </p:nvSpPr>
        <p:spPr bwMode="auto">
          <a:xfrm>
            <a:off x="6858000" y="2819400"/>
            <a:ext cx="1524000" cy="39624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1600"/>
          </a:p>
        </p:txBody>
      </p:sp>
      <p:sp>
        <p:nvSpPr>
          <p:cNvPr id="2106" name="Rectangle 58"/>
          <p:cNvSpPr>
            <a:spLocks noChangeArrowheads="1"/>
          </p:cNvSpPr>
          <p:nvPr/>
        </p:nvSpPr>
        <p:spPr bwMode="auto">
          <a:xfrm>
            <a:off x="6878638" y="3048000"/>
            <a:ext cx="1439862"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a:t>Database</a:t>
            </a:r>
          </a:p>
          <a:p>
            <a:pPr algn="ctr"/>
            <a:r>
              <a:rPr lang="en-US" sz="1600" b="1"/>
              <a:t>Administrator</a:t>
            </a:r>
            <a:endParaRPr lang="en-US" sz="1600"/>
          </a:p>
        </p:txBody>
      </p:sp>
      <p:sp>
        <p:nvSpPr>
          <p:cNvPr id="2094" name="Rectangle 46"/>
          <p:cNvSpPr>
            <a:spLocks noChangeArrowheads="1"/>
          </p:cNvSpPr>
          <p:nvPr/>
        </p:nvSpPr>
        <p:spPr bwMode="auto">
          <a:xfrm>
            <a:off x="6858000" y="914400"/>
            <a:ext cx="1524000" cy="2133600"/>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2103" name="Text Box 55"/>
          <p:cNvSpPr txBox="1">
            <a:spLocks noChangeArrowheads="1"/>
          </p:cNvSpPr>
          <p:nvPr/>
        </p:nvSpPr>
        <p:spPr bwMode="auto">
          <a:xfrm>
            <a:off x="6878638" y="990600"/>
            <a:ext cx="143986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600" b="1" dirty="0"/>
              <a:t>Database</a:t>
            </a:r>
          </a:p>
          <a:p>
            <a:pPr algn="ctr"/>
            <a:r>
              <a:rPr lang="en-US" sz="1600" b="1" dirty="0"/>
              <a:t>Administrator</a:t>
            </a:r>
            <a:endParaRPr lang="en-US" sz="1600" dirty="0"/>
          </a:p>
          <a:p>
            <a:pPr algn="ctr"/>
            <a:r>
              <a:rPr lang="en-US" sz="1600" i="1" dirty="0"/>
              <a:t>(if no DA)</a:t>
            </a:r>
            <a:endParaRPr lang="en-US" sz="1600" dirty="0"/>
          </a:p>
          <a:p>
            <a:pPr algn="ctr"/>
            <a:endParaRPr lang="en-US" sz="1600" dirty="0"/>
          </a:p>
        </p:txBody>
      </p:sp>
    </p:spTree>
    <p:extLst>
      <p:ext uri="{BB962C8B-B14F-4D97-AF65-F5344CB8AC3E}">
        <p14:creationId xmlns:p14="http://schemas.microsoft.com/office/powerpoint/2010/main" val="2071011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DBA Tasks</a:t>
            </a:r>
          </a:p>
        </p:txBody>
      </p:sp>
      <p:sp>
        <p:nvSpPr>
          <p:cNvPr id="3" name="Content Placeholder 2"/>
          <p:cNvSpPr>
            <a:spLocks noGrp="1"/>
          </p:cNvSpPr>
          <p:nvPr>
            <p:ph idx="1"/>
          </p:nvPr>
        </p:nvSpPr>
        <p:spPr>
          <a:xfrm>
            <a:off x="381000" y="1442243"/>
            <a:ext cx="8610600" cy="4525963"/>
          </a:xfrm>
        </p:spPr>
        <p:txBody>
          <a:bodyPr/>
          <a:lstStyle/>
          <a:p>
            <a:r>
              <a:rPr lang="es-CO" dirty="0"/>
              <a:t>Estas son las tareas de DBA necesarias para garantizar un entorno de base de datos óptimo para aplicaciones y usuarios
</a:t>
            </a:r>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777761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9166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101</a:t>
            </a:r>
          </a:p>
        </p:txBody>
      </p:sp>
      <p:sp>
        <p:nvSpPr>
          <p:cNvPr id="3" name="Content Placeholder 2"/>
          <p:cNvSpPr>
            <a:spLocks noGrp="1"/>
          </p:cNvSpPr>
          <p:nvPr>
            <p:ph idx="1"/>
          </p:nvPr>
        </p:nvSpPr>
        <p:spPr/>
        <p:txBody>
          <a:bodyPr>
            <a:normAutofit fontScale="92500" lnSpcReduction="10000"/>
          </a:bodyPr>
          <a:lstStyle/>
          <a:p>
            <a:r>
              <a:rPr lang="es-CO" sz="2400" dirty="0"/>
              <a:t>Una base de datos es un almacén organizado de datos en el que los datos son accesibles por elementos de datos con nombre. 
Un DBMS es un software que permite a los usuarios finales o programadores de aplicaciones compartir datos. Proporciona un método sistemático para crear, actualizar, recuperar y almacenar información en una base de datos. 
Los DBMS también son generalmente responsables de la integridad de los datos, la seguridad de los datos, el control y la optimización del acceso a los datos, la reversión automatizada, el reinicio y la recuperación. 
En términos simples, puede pensar en una base de datos como una carpeta de archivos. Puede pensar en el archivador que contiene los archivos junto con las etiquetas de archivo como DBMS. </a:t>
            </a:r>
            <a:endParaRPr lang="en-US" sz="2400" dirty="0"/>
          </a:p>
        </p:txBody>
      </p:sp>
      <p:sp>
        <p:nvSpPr>
          <p:cNvPr id="4" name="Rectangle 3"/>
          <p:cNvSpPr/>
          <p:nvPr/>
        </p:nvSpPr>
        <p:spPr>
          <a:xfrm>
            <a:off x="4186" y="6592837"/>
            <a:ext cx="4572000" cy="276999"/>
          </a:xfrm>
          <a:prstGeom prst="rect">
            <a:avLst/>
          </a:prstGeom>
        </p:spPr>
        <p:txBody>
          <a:bodyPr>
            <a:spAutoFit/>
          </a:bodyPr>
          <a:lstStyle/>
          <a:p>
            <a:r>
              <a:rPr lang="en-US" sz="1200" dirty="0"/>
              <a:t>Appendix 1, “Database Concepts and Fundamentals.”</a:t>
            </a:r>
          </a:p>
        </p:txBody>
      </p:sp>
    </p:spTree>
    <p:extLst>
      <p:ext uri="{BB962C8B-B14F-4D97-AF65-F5344CB8AC3E}">
        <p14:creationId xmlns:p14="http://schemas.microsoft.com/office/powerpoint/2010/main" val="1061088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DBMS vs. Database</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295400"/>
            <a:ext cx="7046913" cy="5140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6581001"/>
            <a:ext cx="2834750" cy="276999"/>
          </a:xfrm>
          <a:prstGeom prst="rect">
            <a:avLst/>
          </a:prstGeom>
        </p:spPr>
        <p:txBody>
          <a:bodyPr wrap="none">
            <a:spAutoFit/>
          </a:bodyPr>
          <a:lstStyle/>
          <a:p>
            <a:r>
              <a:rPr lang="en-US" sz="1200" dirty="0">
                <a:hlinkClick r:id="rId3"/>
              </a:rPr>
              <a:t>http://thedatabasesite.com/page100.html</a:t>
            </a:r>
            <a:endParaRPr lang="en-US" sz="1200" dirty="0"/>
          </a:p>
        </p:txBody>
      </p:sp>
    </p:spTree>
    <p:extLst>
      <p:ext uri="{BB962C8B-B14F-4D97-AF65-F5344CB8AC3E}">
        <p14:creationId xmlns:p14="http://schemas.microsoft.com/office/powerpoint/2010/main" val="320031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Learn Database Administration?</a:t>
            </a:r>
          </a:p>
        </p:txBody>
      </p:sp>
      <p:sp>
        <p:nvSpPr>
          <p:cNvPr id="3" name="Content Placeholder 2"/>
          <p:cNvSpPr>
            <a:spLocks noGrp="1"/>
          </p:cNvSpPr>
          <p:nvPr>
            <p:ph idx="1"/>
          </p:nvPr>
        </p:nvSpPr>
        <p:spPr/>
        <p:txBody>
          <a:bodyPr>
            <a:normAutofit fontScale="92500" lnSpcReduction="10000"/>
          </a:bodyPr>
          <a:lstStyle/>
          <a:p>
            <a:r>
              <a:rPr lang="es-CO" dirty="0"/>
              <a:t>El DBA es responsable de diseñar y mantener las bases de datos de una empresa. 
Esto coloca al DBA en el centro del negocio. 
El DBA tiene la oportunidad de aprender sobre muchas facetas de los negocios y cómo las empresas utilizan los datos.
Desde un punto de vista tecnológico, el DBA tiene muchas oportunidades para aprender sobre tecnologías nuevas e interesantes a medida que son adoptadas por la organización.</a:t>
            </a:r>
            <a:endParaRPr lang="en-US" dirty="0"/>
          </a:p>
        </p:txBody>
      </p:sp>
    </p:spTree>
    <p:extLst>
      <p:ext uri="{BB962C8B-B14F-4D97-AF65-F5344CB8AC3E}">
        <p14:creationId xmlns:p14="http://schemas.microsoft.com/office/powerpoint/2010/main" val="287549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a Good DBA?</a:t>
            </a:r>
          </a:p>
        </p:txBody>
      </p:sp>
      <p:sp>
        <p:nvSpPr>
          <p:cNvPr id="3" name="Content Placeholder 2"/>
          <p:cNvSpPr>
            <a:spLocks noGrp="1"/>
          </p:cNvSpPr>
          <p:nvPr>
            <p:ph idx="1"/>
          </p:nvPr>
        </p:nvSpPr>
        <p:spPr/>
        <p:txBody>
          <a:bodyPr/>
          <a:lstStyle/>
          <a:p>
            <a:r>
              <a:rPr lang="es-CO" dirty="0"/>
              <a:t>Solucionador de problemas
Disfruta de los desafíos
Le gusta la tecnología
Aprendizaje constante
Puede trabajar solo o como parte de un grupo
Experiencia como programador</a:t>
            </a:r>
            <a:endParaRPr lang="en-US" dirty="0"/>
          </a:p>
          <a:p>
            <a:endParaRPr lang="en-US" dirty="0"/>
          </a:p>
        </p:txBody>
      </p:sp>
    </p:spTree>
    <p:extLst>
      <p:ext uri="{BB962C8B-B14F-4D97-AF65-F5344CB8AC3E}">
        <p14:creationId xmlns:p14="http://schemas.microsoft.com/office/powerpoint/2010/main" val="175989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Earn a Good Salary as a DBA</a:t>
            </a:r>
          </a:p>
        </p:txBody>
      </p:sp>
      <p:sp>
        <p:nvSpPr>
          <p:cNvPr id="3" name="Content Placeholder 2"/>
          <p:cNvSpPr>
            <a:spLocks noGrp="1"/>
          </p:cNvSpPr>
          <p:nvPr>
            <p:ph idx="1"/>
          </p:nvPr>
        </p:nvSpPr>
        <p:spPr>
          <a:xfrm>
            <a:off x="457200" y="1600201"/>
            <a:ext cx="8153400" cy="1143000"/>
          </a:xfrm>
        </p:spPr>
        <p:txBody>
          <a:bodyPr>
            <a:normAutofit fontScale="32500" lnSpcReduction="20000"/>
          </a:bodyPr>
          <a:lstStyle/>
          <a:p>
            <a:r>
              <a:rPr lang="en-US" dirty="0"/>
              <a:t>According to a salary study conducted by Global Knowledge and </a:t>
            </a:r>
            <a:r>
              <a:rPr lang="en-US" dirty="0" err="1"/>
              <a:t>TechRepublic</a:t>
            </a:r>
            <a:r>
              <a:rPr lang="en-US" dirty="0"/>
              <a:t> the average DBA salary is $78,468, while their managers average $87,261. </a:t>
            </a:r>
          </a:p>
          <a:p>
            <a:pPr lvl="1"/>
            <a:r>
              <a:rPr lang="en-US" dirty="0"/>
              <a:t>For full-time employees functioning as a DBA, the mean salary ranges in the high $80 thousands</a:t>
            </a:r>
          </a:p>
          <a:p>
            <a:r>
              <a:rPr lang="en-US" dirty="0"/>
              <a:t>According to the Dice 2010-11 Tech Salary Survey, Oracle experience is requested in more than 15,000 job postings on any given day. </a:t>
            </a:r>
          </a:p>
          <a:p>
            <a:pPr lvl="1"/>
            <a:r>
              <a:rPr lang="en-US" dirty="0"/>
              <a:t>Demand for Oracle skills is up 57% year over year, and the national average salary for technology professionals with experience in Oracle Database is $90,914.</a:t>
            </a:r>
            <a:r>
              <a:rPr lang="en-US" dirty="0">
                <a:effectLst/>
              </a:rPr>
              <a:t> </a:t>
            </a:r>
          </a:p>
          <a:p>
            <a:r>
              <a:rPr lang="en-US" dirty="0"/>
              <a:t>The BLS (May 2010) reports that the median annual wage of database administrators was $73,490 and the mean annual wage was $75,730. </a:t>
            </a:r>
            <a:endParaRPr lang="en-US" dirty="0">
              <a:effectLst/>
            </a:endParaRPr>
          </a:p>
          <a:p>
            <a:endParaRPr lang="en-US" dirty="0"/>
          </a:p>
        </p:txBody>
      </p:sp>
      <p:pic>
        <p:nvPicPr>
          <p:cNvPr id="5" name="Picture 4">
            <a:extLst>
              <a:ext uri="{FF2B5EF4-FFF2-40B4-BE49-F238E27FC236}">
                <a16:creationId xmlns:a16="http://schemas.microsoft.com/office/drawing/2014/main" id="{E184791C-349C-56F7-87C1-129A37A67079}"/>
              </a:ext>
            </a:extLst>
          </p:cNvPr>
          <p:cNvPicPr>
            <a:picLocks noChangeAspect="1"/>
          </p:cNvPicPr>
          <p:nvPr/>
        </p:nvPicPr>
        <p:blipFill>
          <a:blip r:embed="rId3"/>
          <a:stretch>
            <a:fillRect/>
          </a:stretch>
        </p:blipFill>
        <p:spPr>
          <a:xfrm>
            <a:off x="709612" y="2878137"/>
            <a:ext cx="7724775" cy="3705225"/>
          </a:xfrm>
          <a:prstGeom prst="rect">
            <a:avLst/>
          </a:prstGeom>
        </p:spPr>
      </p:pic>
    </p:spTree>
    <p:extLst>
      <p:ext uri="{BB962C8B-B14F-4D97-AF65-F5344CB8AC3E}">
        <p14:creationId xmlns:p14="http://schemas.microsoft.com/office/powerpoint/2010/main" val="382853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What’s Not to Like?</a:t>
            </a:r>
          </a:p>
        </p:txBody>
      </p:sp>
      <p:sp>
        <p:nvSpPr>
          <p:cNvPr id="3" name="Content Placeholder 2"/>
          <p:cNvSpPr>
            <a:spLocks noGrp="1"/>
          </p:cNvSpPr>
          <p:nvPr>
            <p:ph idx="1"/>
          </p:nvPr>
        </p:nvSpPr>
        <p:spPr>
          <a:xfrm>
            <a:off x="381000" y="1600200"/>
            <a:ext cx="8458200" cy="4525963"/>
          </a:xfrm>
        </p:spPr>
        <p:txBody>
          <a:bodyPr>
            <a:normAutofit fontScale="85000" lnSpcReduction="10000"/>
          </a:bodyPr>
          <a:lstStyle/>
          <a:p>
            <a:r>
              <a:rPr lang="es-CO" sz="2400" dirty="0"/>
              <a:t>Los DBA están bien pagados, son altamente empleables, poseen trabajos desafiantes y es probable que participen en los proyectos más visibles e importantes. ¿Qué es lo que no te gusta?
Se espera que los administradores de bases de datos sepan todo, no solo sobre la tecnología de bases de datos, sino sobre cualquier cosa conectada remotamente a ella. 
Los DBA casi nunca trabajan días simples de 8 horas, sino que trabajan largas jornadas con muchas horas extras, especialmente cuando el rendimiento está sufriendo o los proyectos de desarrollo están retrasados. 
Según los analistas de la industria, el DBA promedio trabaja más de 50 horas por semana, incluido un promedio de seis horas los fines de semana.
Los administradores de bases de datos con frecuencia tienen que trabajar los fines de semana y días festivos para mantener las bases de datos durante las horas de menor actividad.</a:t>
            </a:r>
            <a:endParaRPr lang="en-US" sz="2400" dirty="0"/>
          </a:p>
        </p:txBody>
      </p:sp>
    </p:spTree>
    <p:extLst>
      <p:ext uri="{BB962C8B-B14F-4D97-AF65-F5344CB8AC3E}">
        <p14:creationId xmlns:p14="http://schemas.microsoft.com/office/powerpoint/2010/main" val="2439096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Management Discipline of Database Administration</a:t>
            </a:r>
          </a:p>
        </p:txBody>
      </p:sp>
      <p:sp>
        <p:nvSpPr>
          <p:cNvPr id="4" name="Rectangle 3"/>
          <p:cNvSpPr/>
          <p:nvPr/>
        </p:nvSpPr>
        <p:spPr>
          <a:xfrm>
            <a:off x="-20097" y="6581001"/>
            <a:ext cx="7315200" cy="276999"/>
          </a:xfrm>
          <a:prstGeom prst="rect">
            <a:avLst/>
          </a:prstGeom>
        </p:spPr>
        <p:txBody>
          <a:bodyPr wrap="square">
            <a:spAutoFit/>
          </a:bodyPr>
          <a:lstStyle/>
          <a:p>
            <a:r>
              <a:rPr lang="en-US" sz="1200" dirty="0">
                <a:hlinkClick r:id="rId3"/>
              </a:rPr>
              <a:t>http://datatechnologytoday.wordpress.com/2011/02/27/dba-as-a-management-discipline/</a:t>
            </a:r>
            <a:endParaRPr lang="en-US" sz="1200" dirty="0"/>
          </a:p>
        </p:txBody>
      </p:sp>
      <p:sp>
        <p:nvSpPr>
          <p:cNvPr id="3" name="2 Rectángulo"/>
          <p:cNvSpPr/>
          <p:nvPr/>
        </p:nvSpPr>
        <p:spPr>
          <a:xfrm>
            <a:off x="381000" y="1752600"/>
            <a:ext cx="8077200" cy="1938992"/>
          </a:xfrm>
          <a:prstGeom prst="rect">
            <a:avLst/>
          </a:prstGeom>
        </p:spPr>
        <p:txBody>
          <a:bodyPr wrap="square">
            <a:spAutoFit/>
          </a:bodyPr>
          <a:lstStyle/>
          <a:p>
            <a:pPr fontAlgn="base"/>
            <a:r>
              <a:rPr lang="es-CO" sz="2400" dirty="0"/>
              <a:t>Un DBA es el técnico de información responsable de garantizar la funcionalidad operativa continua y la eficiencia de las bases de datos de una organización y las aplicaciones que acceden a esas bases de datos. 
</a:t>
            </a:r>
            <a:r>
              <a:rPr lang="en-US" sz="2400" dirty="0"/>
              <a:t> </a:t>
            </a:r>
          </a:p>
        </p:txBody>
      </p:sp>
    </p:spTree>
    <p:extLst>
      <p:ext uri="{BB962C8B-B14F-4D97-AF65-F5344CB8AC3E}">
        <p14:creationId xmlns:p14="http://schemas.microsoft.com/office/powerpoint/2010/main" val="2350771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Database, Data, </a:t>
            </a:r>
            <a:br>
              <a:rPr lang="en-US" dirty="0"/>
            </a:br>
            <a:r>
              <a:rPr lang="en-US" dirty="0"/>
              <a:t>and System Administration</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981200"/>
            <a:ext cx="6656482" cy="38867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837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TotalTime>
  <Words>2695</Words>
  <Application>Microsoft Office PowerPoint</Application>
  <PresentationFormat>On-screen Show (4:3)</PresentationFormat>
  <Paragraphs>122</Paragraphs>
  <Slides>17</Slides>
  <Notes>12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1" baseType="lpstr">
      <vt:lpstr>Arial</vt:lpstr>
      <vt:lpstr>Calibri</vt:lpstr>
      <vt:lpstr>Office Theme</vt:lpstr>
      <vt:lpstr>CorelPhotoPaint.Image.6</vt:lpstr>
      <vt:lpstr>Database Administration: The Complete Guide to Practices and Procedures</vt:lpstr>
      <vt:lpstr>Database 101</vt:lpstr>
      <vt:lpstr>DBMS vs. Database</vt:lpstr>
      <vt:lpstr>Why Learn Database Administration?</vt:lpstr>
      <vt:lpstr>What Makes a Good DBA?</vt:lpstr>
      <vt:lpstr>Earn a Good Salary as a DBA</vt:lpstr>
      <vt:lpstr>So What’s Not to Like?</vt:lpstr>
      <vt:lpstr>The Management Discipline of Database Administration</vt:lpstr>
      <vt:lpstr>Database, Data,  and System Administration</vt:lpstr>
      <vt:lpstr>Database, Data,  and System Administration</vt:lpstr>
      <vt:lpstr>Data Administrator</vt:lpstr>
      <vt:lpstr>PowerPoint Presentation</vt:lpstr>
      <vt:lpstr>Data Administrator = Chief Data Officer</vt:lpstr>
      <vt:lpstr>System Administrator</vt:lpstr>
      <vt:lpstr>Database Administrator</vt:lpstr>
      <vt:lpstr>PowerPoint Presentation</vt:lpstr>
      <vt:lpstr>DBA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Administration: The Complete Guide to Practices and Procedures</dc:title>
  <dc:creator>mullc</dc:creator>
  <cp:lastModifiedBy>Julio Ernesto Carreno Vargas</cp:lastModifiedBy>
  <cp:revision>37</cp:revision>
  <dcterms:created xsi:type="dcterms:W3CDTF">2012-03-28T19:50:16Z</dcterms:created>
  <dcterms:modified xsi:type="dcterms:W3CDTF">2023-07-29T20:02:28Z</dcterms:modified>
</cp:coreProperties>
</file>