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78" r:id="rId3"/>
    <p:sldId id="305" r:id="rId4"/>
    <p:sldId id="307" r:id="rId5"/>
    <p:sldId id="279" r:id="rId6"/>
    <p:sldId id="280" r:id="rId7"/>
    <p:sldId id="282" r:id="rId8"/>
    <p:sldId id="284" r:id="rId9"/>
    <p:sldId id="298" r:id="rId10"/>
    <p:sldId id="30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714" autoAdjust="0"/>
  </p:normalViewPr>
  <p:slideViewPr>
    <p:cSldViewPr>
      <p:cViewPr varScale="1">
        <p:scale>
          <a:sx n="94" d="100"/>
          <a:sy n="94" d="100"/>
        </p:scale>
        <p:origin x="2094"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D24778-0E5C-4636-BAEE-CEF4DC8B66D2}" type="datetimeFigureOut">
              <a:rPr lang="en-US" smtClean="0"/>
              <a:t>2/5/2024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442296-292E-4969-A005-E7FE00C82617}" type="slidenum">
              <a:rPr lang="en-US" smtClean="0"/>
              <a:t>‹Nº›</a:t>
            </a:fld>
            <a:endParaRPr lang="en-US"/>
          </a:p>
        </p:txBody>
      </p:sp>
    </p:spTree>
    <p:extLst>
      <p:ext uri="{BB962C8B-B14F-4D97-AF65-F5344CB8AC3E}">
        <p14:creationId xmlns:p14="http://schemas.microsoft.com/office/powerpoint/2010/main" val="3035758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There are DBAs who focus on logical design and DBAs who focus on physical design; DBAs who specialize in building systems and DBAs who specialize in maintaining and tuning systems; specialty DBAs and general-purpose DBAs. Truly, the job of DBA encompasses many roles.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Some organizations choose to split DBA responsibilities into separate jobs. Of course, this occurs most frequently in larger organizations, because smaller organizations often cannot afford the luxury of having multiple, specialty DBAs.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Still other companies simply hire DBAs to perform all of the tasks required to design, create, document, tune, and maintain the organization’s data, databases, and database management systems. Let’s look at some of the more common types of DBA.</a:t>
            </a:r>
          </a:p>
          <a:p>
            <a:endParaRPr lang="en-US" dirty="0"/>
          </a:p>
        </p:txBody>
      </p:sp>
      <p:sp>
        <p:nvSpPr>
          <p:cNvPr id="4" name="Slide Number Placeholder 3"/>
          <p:cNvSpPr>
            <a:spLocks noGrp="1"/>
          </p:cNvSpPr>
          <p:nvPr>
            <p:ph type="sldNum" sz="quarter" idx="10"/>
          </p:nvPr>
        </p:nvSpPr>
        <p:spPr/>
        <p:txBody>
          <a:bodyPr/>
          <a:lstStyle/>
          <a:p>
            <a:fld id="{28442296-292E-4969-A005-E7FE00C82617}" type="slidenum">
              <a:rPr lang="en-US" smtClean="0"/>
              <a:t>2</a:t>
            </a:fld>
            <a:endParaRPr lang="en-US"/>
          </a:p>
        </p:txBody>
      </p:sp>
    </p:spTree>
    <p:extLst>
      <p:ext uri="{BB962C8B-B14F-4D97-AF65-F5344CB8AC3E}">
        <p14:creationId xmlns:p14="http://schemas.microsoft.com/office/powerpoint/2010/main" val="3876023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8442296-292E-4969-A005-E7FE00C82617}" type="slidenum">
              <a:rPr lang="en-US" smtClean="0"/>
              <a:t>3</a:t>
            </a:fld>
            <a:endParaRPr lang="en-US"/>
          </a:p>
        </p:txBody>
      </p:sp>
    </p:spTree>
    <p:extLst>
      <p:ext uri="{BB962C8B-B14F-4D97-AF65-F5344CB8AC3E}">
        <p14:creationId xmlns:p14="http://schemas.microsoft.com/office/powerpoint/2010/main" val="171818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Organizations that implement data warehouses for performing in-depth data analysis often staff DBAs specifically to monitor and support the data warehouse environment. </a:t>
            </a:r>
            <a:r>
              <a:rPr lang="en-US" sz="1200" i="1" kern="1200" dirty="0">
                <a:solidFill>
                  <a:schemeClr val="tx1"/>
                </a:solidFill>
                <a:effectLst/>
                <a:latin typeface="+mn-lt"/>
                <a:ea typeface="+mn-ea"/>
                <a:cs typeface="+mn-cs"/>
              </a:rPr>
              <a:t>Data warehouse administrators</a:t>
            </a:r>
            <a:r>
              <a:rPr lang="en-US" sz="1200" kern="1200" dirty="0">
                <a:solidFill>
                  <a:schemeClr val="tx1"/>
                </a:solidFill>
                <a:effectLst/>
                <a:latin typeface="+mn-lt"/>
                <a:ea typeface="+mn-ea"/>
                <a:cs typeface="+mn-cs"/>
              </a:rPr>
              <a:t> must be capable DBAs, but with a thorough understanding of the differences between a database that supports OLTP and a data warehouse. Common data warehouse administration tasks and requirements are shown</a:t>
            </a:r>
            <a:r>
              <a:rPr lang="en-US" sz="1200" kern="1200" baseline="0" dirty="0">
                <a:solidFill>
                  <a:schemeClr val="tx1"/>
                </a:solidFill>
                <a:effectLst/>
                <a:latin typeface="+mn-lt"/>
                <a:ea typeface="+mn-ea"/>
                <a:cs typeface="+mn-cs"/>
              </a:rPr>
              <a:t> in the bullets above.</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8442296-292E-4969-A005-E7FE00C82617}" type="slidenum">
              <a:rPr lang="en-US" smtClean="0"/>
              <a:t>4</a:t>
            </a:fld>
            <a:endParaRPr lang="en-US"/>
          </a:p>
        </p:txBody>
      </p:sp>
    </p:spTree>
    <p:extLst>
      <p:ext uri="{BB962C8B-B14F-4D97-AF65-F5344CB8AC3E}">
        <p14:creationId xmlns:p14="http://schemas.microsoft.com/office/powerpoint/2010/main" val="24524239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a:t>
            </a:r>
            <a:r>
              <a:rPr lang="en-US" sz="1200" i="1" kern="1200" dirty="0">
                <a:solidFill>
                  <a:schemeClr val="tx1"/>
                </a:solidFill>
                <a:effectLst/>
                <a:latin typeface="+mn-lt"/>
                <a:ea typeface="+mn-ea"/>
                <a:cs typeface="+mn-cs"/>
              </a:rPr>
              <a:t>system DBA</a:t>
            </a:r>
            <a:r>
              <a:rPr lang="en-US" sz="1200" kern="1200" dirty="0">
                <a:solidFill>
                  <a:schemeClr val="tx1"/>
                </a:solidFill>
                <a:effectLst/>
                <a:latin typeface="+mn-lt"/>
                <a:ea typeface="+mn-ea"/>
                <a:cs typeface="+mn-cs"/>
              </a:rPr>
              <a:t> focuses on technical rather than business issues, primarily in the system administration area. Typical tasks center on the physical installation and performance of the DBMS software, as outlined in the bullets</a:t>
            </a:r>
            <a:r>
              <a:rPr lang="en-US" sz="1200" kern="1200" baseline="0" dirty="0">
                <a:solidFill>
                  <a:schemeClr val="tx1"/>
                </a:solidFill>
                <a:effectLst/>
                <a:latin typeface="+mn-lt"/>
                <a:ea typeface="+mn-ea"/>
                <a:cs typeface="+mn-cs"/>
              </a:rPr>
              <a:t> on the slide.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System DBAs rarely get involved with actual implementation of databases and applications. They may get involved in application tuning efforts when operating system parameters or complex DBMS parameters need to be altered.</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Indeed, the job of system DBA usually exists only if the organization does not have an official system administration or systems programming department. </a:t>
            </a:r>
          </a:p>
          <a:p>
            <a:endParaRPr lang="en-US" dirty="0"/>
          </a:p>
        </p:txBody>
      </p:sp>
      <p:sp>
        <p:nvSpPr>
          <p:cNvPr id="4" name="Slide Number Placeholder 3"/>
          <p:cNvSpPr>
            <a:spLocks noGrp="1"/>
          </p:cNvSpPr>
          <p:nvPr>
            <p:ph type="sldNum" sz="quarter" idx="10"/>
          </p:nvPr>
        </p:nvSpPr>
        <p:spPr/>
        <p:txBody>
          <a:bodyPr/>
          <a:lstStyle/>
          <a:p>
            <a:fld id="{28442296-292E-4969-A005-E7FE00C82617}" type="slidenum">
              <a:rPr lang="en-US" smtClean="0"/>
              <a:t>5</a:t>
            </a:fld>
            <a:endParaRPr lang="en-US"/>
          </a:p>
        </p:txBody>
      </p:sp>
    </p:spTree>
    <p:extLst>
      <p:ext uri="{BB962C8B-B14F-4D97-AF65-F5344CB8AC3E}">
        <p14:creationId xmlns:p14="http://schemas.microsoft.com/office/powerpoint/2010/main" val="26850141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Some organizations designate a separate job, referred to as a database architect, for designing and implementing new databases. The database architect is involved in new design and development work only; he does not get involved in maintenance, administration, and tuning efforts for established databases and applications. The database architect designs new databases for new applications or perhaps a new database for an existing application.</a:t>
            </a:r>
          </a:p>
          <a:p>
            <a:endParaRPr lang="en-US" dirty="0"/>
          </a:p>
          <a:p>
            <a:r>
              <a:rPr lang="en-US" dirty="0"/>
              <a:t>Typical tasks</a:t>
            </a:r>
            <a:r>
              <a:rPr lang="en-US" baseline="0" dirty="0"/>
              <a:t> of the database architect are  outline in the bullets on the slide.</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Most organizations do not staff a separate database architect position, instead requiring DBAs to work on both new and established database projects.</a:t>
            </a:r>
          </a:p>
          <a:p>
            <a:endParaRPr lang="en-US" dirty="0"/>
          </a:p>
        </p:txBody>
      </p:sp>
      <p:sp>
        <p:nvSpPr>
          <p:cNvPr id="4" name="Slide Number Placeholder 3"/>
          <p:cNvSpPr>
            <a:spLocks noGrp="1"/>
          </p:cNvSpPr>
          <p:nvPr>
            <p:ph type="sldNum" sz="quarter" idx="10"/>
          </p:nvPr>
        </p:nvSpPr>
        <p:spPr/>
        <p:txBody>
          <a:bodyPr/>
          <a:lstStyle/>
          <a:p>
            <a:fld id="{28442296-292E-4969-A005-E7FE00C82617}" type="slidenum">
              <a:rPr lang="en-US" smtClean="0"/>
              <a:t>6</a:t>
            </a:fld>
            <a:endParaRPr lang="en-US"/>
          </a:p>
        </p:txBody>
      </p:sp>
    </p:spTree>
    <p:extLst>
      <p:ext uri="{BB962C8B-B14F-4D97-AF65-F5344CB8AC3E}">
        <p14:creationId xmlns:p14="http://schemas.microsoft.com/office/powerpoint/2010/main" val="35710394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When the DA role is not defined or staffed there may be a data modeler role defined. A </a:t>
            </a:r>
            <a:r>
              <a:rPr lang="en-US" sz="1200" i="1" kern="1200" dirty="0">
                <a:solidFill>
                  <a:schemeClr val="tx1"/>
                </a:solidFill>
                <a:effectLst/>
                <a:latin typeface="+mn-lt"/>
                <a:ea typeface="+mn-ea"/>
                <a:cs typeface="+mn-cs"/>
              </a:rPr>
              <a:t>data modeler</a:t>
            </a:r>
            <a:r>
              <a:rPr lang="en-US" sz="1200" kern="1200" dirty="0">
                <a:solidFill>
                  <a:schemeClr val="tx1"/>
                </a:solidFill>
                <a:effectLst/>
                <a:latin typeface="+mn-lt"/>
                <a:ea typeface="+mn-ea"/>
                <a:cs typeface="+mn-cs"/>
              </a:rPr>
              <a:t> is usually responsible for a subset of the DA’s responsibilities. Data modeling tasks are outlined on the slide.</a:t>
            </a:r>
            <a:endParaRPr lang="en-US" dirty="0"/>
          </a:p>
        </p:txBody>
      </p:sp>
      <p:sp>
        <p:nvSpPr>
          <p:cNvPr id="4" name="Slide Number Placeholder 3"/>
          <p:cNvSpPr>
            <a:spLocks noGrp="1"/>
          </p:cNvSpPr>
          <p:nvPr>
            <p:ph type="sldNum" sz="quarter" idx="10"/>
          </p:nvPr>
        </p:nvSpPr>
        <p:spPr/>
        <p:txBody>
          <a:bodyPr/>
          <a:lstStyle/>
          <a:p>
            <a:fld id="{28442296-292E-4969-A005-E7FE00C82617}" type="slidenum">
              <a:rPr lang="en-US" smtClean="0"/>
              <a:t>7</a:t>
            </a:fld>
            <a:endParaRPr lang="en-US"/>
          </a:p>
        </p:txBody>
      </p:sp>
    </p:spTree>
    <p:extLst>
      <p:ext uri="{BB962C8B-B14F-4D97-AF65-F5344CB8AC3E}">
        <p14:creationId xmlns:p14="http://schemas.microsoft.com/office/powerpoint/2010/main" val="11751827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Larger organizations sometimes create very specialized DBAs that focus on a single specific DBA task. But task-oriented DBAs are quite rare outside of very large IT shops. One example of a task-oriented DBA is a Backup &amp; Recovery DBA who devotes his entire day to ensuring the recoverability of the organization’s databases.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Most organizations can not afford this level of specialization, but when possible, task-oriented DBAs can ensure that very important DBA tasks are tackled by very knowledgeable specialists.</a:t>
            </a:r>
          </a:p>
          <a:p>
            <a:endParaRPr lang="en-US" sz="1200" kern="1200" dirty="0">
              <a:solidFill>
                <a:schemeClr val="tx1"/>
              </a:solidFill>
              <a:effectLst/>
              <a:latin typeface="+mn-lt"/>
              <a:ea typeface="+mn-ea"/>
              <a:cs typeface="+mn-cs"/>
            </a:endParaRPr>
          </a:p>
          <a:p>
            <a:r>
              <a:rPr lang="en-US" sz="1200" i="1" kern="1200" dirty="0">
                <a:solidFill>
                  <a:schemeClr val="tx1"/>
                </a:solidFill>
                <a:effectLst/>
                <a:latin typeface="+mn-lt"/>
                <a:ea typeface="+mn-ea"/>
                <a:cs typeface="+mn-cs"/>
              </a:rPr>
              <a:t>Performance analysts</a:t>
            </a:r>
            <a:r>
              <a:rPr lang="en-US" sz="1200" kern="1200" dirty="0">
                <a:solidFill>
                  <a:schemeClr val="tx1"/>
                </a:solidFill>
                <a:effectLst/>
                <a:latin typeface="+mn-lt"/>
                <a:ea typeface="+mn-ea"/>
                <a:cs typeface="+mn-cs"/>
              </a:rPr>
              <a:t> are a specific type of task-oriented DBA. The </a:t>
            </a:r>
            <a:r>
              <a:rPr lang="en-US" sz="1200" kern="1200" dirty="0" err="1">
                <a:solidFill>
                  <a:schemeClr val="tx1"/>
                </a:solidFill>
                <a:effectLst/>
                <a:latin typeface="+mn-lt"/>
                <a:ea typeface="+mn-ea"/>
                <a:cs typeface="+mn-cs"/>
              </a:rPr>
              <a:t>perfomance</a:t>
            </a:r>
            <a:r>
              <a:rPr lang="en-US" sz="1200" kern="1200" dirty="0">
                <a:solidFill>
                  <a:schemeClr val="tx1"/>
                </a:solidFill>
                <a:effectLst/>
                <a:latin typeface="+mn-lt"/>
                <a:ea typeface="+mn-ea"/>
                <a:cs typeface="+mn-cs"/>
              </a:rPr>
              <a:t> analyst, more common than other task-oriented DBAs, focuses solely on the performance of database applications. A performance analyst must understand the details and nuances of SQL coding for performance, as well as having the ability to design databases for performance. A performance analyst will have knowledge of the DBMS being used at a very detailed technical level such that he can make appropriate changes to DBMS and system parameters when required.</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But the performance analyst should not be a system DBA. The performance analyst must be able to speak to application developers in their language in order to help them facilitate the appropriate program changes for performance. The performance analyst is usually the most skilled, senior member of the DBA staff. It is very likely that a senior DBA grows into this role due to his experience and the respect he has gained in past tuning endeavors.</a:t>
            </a:r>
          </a:p>
          <a:p>
            <a:endParaRPr lang="en-US" dirty="0"/>
          </a:p>
        </p:txBody>
      </p:sp>
      <p:sp>
        <p:nvSpPr>
          <p:cNvPr id="4" name="Slide Number Placeholder 3"/>
          <p:cNvSpPr>
            <a:spLocks noGrp="1"/>
          </p:cNvSpPr>
          <p:nvPr>
            <p:ph type="sldNum" sz="quarter" idx="10"/>
          </p:nvPr>
        </p:nvSpPr>
        <p:spPr/>
        <p:txBody>
          <a:bodyPr/>
          <a:lstStyle/>
          <a:p>
            <a:fld id="{28442296-292E-4969-A005-E7FE00C82617}" type="slidenum">
              <a:rPr lang="en-US" smtClean="0"/>
              <a:t>8</a:t>
            </a:fld>
            <a:endParaRPr lang="en-US"/>
          </a:p>
        </p:txBody>
      </p:sp>
    </p:spTree>
    <p:extLst>
      <p:ext uri="{BB962C8B-B14F-4D97-AF65-F5344CB8AC3E}">
        <p14:creationId xmlns:p14="http://schemas.microsoft.com/office/powerpoint/2010/main" val="21230033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direct contrast to the system DBA is the </a:t>
            </a:r>
            <a:r>
              <a:rPr lang="en-US" sz="1200" i="1" kern="1200" dirty="0">
                <a:solidFill>
                  <a:schemeClr val="tx1"/>
                </a:solidFill>
                <a:effectLst/>
                <a:latin typeface="+mn-lt"/>
                <a:ea typeface="+mn-ea"/>
                <a:cs typeface="+mn-cs"/>
              </a:rPr>
              <a:t>application DBA</a:t>
            </a:r>
            <a:r>
              <a:rPr lang="en-US" sz="1200" kern="1200" dirty="0">
                <a:solidFill>
                  <a:schemeClr val="tx1"/>
                </a:solidFill>
                <a:effectLst/>
                <a:latin typeface="+mn-lt"/>
                <a:ea typeface="+mn-ea"/>
                <a:cs typeface="+mn-cs"/>
              </a:rPr>
              <a:t>. Application DBAs focus on database design and the on-going support and administration of databases for a specific application or applications. The application DBA is likely to be an expert at writing and debugging complex SQL and will understand the best ways to incorporate database requests into application programs. The application DBA also must be capable of performing database change management, performance tuning, and most of the other roles of the DBA. The difference is the focus of the application DBA – not on the overall DBMS implementation and database environment, but on a specific subset of applications</a:t>
            </a:r>
            <a:endParaRPr lang="en-US" dirty="0"/>
          </a:p>
        </p:txBody>
      </p:sp>
      <p:sp>
        <p:nvSpPr>
          <p:cNvPr id="4" name="Slide Number Placeholder 3"/>
          <p:cNvSpPr>
            <a:spLocks noGrp="1"/>
          </p:cNvSpPr>
          <p:nvPr>
            <p:ph type="sldNum" sz="quarter" idx="10"/>
          </p:nvPr>
        </p:nvSpPr>
        <p:spPr/>
        <p:txBody>
          <a:bodyPr/>
          <a:lstStyle/>
          <a:p>
            <a:fld id="{28442296-292E-4969-A005-E7FE00C82617}" type="slidenum">
              <a:rPr lang="en-US" smtClean="0"/>
              <a:t>9</a:t>
            </a:fld>
            <a:endParaRPr lang="en-US"/>
          </a:p>
        </p:txBody>
      </p:sp>
    </p:spTree>
    <p:extLst>
      <p:ext uri="{BB962C8B-B14F-4D97-AF65-F5344CB8AC3E}">
        <p14:creationId xmlns:p14="http://schemas.microsoft.com/office/powerpoint/2010/main" val="14172058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direct contrast to the system DBA is the </a:t>
            </a:r>
            <a:r>
              <a:rPr lang="en-US" sz="1200" i="1" kern="1200" dirty="0">
                <a:solidFill>
                  <a:schemeClr val="tx1"/>
                </a:solidFill>
                <a:effectLst/>
                <a:latin typeface="+mn-lt"/>
                <a:ea typeface="+mn-ea"/>
                <a:cs typeface="+mn-cs"/>
              </a:rPr>
              <a:t>application DBA</a:t>
            </a:r>
            <a:r>
              <a:rPr lang="en-US" sz="1200" kern="1200" dirty="0">
                <a:solidFill>
                  <a:schemeClr val="tx1"/>
                </a:solidFill>
                <a:effectLst/>
                <a:latin typeface="+mn-lt"/>
                <a:ea typeface="+mn-ea"/>
                <a:cs typeface="+mn-cs"/>
              </a:rPr>
              <a:t>. Application DBAs focus on database design and the on-going support and administration of databases for a specific application or applications. The application DBA is likely to be an expert at writing and debugging complex SQL and will understand the best ways to incorporate database requests into application programs. The application DBA also must be capable of performing database change management, performance tuning, and most of the other roles of the DBA. The difference is the focus of the application DBA – not on the overall DBMS implementation and database environment, but on a specific subset of applications</a:t>
            </a:r>
            <a:endParaRPr lang="en-US" dirty="0"/>
          </a:p>
        </p:txBody>
      </p:sp>
      <p:sp>
        <p:nvSpPr>
          <p:cNvPr id="4" name="Slide Number Placeholder 3"/>
          <p:cNvSpPr>
            <a:spLocks noGrp="1"/>
          </p:cNvSpPr>
          <p:nvPr>
            <p:ph type="sldNum" sz="quarter" idx="10"/>
          </p:nvPr>
        </p:nvSpPr>
        <p:spPr/>
        <p:txBody>
          <a:bodyPr/>
          <a:lstStyle/>
          <a:p>
            <a:fld id="{28442296-292E-4969-A005-E7FE00C82617}" type="slidenum">
              <a:rPr lang="en-US" smtClean="0"/>
              <a:t>10</a:t>
            </a:fld>
            <a:endParaRPr lang="en-US"/>
          </a:p>
        </p:txBody>
      </p:sp>
    </p:spTree>
    <p:extLst>
      <p:ext uri="{BB962C8B-B14F-4D97-AF65-F5344CB8AC3E}">
        <p14:creationId xmlns:p14="http://schemas.microsoft.com/office/powerpoint/2010/main" val="38420313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AC2C67E-921F-4F40-8727-129842EBEE48}" type="datetimeFigureOut">
              <a:rPr lang="en-US" smtClean="0"/>
              <a:t>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D86F25-D667-4AF5-8249-5BAEFB90FAB6}" type="slidenum">
              <a:rPr lang="en-US" smtClean="0"/>
              <a:t>‹Nº›</a:t>
            </a:fld>
            <a:endParaRPr lang="en-US"/>
          </a:p>
        </p:txBody>
      </p:sp>
    </p:spTree>
    <p:extLst>
      <p:ext uri="{BB962C8B-B14F-4D97-AF65-F5344CB8AC3E}">
        <p14:creationId xmlns:p14="http://schemas.microsoft.com/office/powerpoint/2010/main" val="977075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C2C67E-921F-4F40-8727-129842EBEE48}" type="datetimeFigureOut">
              <a:rPr lang="en-US" smtClean="0"/>
              <a:t>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D86F25-D667-4AF5-8249-5BAEFB90FAB6}" type="slidenum">
              <a:rPr lang="en-US" smtClean="0"/>
              <a:t>‹Nº›</a:t>
            </a:fld>
            <a:endParaRPr lang="en-US"/>
          </a:p>
        </p:txBody>
      </p:sp>
    </p:spTree>
    <p:extLst>
      <p:ext uri="{BB962C8B-B14F-4D97-AF65-F5344CB8AC3E}">
        <p14:creationId xmlns:p14="http://schemas.microsoft.com/office/powerpoint/2010/main" val="2612780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C2C67E-921F-4F40-8727-129842EBEE48}" type="datetimeFigureOut">
              <a:rPr lang="en-US" smtClean="0"/>
              <a:t>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D86F25-D667-4AF5-8249-5BAEFB90FAB6}" type="slidenum">
              <a:rPr lang="en-US" smtClean="0"/>
              <a:t>‹Nº›</a:t>
            </a:fld>
            <a:endParaRPr lang="en-US"/>
          </a:p>
        </p:txBody>
      </p:sp>
    </p:spTree>
    <p:extLst>
      <p:ext uri="{BB962C8B-B14F-4D97-AF65-F5344CB8AC3E}">
        <p14:creationId xmlns:p14="http://schemas.microsoft.com/office/powerpoint/2010/main" val="2100897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C2C67E-921F-4F40-8727-129842EBEE48}" type="datetimeFigureOut">
              <a:rPr lang="en-US" smtClean="0"/>
              <a:t>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D86F25-D667-4AF5-8249-5BAEFB90FAB6}" type="slidenum">
              <a:rPr lang="en-US" smtClean="0"/>
              <a:t>‹Nº›</a:t>
            </a:fld>
            <a:endParaRPr lang="en-US"/>
          </a:p>
        </p:txBody>
      </p:sp>
    </p:spTree>
    <p:extLst>
      <p:ext uri="{BB962C8B-B14F-4D97-AF65-F5344CB8AC3E}">
        <p14:creationId xmlns:p14="http://schemas.microsoft.com/office/powerpoint/2010/main" val="1172203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C2C67E-921F-4F40-8727-129842EBEE48}" type="datetimeFigureOut">
              <a:rPr lang="en-US" smtClean="0"/>
              <a:t>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D86F25-D667-4AF5-8249-5BAEFB90FAB6}" type="slidenum">
              <a:rPr lang="en-US" smtClean="0"/>
              <a:t>‹Nº›</a:t>
            </a:fld>
            <a:endParaRPr lang="en-US"/>
          </a:p>
        </p:txBody>
      </p:sp>
    </p:spTree>
    <p:extLst>
      <p:ext uri="{BB962C8B-B14F-4D97-AF65-F5344CB8AC3E}">
        <p14:creationId xmlns:p14="http://schemas.microsoft.com/office/powerpoint/2010/main" val="4185409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AC2C67E-921F-4F40-8727-129842EBEE48}" type="datetimeFigureOut">
              <a:rPr lang="en-US" smtClean="0"/>
              <a:t>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D86F25-D667-4AF5-8249-5BAEFB90FAB6}" type="slidenum">
              <a:rPr lang="en-US" smtClean="0"/>
              <a:t>‹Nº›</a:t>
            </a:fld>
            <a:endParaRPr lang="en-US"/>
          </a:p>
        </p:txBody>
      </p:sp>
    </p:spTree>
    <p:extLst>
      <p:ext uri="{BB962C8B-B14F-4D97-AF65-F5344CB8AC3E}">
        <p14:creationId xmlns:p14="http://schemas.microsoft.com/office/powerpoint/2010/main" val="4266362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AC2C67E-921F-4F40-8727-129842EBEE48}" type="datetimeFigureOut">
              <a:rPr lang="en-US" smtClean="0"/>
              <a:t>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D86F25-D667-4AF5-8249-5BAEFB90FAB6}" type="slidenum">
              <a:rPr lang="en-US" smtClean="0"/>
              <a:t>‹Nº›</a:t>
            </a:fld>
            <a:endParaRPr lang="en-US"/>
          </a:p>
        </p:txBody>
      </p:sp>
    </p:spTree>
    <p:extLst>
      <p:ext uri="{BB962C8B-B14F-4D97-AF65-F5344CB8AC3E}">
        <p14:creationId xmlns:p14="http://schemas.microsoft.com/office/powerpoint/2010/main" val="537418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AC2C67E-921F-4F40-8727-129842EBEE48}" type="datetimeFigureOut">
              <a:rPr lang="en-US" smtClean="0"/>
              <a:t>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D86F25-D667-4AF5-8249-5BAEFB90FAB6}" type="slidenum">
              <a:rPr lang="en-US" smtClean="0"/>
              <a:t>‹Nº›</a:t>
            </a:fld>
            <a:endParaRPr lang="en-US"/>
          </a:p>
        </p:txBody>
      </p:sp>
    </p:spTree>
    <p:extLst>
      <p:ext uri="{BB962C8B-B14F-4D97-AF65-F5344CB8AC3E}">
        <p14:creationId xmlns:p14="http://schemas.microsoft.com/office/powerpoint/2010/main" val="1611495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C2C67E-921F-4F40-8727-129842EBEE48}" type="datetimeFigureOut">
              <a:rPr lang="en-US" smtClean="0"/>
              <a:t>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D86F25-D667-4AF5-8249-5BAEFB90FAB6}" type="slidenum">
              <a:rPr lang="en-US" smtClean="0"/>
              <a:t>‹Nº›</a:t>
            </a:fld>
            <a:endParaRPr lang="en-US"/>
          </a:p>
        </p:txBody>
      </p:sp>
    </p:spTree>
    <p:extLst>
      <p:ext uri="{BB962C8B-B14F-4D97-AF65-F5344CB8AC3E}">
        <p14:creationId xmlns:p14="http://schemas.microsoft.com/office/powerpoint/2010/main" val="2065413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C2C67E-921F-4F40-8727-129842EBEE48}" type="datetimeFigureOut">
              <a:rPr lang="en-US" smtClean="0"/>
              <a:t>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D86F25-D667-4AF5-8249-5BAEFB90FAB6}" type="slidenum">
              <a:rPr lang="en-US" smtClean="0"/>
              <a:t>‹Nº›</a:t>
            </a:fld>
            <a:endParaRPr lang="en-US"/>
          </a:p>
        </p:txBody>
      </p:sp>
    </p:spTree>
    <p:extLst>
      <p:ext uri="{BB962C8B-B14F-4D97-AF65-F5344CB8AC3E}">
        <p14:creationId xmlns:p14="http://schemas.microsoft.com/office/powerpoint/2010/main" val="3881055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C2C67E-921F-4F40-8727-129842EBEE48}" type="datetimeFigureOut">
              <a:rPr lang="en-US" smtClean="0"/>
              <a:t>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D86F25-D667-4AF5-8249-5BAEFB90FAB6}" type="slidenum">
              <a:rPr lang="en-US" smtClean="0"/>
              <a:t>‹Nº›</a:t>
            </a:fld>
            <a:endParaRPr lang="en-US"/>
          </a:p>
        </p:txBody>
      </p:sp>
    </p:spTree>
    <p:extLst>
      <p:ext uri="{BB962C8B-B14F-4D97-AF65-F5344CB8AC3E}">
        <p14:creationId xmlns:p14="http://schemas.microsoft.com/office/powerpoint/2010/main" val="1940947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C2C67E-921F-4F40-8727-129842EBEE48}" type="datetimeFigureOut">
              <a:rPr lang="en-US" smtClean="0"/>
              <a:t>2/5/2024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D86F25-D667-4AF5-8249-5BAEFB90FAB6}" type="slidenum">
              <a:rPr lang="en-US" smtClean="0"/>
              <a:t>‹Nº›</a:t>
            </a:fld>
            <a:endParaRPr lang="en-US"/>
          </a:p>
        </p:txBody>
      </p:sp>
    </p:spTree>
    <p:extLst>
      <p:ext uri="{BB962C8B-B14F-4D97-AF65-F5344CB8AC3E}">
        <p14:creationId xmlns:p14="http://schemas.microsoft.com/office/powerpoint/2010/main" val="2155160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www.craigsmullins.com/dbta_065.ht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craigsmullins.com/dbta_065.ht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Database Administration:</a:t>
            </a:r>
            <a:br>
              <a:rPr lang="en-US" dirty="0"/>
            </a:br>
            <a:r>
              <a:rPr lang="en-US" sz="2200" dirty="0"/>
              <a:t>The Complete Guide to Practices and Procedures</a:t>
            </a:r>
          </a:p>
        </p:txBody>
      </p:sp>
      <p:sp>
        <p:nvSpPr>
          <p:cNvPr id="3" name="Subtitle 2"/>
          <p:cNvSpPr>
            <a:spLocks noGrp="1"/>
          </p:cNvSpPr>
          <p:nvPr>
            <p:ph type="subTitle" idx="1"/>
          </p:nvPr>
        </p:nvSpPr>
        <p:spPr/>
        <p:txBody>
          <a:bodyPr/>
          <a:lstStyle/>
          <a:p>
            <a:r>
              <a:rPr lang="en-US" dirty="0"/>
              <a:t>Chapter 1</a:t>
            </a:r>
          </a:p>
          <a:p>
            <a:r>
              <a:rPr lang="en-US" dirty="0"/>
              <a:t>Introduction: What is a DBA?</a:t>
            </a:r>
          </a:p>
          <a:p>
            <a:endParaRPr lang="en-US" dirty="0"/>
          </a:p>
        </p:txBody>
      </p:sp>
      <p:graphicFrame>
        <p:nvGraphicFramePr>
          <p:cNvPr id="4" name="Object 3"/>
          <p:cNvGraphicFramePr>
            <a:graphicFrameLocks/>
          </p:cNvGraphicFramePr>
          <p:nvPr>
            <p:extLst>
              <p:ext uri="{D42A27DB-BD31-4B8C-83A1-F6EECF244321}">
                <p14:modId xmlns:p14="http://schemas.microsoft.com/office/powerpoint/2010/main" val="1696372957"/>
              </p:ext>
            </p:extLst>
          </p:nvPr>
        </p:nvGraphicFramePr>
        <p:xfrm>
          <a:off x="0" y="5638800"/>
          <a:ext cx="3429000" cy="1219200"/>
        </p:xfrm>
        <a:graphic>
          <a:graphicData uri="http://schemas.openxmlformats.org/presentationml/2006/ole">
            <mc:AlternateContent xmlns:mc="http://schemas.openxmlformats.org/markup-compatibility/2006">
              <mc:Choice xmlns:v="urn:schemas-microsoft-com:vml" Requires="v">
                <p:oleObj spid="_x0000_s1028" name="CorelPhotoPaint.Image.6" r:id="rId3" imgW="3675020" imgH="1582522" progId="CorelPhotoPaint.Image.6">
                  <p:embed/>
                </p:oleObj>
              </mc:Choice>
              <mc:Fallback>
                <p:oleObj name="CorelPhotoPaint.Image.6" r:id="rId3" imgW="3675020" imgH="1582522" progId="CorelPhotoPaint.Image.6">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638800"/>
                        <a:ext cx="34290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006970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ChangeArrowheads="1"/>
          </p:cNvSpPr>
          <p:nvPr/>
        </p:nvSpPr>
        <p:spPr bwMode="auto">
          <a:xfrm>
            <a:off x="381000" y="1302543"/>
            <a:ext cx="8305800" cy="5380038"/>
          </a:xfrm>
          <a:prstGeom prst="rect">
            <a:avLst/>
          </a:prstGeom>
          <a:solidFill>
            <a:srgbClr val="FFFFFF"/>
          </a:solidFill>
          <a:ln w="38100">
            <a:solidFill>
              <a:srgbClr val="00206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2051" name="Oval 3"/>
          <p:cNvSpPr>
            <a:spLocks noChangeArrowheads="1"/>
          </p:cNvSpPr>
          <p:nvPr/>
        </p:nvSpPr>
        <p:spPr bwMode="auto">
          <a:xfrm>
            <a:off x="1676400" y="3893343"/>
            <a:ext cx="2667000" cy="2362200"/>
          </a:xfrm>
          <a:prstGeom prst="ellipse">
            <a:avLst/>
          </a:prstGeom>
          <a:solidFill>
            <a:srgbClr val="FFFF99"/>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5" name="Text Box 7"/>
          <p:cNvSpPr txBox="1">
            <a:spLocks noChangeArrowheads="1"/>
          </p:cNvSpPr>
          <p:nvPr/>
        </p:nvSpPr>
        <p:spPr bwMode="auto">
          <a:xfrm>
            <a:off x="2301875" y="4377531"/>
            <a:ext cx="1444625"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400" b="1" dirty="0">
                <a:latin typeface="Arial" pitchFamily="34" charset="0"/>
              </a:rPr>
              <a:t>Single Specific</a:t>
            </a:r>
          </a:p>
          <a:p>
            <a:pPr algn="ctr"/>
            <a:r>
              <a:rPr lang="en-US" sz="1400" b="1" dirty="0">
                <a:latin typeface="Arial" pitchFamily="34" charset="0"/>
              </a:rPr>
              <a:t>Application(s)</a:t>
            </a:r>
          </a:p>
        </p:txBody>
      </p:sp>
      <p:sp>
        <p:nvSpPr>
          <p:cNvPr id="2056" name="Oval 8"/>
          <p:cNvSpPr>
            <a:spLocks noChangeArrowheads="1"/>
          </p:cNvSpPr>
          <p:nvPr/>
        </p:nvSpPr>
        <p:spPr bwMode="auto">
          <a:xfrm>
            <a:off x="6629400" y="3699668"/>
            <a:ext cx="1828800" cy="1793875"/>
          </a:xfrm>
          <a:prstGeom prst="ellipse">
            <a:avLst/>
          </a:prstGeom>
          <a:solidFill>
            <a:srgbClr val="FFFF99"/>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7" name="Text Box 9"/>
          <p:cNvSpPr txBox="1">
            <a:spLocks noChangeArrowheads="1"/>
          </p:cNvSpPr>
          <p:nvPr/>
        </p:nvSpPr>
        <p:spPr bwMode="auto">
          <a:xfrm>
            <a:off x="6858000" y="4121943"/>
            <a:ext cx="1444625"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400" b="1">
                <a:latin typeface="Arial" pitchFamily="34" charset="0"/>
              </a:rPr>
              <a:t>Single Specific</a:t>
            </a:r>
          </a:p>
          <a:p>
            <a:pPr algn="ctr"/>
            <a:r>
              <a:rPr lang="en-US" sz="1400" b="1">
                <a:latin typeface="Arial" pitchFamily="34" charset="0"/>
              </a:rPr>
              <a:t>Application(s)</a:t>
            </a:r>
          </a:p>
        </p:txBody>
      </p:sp>
      <p:sp>
        <p:nvSpPr>
          <p:cNvPr id="2058" name="Oval 10"/>
          <p:cNvSpPr>
            <a:spLocks noChangeArrowheads="1"/>
          </p:cNvSpPr>
          <p:nvPr/>
        </p:nvSpPr>
        <p:spPr bwMode="auto">
          <a:xfrm>
            <a:off x="3276600" y="2064543"/>
            <a:ext cx="2057400" cy="1905000"/>
          </a:xfrm>
          <a:prstGeom prst="ellipse">
            <a:avLst/>
          </a:prstGeom>
          <a:solidFill>
            <a:srgbClr val="FFFF99"/>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9" name="Text Box 11"/>
          <p:cNvSpPr txBox="1">
            <a:spLocks noChangeArrowheads="1"/>
          </p:cNvSpPr>
          <p:nvPr/>
        </p:nvSpPr>
        <p:spPr bwMode="auto">
          <a:xfrm>
            <a:off x="3597275" y="2472531"/>
            <a:ext cx="1444625"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400" b="1" dirty="0">
                <a:latin typeface="Arial" pitchFamily="34" charset="0"/>
              </a:rPr>
              <a:t>Single Specific</a:t>
            </a:r>
          </a:p>
          <a:p>
            <a:pPr algn="ctr"/>
            <a:r>
              <a:rPr lang="en-US" sz="1400" b="1" dirty="0">
                <a:latin typeface="Arial" pitchFamily="34" charset="0"/>
              </a:rPr>
              <a:t>Application(s)</a:t>
            </a:r>
          </a:p>
        </p:txBody>
      </p:sp>
      <p:sp>
        <p:nvSpPr>
          <p:cNvPr id="2060" name="Text Box 12"/>
          <p:cNvSpPr txBox="1">
            <a:spLocks noChangeArrowheads="1"/>
          </p:cNvSpPr>
          <p:nvPr/>
        </p:nvSpPr>
        <p:spPr bwMode="auto">
          <a:xfrm>
            <a:off x="990600" y="1300956"/>
            <a:ext cx="241399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dirty="0">
                <a:latin typeface="Arial" pitchFamily="34" charset="0"/>
              </a:rPr>
              <a:t>System-Wide Issues</a:t>
            </a:r>
          </a:p>
        </p:txBody>
      </p:sp>
      <p:sp>
        <p:nvSpPr>
          <p:cNvPr id="2061" name="Text Box 13"/>
          <p:cNvSpPr txBox="1">
            <a:spLocks noChangeArrowheads="1"/>
          </p:cNvSpPr>
          <p:nvPr/>
        </p:nvSpPr>
        <p:spPr bwMode="auto">
          <a:xfrm>
            <a:off x="5334000" y="1607343"/>
            <a:ext cx="2895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Arial" pitchFamily="34" charset="0"/>
              </a:rPr>
              <a:t>DBMS Installation &amp;</a:t>
            </a:r>
          </a:p>
          <a:p>
            <a:r>
              <a:rPr lang="en-US">
                <a:latin typeface="Arial" pitchFamily="34" charset="0"/>
              </a:rPr>
              <a:t>Implementation</a:t>
            </a:r>
          </a:p>
        </p:txBody>
      </p:sp>
      <p:sp>
        <p:nvSpPr>
          <p:cNvPr id="2062" name="Text Box 14"/>
          <p:cNvSpPr txBox="1">
            <a:spLocks noChangeArrowheads="1"/>
          </p:cNvSpPr>
          <p:nvPr/>
        </p:nvSpPr>
        <p:spPr bwMode="auto">
          <a:xfrm>
            <a:off x="2209800" y="5493543"/>
            <a:ext cx="158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400" b="1" u="sng">
                <a:latin typeface="Arial" pitchFamily="34" charset="0"/>
              </a:rPr>
              <a:t>Application DBA</a:t>
            </a:r>
          </a:p>
        </p:txBody>
      </p:sp>
      <p:sp>
        <p:nvSpPr>
          <p:cNvPr id="2063" name="Text Box 15"/>
          <p:cNvSpPr txBox="1">
            <a:spLocks noChangeArrowheads="1"/>
          </p:cNvSpPr>
          <p:nvPr/>
        </p:nvSpPr>
        <p:spPr bwMode="auto">
          <a:xfrm>
            <a:off x="3505200" y="3359943"/>
            <a:ext cx="158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400" b="1" u="sng">
                <a:latin typeface="Arial" pitchFamily="34" charset="0"/>
              </a:rPr>
              <a:t>Application DBA</a:t>
            </a:r>
          </a:p>
        </p:txBody>
      </p:sp>
      <p:sp>
        <p:nvSpPr>
          <p:cNvPr id="2064" name="Text Box 16"/>
          <p:cNvSpPr txBox="1">
            <a:spLocks noChangeArrowheads="1"/>
          </p:cNvSpPr>
          <p:nvPr/>
        </p:nvSpPr>
        <p:spPr bwMode="auto">
          <a:xfrm>
            <a:off x="6781800" y="4807743"/>
            <a:ext cx="15827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400" b="1" u="sng">
                <a:latin typeface="Arial" pitchFamily="34" charset="0"/>
              </a:rPr>
              <a:t>Application DBA</a:t>
            </a:r>
          </a:p>
        </p:txBody>
      </p:sp>
      <p:sp>
        <p:nvSpPr>
          <p:cNvPr id="2065" name="Text Box 17"/>
          <p:cNvSpPr txBox="1">
            <a:spLocks noChangeArrowheads="1"/>
          </p:cNvSpPr>
          <p:nvPr/>
        </p:nvSpPr>
        <p:spPr bwMode="auto">
          <a:xfrm>
            <a:off x="6858000" y="6103143"/>
            <a:ext cx="1524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400" b="1" u="sng">
                <a:latin typeface="Arial" pitchFamily="34" charset="0"/>
              </a:rPr>
              <a:t>Traditional DBA</a:t>
            </a:r>
          </a:p>
        </p:txBody>
      </p:sp>
      <p:sp>
        <p:nvSpPr>
          <p:cNvPr id="2066" name="Text Box 18"/>
          <p:cNvSpPr txBox="1">
            <a:spLocks noChangeArrowheads="1"/>
          </p:cNvSpPr>
          <p:nvPr/>
        </p:nvSpPr>
        <p:spPr bwMode="auto">
          <a:xfrm>
            <a:off x="533400" y="2597943"/>
            <a:ext cx="238918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Arial" pitchFamily="34" charset="0"/>
              </a:rPr>
              <a:t>Inter-Application</a:t>
            </a:r>
          </a:p>
          <a:p>
            <a:r>
              <a:rPr lang="en-US">
                <a:latin typeface="Arial" pitchFamily="34" charset="0"/>
              </a:rPr>
              <a:t>Issues</a:t>
            </a:r>
          </a:p>
        </p:txBody>
      </p:sp>
      <p:sp>
        <p:nvSpPr>
          <p:cNvPr id="2067" name="Text Box 19"/>
          <p:cNvSpPr txBox="1">
            <a:spLocks noChangeArrowheads="1"/>
          </p:cNvSpPr>
          <p:nvPr/>
        </p:nvSpPr>
        <p:spPr bwMode="auto">
          <a:xfrm>
            <a:off x="4572000" y="5112543"/>
            <a:ext cx="19653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Arial" pitchFamily="34" charset="0"/>
              </a:rPr>
              <a:t>Data Policies</a:t>
            </a:r>
          </a:p>
          <a:p>
            <a:r>
              <a:rPr lang="en-US">
                <a:latin typeface="Arial" pitchFamily="34" charset="0"/>
              </a:rPr>
              <a:t>&amp; Practices</a:t>
            </a:r>
          </a:p>
        </p:txBody>
      </p:sp>
      <p:sp>
        <p:nvSpPr>
          <p:cNvPr id="2068" name="Text Box 20"/>
          <p:cNvSpPr txBox="1">
            <a:spLocks noChangeArrowheads="1"/>
          </p:cNvSpPr>
          <p:nvPr/>
        </p:nvSpPr>
        <p:spPr bwMode="auto">
          <a:xfrm>
            <a:off x="609600" y="5950743"/>
            <a:ext cx="157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Arial" pitchFamily="34" charset="0"/>
              </a:rPr>
              <a:t>Standards</a:t>
            </a:r>
          </a:p>
        </p:txBody>
      </p:sp>
      <p:sp>
        <p:nvSpPr>
          <p:cNvPr id="2069" name="Text Box 21"/>
          <p:cNvSpPr txBox="1">
            <a:spLocks noChangeArrowheads="1"/>
          </p:cNvSpPr>
          <p:nvPr/>
        </p:nvSpPr>
        <p:spPr bwMode="auto">
          <a:xfrm>
            <a:off x="6172200" y="2674143"/>
            <a:ext cx="17621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atin typeface="Arial" pitchFamily="34" charset="0"/>
              </a:rPr>
              <a:t>Technology</a:t>
            </a:r>
          </a:p>
          <a:p>
            <a:r>
              <a:rPr lang="en-US">
                <a:latin typeface="Arial" pitchFamily="34" charset="0"/>
              </a:rPr>
              <a:t>Evaluation</a:t>
            </a:r>
          </a:p>
        </p:txBody>
      </p:sp>
      <p:sp>
        <p:nvSpPr>
          <p:cNvPr id="19"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Application DBA</a:t>
            </a:r>
          </a:p>
        </p:txBody>
      </p:sp>
    </p:spTree>
    <p:extLst>
      <p:ext uri="{BB962C8B-B14F-4D97-AF65-F5344CB8AC3E}">
        <p14:creationId xmlns:p14="http://schemas.microsoft.com/office/powerpoint/2010/main" val="880107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DBAs</a:t>
            </a:r>
          </a:p>
        </p:txBody>
      </p:sp>
      <p:sp>
        <p:nvSpPr>
          <p:cNvPr id="3" name="Content Placeholder 2"/>
          <p:cNvSpPr>
            <a:spLocks noGrp="1"/>
          </p:cNvSpPr>
          <p:nvPr>
            <p:ph idx="1"/>
          </p:nvPr>
        </p:nvSpPr>
        <p:spPr/>
        <p:txBody>
          <a:bodyPr>
            <a:normAutofit fontScale="70000" lnSpcReduction="20000"/>
          </a:bodyPr>
          <a:lstStyle/>
          <a:p>
            <a:r>
              <a:rPr lang="es-CO" dirty="0"/>
              <a:t>Hay DBA que se centran en el diseño lógico y DBA que se centran en el diseño físico; DBA que se especializan en la construcción de sistemas y DBA que se especializan en el mantenimiento y ajuste de sistemas; </a:t>
            </a:r>
            <a:r>
              <a:rPr lang="es-CO" dirty="0" err="1"/>
              <a:t>DBAs</a:t>
            </a:r>
            <a:r>
              <a:rPr lang="es-CO" dirty="0"/>
              <a:t> especializados y </a:t>
            </a:r>
            <a:r>
              <a:rPr lang="es-CO" dirty="0" err="1"/>
              <a:t>DBAs</a:t>
            </a:r>
            <a:r>
              <a:rPr lang="es-CO" dirty="0"/>
              <a:t> de propósito general. Verdaderamente, el trabajo de DBA abarca muchos roles. 
Algunas organizaciones optan por dividir las responsabilidades de DBA en trabajos separados. Por supuesto, esto ocurre con mayor frecuencia en organizaciones más grandes, porque las organizaciones más pequeñas a menudo no pueden permitirse el lujo de tener múltiples DBA especializados. 
Otras empresas simplemente contratan DBA para realizar todas las tareas necesarias para diseñar, crear, documentar, ajustar y mantener los datos, bases de datos y sistemas de administración de bases de datos de la organización. Veamos algunos de los tipos más comunes de DBA.</a:t>
            </a:r>
            <a:endParaRPr lang="en-US" dirty="0"/>
          </a:p>
        </p:txBody>
      </p:sp>
      <p:sp>
        <p:nvSpPr>
          <p:cNvPr id="4" name="Rectangle 3"/>
          <p:cNvSpPr/>
          <p:nvPr/>
        </p:nvSpPr>
        <p:spPr>
          <a:xfrm>
            <a:off x="-837" y="6581001"/>
            <a:ext cx="3028521" cy="276999"/>
          </a:xfrm>
          <a:prstGeom prst="rect">
            <a:avLst/>
          </a:prstGeom>
        </p:spPr>
        <p:txBody>
          <a:bodyPr wrap="none">
            <a:spAutoFit/>
          </a:bodyPr>
          <a:lstStyle/>
          <a:p>
            <a:r>
              <a:rPr lang="en-US" sz="1200" dirty="0">
                <a:hlinkClick r:id="rId3"/>
              </a:rPr>
              <a:t>http://www.craigsmullins.com/dbta_065.htm</a:t>
            </a:r>
            <a:endParaRPr lang="en-US" sz="1200" dirty="0"/>
          </a:p>
        </p:txBody>
      </p:sp>
    </p:spTree>
    <p:extLst>
      <p:ext uri="{BB962C8B-B14F-4D97-AF65-F5344CB8AC3E}">
        <p14:creationId xmlns:p14="http://schemas.microsoft.com/office/powerpoint/2010/main" val="1834067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DBAs</a:t>
            </a:r>
          </a:p>
        </p:txBody>
      </p:sp>
      <p:sp>
        <p:nvSpPr>
          <p:cNvPr id="3" name="Content Placeholder 2"/>
          <p:cNvSpPr>
            <a:spLocks noGrp="1"/>
          </p:cNvSpPr>
          <p:nvPr>
            <p:ph idx="1"/>
          </p:nvPr>
        </p:nvSpPr>
        <p:spPr/>
        <p:txBody>
          <a:bodyPr>
            <a:normAutofit/>
          </a:bodyPr>
          <a:lstStyle/>
          <a:p>
            <a:r>
              <a:rPr lang="en-US" dirty="0"/>
              <a:t>System DBA</a:t>
            </a:r>
          </a:p>
          <a:p>
            <a:r>
              <a:rPr lang="en-US" dirty="0"/>
              <a:t>Database Architect</a:t>
            </a:r>
          </a:p>
          <a:p>
            <a:r>
              <a:rPr lang="en-US" dirty="0"/>
              <a:t>Data Modeler</a:t>
            </a:r>
          </a:p>
          <a:p>
            <a:r>
              <a:rPr lang="en-US" dirty="0"/>
              <a:t>Application DBA</a:t>
            </a:r>
          </a:p>
          <a:p>
            <a:r>
              <a:rPr lang="en-US" dirty="0"/>
              <a:t>Task-Oriented DBA</a:t>
            </a:r>
          </a:p>
          <a:p>
            <a:r>
              <a:rPr lang="en-US" dirty="0"/>
              <a:t>Performance Analyst</a:t>
            </a:r>
          </a:p>
          <a:p>
            <a:r>
              <a:rPr lang="en-US" dirty="0"/>
              <a:t>Data </a:t>
            </a:r>
            <a:r>
              <a:rPr lang="en-US"/>
              <a:t>Warehouse Administrator</a:t>
            </a:r>
            <a:endParaRPr lang="en-US" dirty="0"/>
          </a:p>
        </p:txBody>
      </p:sp>
      <p:sp>
        <p:nvSpPr>
          <p:cNvPr id="4" name="Rectangle 3"/>
          <p:cNvSpPr/>
          <p:nvPr/>
        </p:nvSpPr>
        <p:spPr>
          <a:xfrm>
            <a:off x="-837" y="6581001"/>
            <a:ext cx="3028521" cy="276999"/>
          </a:xfrm>
          <a:prstGeom prst="rect">
            <a:avLst/>
          </a:prstGeom>
        </p:spPr>
        <p:txBody>
          <a:bodyPr wrap="none">
            <a:spAutoFit/>
          </a:bodyPr>
          <a:lstStyle/>
          <a:p>
            <a:r>
              <a:rPr lang="en-US" sz="1200" dirty="0">
                <a:hlinkClick r:id="rId3"/>
              </a:rPr>
              <a:t>http://www.craigsmullins.com/dbta_065.htm</a:t>
            </a:r>
            <a:endParaRPr lang="en-US" sz="1200" dirty="0"/>
          </a:p>
        </p:txBody>
      </p:sp>
    </p:spTree>
    <p:extLst>
      <p:ext uri="{BB962C8B-B14F-4D97-AF65-F5344CB8AC3E}">
        <p14:creationId xmlns:p14="http://schemas.microsoft.com/office/powerpoint/2010/main" val="2110610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Warehouse Administrator</a:t>
            </a:r>
          </a:p>
        </p:txBody>
      </p:sp>
      <p:sp>
        <p:nvSpPr>
          <p:cNvPr id="3" name="Content Placeholder 2"/>
          <p:cNvSpPr>
            <a:spLocks noGrp="1"/>
          </p:cNvSpPr>
          <p:nvPr>
            <p:ph idx="1"/>
          </p:nvPr>
        </p:nvSpPr>
        <p:spPr/>
        <p:txBody>
          <a:bodyPr>
            <a:normAutofit fontScale="70000" lnSpcReduction="20000"/>
          </a:bodyPr>
          <a:lstStyle/>
          <a:p>
            <a:pPr marL="0" indent="0">
              <a:buNone/>
            </a:pPr>
            <a:r>
              <a:rPr lang="es-CO" dirty="0"/>
              <a:t>Las tareas y requisitos comunes de administración del almacenamiento de datos incluyen:
-Experiencia con inteligencia empresarial, análisis de datos, consultas y herramientas de informes
-Diseño de base de datos para acceso de solo lectura
-Problemas de diseño de almacenamiento de datos, como el esquema en estrella
-Tecnologías de almacenamiento de datos como OLAP (incluidos ROLAP, MOLAP y HOLAP)
-Habilidades de transformación y conversión de datos 
-Una comprensión de los problemas de calidad de los datos
-Experiencia con formatos de datos para carga y descarga de datos
-Implementación y administración de middleware
</a:t>
            </a:r>
            <a:endParaRPr lang="en-US" dirty="0"/>
          </a:p>
          <a:p>
            <a:endParaRPr lang="en-US" dirty="0"/>
          </a:p>
        </p:txBody>
      </p:sp>
    </p:spTree>
    <p:extLst>
      <p:ext uri="{BB962C8B-B14F-4D97-AF65-F5344CB8AC3E}">
        <p14:creationId xmlns:p14="http://schemas.microsoft.com/office/powerpoint/2010/main" val="3570265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DBA</a:t>
            </a:r>
          </a:p>
        </p:txBody>
      </p:sp>
      <p:sp>
        <p:nvSpPr>
          <p:cNvPr id="3" name="Content Placeholder 2"/>
          <p:cNvSpPr>
            <a:spLocks noGrp="1"/>
          </p:cNvSpPr>
          <p:nvPr>
            <p:ph idx="1"/>
          </p:nvPr>
        </p:nvSpPr>
        <p:spPr/>
        <p:txBody>
          <a:bodyPr>
            <a:normAutofit fontScale="77500" lnSpcReduction="20000"/>
          </a:bodyPr>
          <a:lstStyle/>
          <a:p>
            <a:pPr lvl="0"/>
            <a:r>
              <a:rPr lang="es-CO" dirty="0"/>
              <a:t>Instalación de nuevas versiones de DBMS y aplicación de correcciones de mantenimiento proporcionadas por el proveedor de DBMS
Configuración y ajuste de los parámetros del sistema
Ajuste del sistema operativo, la red y los procesadores de transacciones para que funcionen con el DBMS
Garantizar el almacenamiento adecuado para el DBMS 
Permitir que el DBMS funcione con dispositivos de almacenamiento y software de administración de almacenamiento
Interfaz con cualquier otra tecnología requerida por las aplicaciones de base de datos
Instalación de herramientas y utilidades de DBA</a:t>
            </a:r>
            <a:endParaRPr lang="en-US" dirty="0"/>
          </a:p>
        </p:txBody>
      </p:sp>
    </p:spTree>
    <p:extLst>
      <p:ext uri="{BB962C8B-B14F-4D97-AF65-F5344CB8AC3E}">
        <p14:creationId xmlns:p14="http://schemas.microsoft.com/office/powerpoint/2010/main" val="2172146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Architect</a:t>
            </a:r>
          </a:p>
        </p:txBody>
      </p:sp>
      <p:sp>
        <p:nvSpPr>
          <p:cNvPr id="3" name="Content Placeholder 2"/>
          <p:cNvSpPr>
            <a:spLocks noGrp="1"/>
          </p:cNvSpPr>
          <p:nvPr>
            <p:ph idx="1"/>
          </p:nvPr>
        </p:nvSpPr>
        <p:spPr/>
        <p:txBody>
          <a:bodyPr>
            <a:normAutofit fontScale="70000" lnSpcReduction="20000"/>
          </a:bodyPr>
          <a:lstStyle/>
          <a:p>
            <a:pPr marL="0" indent="0">
              <a:buNone/>
            </a:pPr>
            <a:r>
              <a:rPr lang="es-CO" dirty="0"/>
              <a:t>Las tareas típicas realizadas por el arquitecto de la base de datos incluyen:
-Creación de un modelo de datos lógico (si no existe una posición de DA o modelador de datos)
-Traducción de modelos de datos lógicos en diseños de bases de datos físicas
-Implementación de bases de datos eficientes, incluidas las características físicas, el diseño de índices y la asignación de objetos de base de datos a dispositivos de almacenamiento físico
-Análisis de los requisitos de acceso y modificación de datos para garantizar un SQL eficiente y garantizar que el diseño de la base de datos sea óptimo
-Creación de estrategias de </a:t>
            </a:r>
            <a:r>
              <a:rPr lang="es-CO" dirty="0" err="1"/>
              <a:t>backup</a:t>
            </a:r>
            <a:r>
              <a:rPr lang="es-CO" dirty="0"/>
              <a:t> y recuperación para nuevas bases de datos
</a:t>
            </a:r>
            <a:endParaRPr lang="en-US" dirty="0"/>
          </a:p>
          <a:p>
            <a:endParaRPr lang="en-US" dirty="0"/>
          </a:p>
        </p:txBody>
      </p:sp>
    </p:spTree>
    <p:extLst>
      <p:ext uri="{BB962C8B-B14F-4D97-AF65-F5344CB8AC3E}">
        <p14:creationId xmlns:p14="http://schemas.microsoft.com/office/powerpoint/2010/main" val="411293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Modeler</a:t>
            </a:r>
          </a:p>
        </p:txBody>
      </p:sp>
      <p:sp>
        <p:nvSpPr>
          <p:cNvPr id="3" name="Content Placeholder 2"/>
          <p:cNvSpPr>
            <a:spLocks noGrp="1"/>
          </p:cNvSpPr>
          <p:nvPr>
            <p:ph idx="1"/>
          </p:nvPr>
        </p:nvSpPr>
        <p:spPr/>
        <p:txBody>
          <a:bodyPr>
            <a:normAutofit fontScale="70000" lnSpcReduction="20000"/>
          </a:bodyPr>
          <a:lstStyle/>
          <a:p>
            <a:pPr marL="0" indent="0">
              <a:buNone/>
            </a:pPr>
            <a:r>
              <a:rPr lang="es-CO" dirty="0"/>
              <a:t>Cuando el rol de DA no está definido o dotado de personal, puede haber un rol de modelador de datos definido. Un modelador de datos suele ser responsable de un subconjunto de las responsabilidades del DA. 
Las tareas de modelado de datos incluyen:
-la recopilación de requisitos de datos para proyectos de desarrollo 
-Análisis de los requisitos de datos
-Diseño de modelos de datos conceptuales y lógicos basados en proyectos
-Creación de un modelo de datos corporativo y mantenimiento del modelo de datos corporativo actualizado
-trabajar con los DBA para garantizar que tengan una sólida comprensión de los modelos de datos
</a:t>
            </a:r>
            <a:endParaRPr lang="en-US" dirty="0"/>
          </a:p>
          <a:p>
            <a:endParaRPr lang="en-US" dirty="0"/>
          </a:p>
        </p:txBody>
      </p:sp>
    </p:spTree>
    <p:extLst>
      <p:ext uri="{BB962C8B-B14F-4D97-AF65-F5344CB8AC3E}">
        <p14:creationId xmlns:p14="http://schemas.microsoft.com/office/powerpoint/2010/main" val="3736094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Task-Oriented DBAs</a:t>
            </a:r>
          </a:p>
        </p:txBody>
      </p:sp>
      <p:sp>
        <p:nvSpPr>
          <p:cNvPr id="3" name="Content Placeholder 2"/>
          <p:cNvSpPr>
            <a:spLocks noGrp="1"/>
          </p:cNvSpPr>
          <p:nvPr>
            <p:ph idx="1"/>
          </p:nvPr>
        </p:nvSpPr>
        <p:spPr/>
        <p:txBody>
          <a:bodyPr/>
          <a:lstStyle/>
          <a:p>
            <a:r>
              <a:rPr lang="es-CO" dirty="0"/>
              <a:t>DBA que se centran en un subconjunto limitado de tareas de administración de bases de datos
Por ejemplo:
</a:t>
            </a:r>
            <a:r>
              <a:rPr lang="es-CO" dirty="0" err="1"/>
              <a:t>DBAs</a:t>
            </a:r>
            <a:r>
              <a:rPr lang="es-CO" dirty="0"/>
              <a:t> de </a:t>
            </a:r>
            <a:r>
              <a:rPr lang="es-CO" dirty="0" err="1"/>
              <a:t>Backup</a:t>
            </a:r>
            <a:r>
              <a:rPr lang="es-CO" dirty="0"/>
              <a:t> y Recuperación
Diseñador de bases de datos
Analistas de rendimiento</a:t>
            </a:r>
            <a:endParaRPr lang="en-US" dirty="0"/>
          </a:p>
          <a:p>
            <a:pPr lvl="1"/>
            <a:endParaRPr lang="en-US" dirty="0"/>
          </a:p>
        </p:txBody>
      </p:sp>
    </p:spTree>
    <p:extLst>
      <p:ext uri="{BB962C8B-B14F-4D97-AF65-F5344CB8AC3E}">
        <p14:creationId xmlns:p14="http://schemas.microsoft.com/office/powerpoint/2010/main" val="2402838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Application DBA</a:t>
            </a:r>
          </a:p>
        </p:txBody>
      </p:sp>
      <p:sp>
        <p:nvSpPr>
          <p:cNvPr id="2" name="Rectángulo 1"/>
          <p:cNvSpPr/>
          <p:nvPr/>
        </p:nvSpPr>
        <p:spPr>
          <a:xfrm>
            <a:off x="419100" y="1295400"/>
            <a:ext cx="8305800" cy="5170646"/>
          </a:xfrm>
          <a:prstGeom prst="rect">
            <a:avLst/>
          </a:prstGeom>
        </p:spPr>
        <p:txBody>
          <a:bodyPr wrap="square">
            <a:spAutoFit/>
          </a:bodyPr>
          <a:lstStyle/>
          <a:p>
            <a:pPr marL="342900" indent="-342900">
              <a:buFont typeface="Arial" panose="020B0604020202020204" pitchFamily="34" charset="0"/>
              <a:buChar char="•"/>
            </a:pPr>
            <a:r>
              <a:rPr lang="es-CO" sz="2200" dirty="0"/>
              <a:t>En contraste directo con el </a:t>
            </a:r>
            <a:r>
              <a:rPr lang="es-CO" sz="2200" dirty="0" smtClean="0"/>
              <a:t>DBA del sistema está el DBA de aplicación. </a:t>
            </a:r>
          </a:p>
          <a:p>
            <a:pPr marL="342900" indent="-342900">
              <a:buFont typeface="Arial" panose="020B0604020202020204" pitchFamily="34" charset="0"/>
              <a:buChar char="•"/>
            </a:pPr>
            <a:r>
              <a:rPr lang="es-CO" sz="2200" dirty="0" smtClean="0"/>
              <a:t>Los </a:t>
            </a:r>
            <a:r>
              <a:rPr lang="es-CO" sz="2200" dirty="0"/>
              <a:t>DBA de aplicaciones se centran en el diseño de bases de datos y el soporte y administración continuos de bases de datos para una aplicación o aplicaciones </a:t>
            </a:r>
            <a:r>
              <a:rPr lang="es-CO" sz="2200" dirty="0" smtClean="0"/>
              <a:t>específicas.</a:t>
            </a:r>
          </a:p>
          <a:p>
            <a:pPr marL="342900" indent="-342900">
              <a:buFont typeface="Arial" panose="020B0604020202020204" pitchFamily="34" charset="0"/>
              <a:buChar char="•"/>
            </a:pPr>
            <a:r>
              <a:rPr lang="es-CO" sz="2200" dirty="0" smtClean="0"/>
              <a:t>Es </a:t>
            </a:r>
            <a:r>
              <a:rPr lang="es-CO" sz="2200" dirty="0"/>
              <a:t>probable que el DBA de aplicaciones sea un experto en escribir y depurar SQL complejo y </a:t>
            </a:r>
            <a:r>
              <a:rPr lang="es-CO" sz="2200" u="sng" dirty="0"/>
              <a:t>comprenderá las mejores formas de incorporar solicitudes de base de datos en los programas de aplicación</a:t>
            </a:r>
            <a:r>
              <a:rPr lang="es-CO" sz="2200" dirty="0"/>
              <a:t>. </a:t>
            </a:r>
            <a:endParaRPr lang="es-CO" sz="2200" dirty="0" smtClean="0"/>
          </a:p>
          <a:p>
            <a:pPr marL="342900" indent="-342900">
              <a:buFont typeface="Arial" panose="020B0604020202020204" pitchFamily="34" charset="0"/>
              <a:buChar char="•"/>
            </a:pPr>
            <a:r>
              <a:rPr lang="es-CO" sz="2200" dirty="0" smtClean="0"/>
              <a:t>El </a:t>
            </a:r>
            <a:r>
              <a:rPr lang="es-CO" sz="2200" dirty="0"/>
              <a:t>DBA de la aplicación también debe ser capaz de realizar la administración de cambios de la base de datos, el ajuste del rendimiento y la mayoría de los demás roles del DBA. </a:t>
            </a:r>
            <a:endParaRPr lang="es-CO" sz="2200" dirty="0" smtClean="0"/>
          </a:p>
          <a:p>
            <a:pPr marL="342900" indent="-342900">
              <a:buFont typeface="Arial" panose="020B0604020202020204" pitchFamily="34" charset="0"/>
              <a:buChar char="•"/>
            </a:pPr>
            <a:r>
              <a:rPr lang="es-CO" sz="2200" dirty="0" smtClean="0"/>
              <a:t>La </a:t>
            </a:r>
            <a:r>
              <a:rPr lang="es-CO" sz="2200" dirty="0"/>
              <a:t>diferencia es el enfoque del DBA de aplicaciones, no en la implementación general de DBMS y el entorno de base de datos, sino en un subconjunto específico de aplicaciones.</a:t>
            </a:r>
            <a:endParaRPr lang="en-US" sz="2200" dirty="0"/>
          </a:p>
        </p:txBody>
      </p:sp>
    </p:spTree>
    <p:extLst>
      <p:ext uri="{BB962C8B-B14F-4D97-AF65-F5344CB8AC3E}">
        <p14:creationId xmlns:p14="http://schemas.microsoft.com/office/powerpoint/2010/main" val="31855829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261</TotalTime>
  <Words>1831</Words>
  <Application>Microsoft Office PowerPoint</Application>
  <PresentationFormat>Presentación en pantalla (4:3)</PresentationFormat>
  <Paragraphs>87</Paragraphs>
  <Slides>10</Slides>
  <Notes>9</Notes>
  <HiddenSlides>0</HiddenSlides>
  <MMClips>0</MMClips>
  <ScaleCrop>false</ScaleCrop>
  <HeadingPairs>
    <vt:vector size="8" baseType="variant">
      <vt:variant>
        <vt:lpstr>Fuentes usadas</vt:lpstr>
      </vt:variant>
      <vt:variant>
        <vt:i4>2</vt:i4>
      </vt:variant>
      <vt:variant>
        <vt:lpstr>Tema</vt:lpstr>
      </vt:variant>
      <vt:variant>
        <vt:i4>1</vt:i4>
      </vt:variant>
      <vt:variant>
        <vt:lpstr>Servidores OLE incrustados</vt:lpstr>
      </vt:variant>
      <vt:variant>
        <vt:i4>1</vt:i4>
      </vt:variant>
      <vt:variant>
        <vt:lpstr>Títulos de diapositiva</vt:lpstr>
      </vt:variant>
      <vt:variant>
        <vt:i4>10</vt:i4>
      </vt:variant>
    </vt:vector>
  </HeadingPairs>
  <TitlesOfParts>
    <vt:vector size="14" baseType="lpstr">
      <vt:lpstr>Arial</vt:lpstr>
      <vt:lpstr>Calibri</vt:lpstr>
      <vt:lpstr>Office Theme</vt:lpstr>
      <vt:lpstr>CorelPhotoPaint.Image.6</vt:lpstr>
      <vt:lpstr>Database Administration: The Complete Guide to Practices and Procedures</vt:lpstr>
      <vt:lpstr>Types of DBAs</vt:lpstr>
      <vt:lpstr>Types of DBAs</vt:lpstr>
      <vt:lpstr>Data Warehouse Administrator</vt:lpstr>
      <vt:lpstr>System DBA</vt:lpstr>
      <vt:lpstr>Database Architect</vt:lpstr>
      <vt:lpstr>Data Modeler</vt:lpstr>
      <vt:lpstr>Task-Oriented DBAs</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Administration: The Complete Guide to Practices and Procedures</dc:title>
  <dc:creator>mullc</dc:creator>
  <cp:lastModifiedBy>Julio Ernesto Carreno Vargas</cp:lastModifiedBy>
  <cp:revision>32</cp:revision>
  <dcterms:created xsi:type="dcterms:W3CDTF">2012-03-28T19:50:16Z</dcterms:created>
  <dcterms:modified xsi:type="dcterms:W3CDTF">2024-02-05T17:41:52Z</dcterms:modified>
</cp:coreProperties>
</file>