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6"/>
  </p:notesMasterIdLst>
  <p:handoutMasterIdLst>
    <p:handoutMasterId r:id="rId17"/>
  </p:handoutMasterIdLst>
  <p:sldIdLst>
    <p:sldId id="257" r:id="rId2"/>
    <p:sldId id="278" r:id="rId3"/>
    <p:sldId id="281" r:id="rId4"/>
    <p:sldId id="267" r:id="rId5"/>
    <p:sldId id="268" r:id="rId6"/>
    <p:sldId id="277" r:id="rId7"/>
    <p:sldId id="269" r:id="rId8"/>
    <p:sldId id="270" r:id="rId9"/>
    <p:sldId id="271" r:id="rId10"/>
    <p:sldId id="272" r:id="rId11"/>
    <p:sldId id="273" r:id="rId12"/>
    <p:sldId id="279" r:id="rId13"/>
    <p:sldId id="280" r:id="rId14"/>
    <p:sldId id="266" r:id="rId15"/>
  </p:sldIdLst>
  <p:sldSz cx="9144000" cy="6858000" type="screen4x3"/>
  <p:notesSz cx="7099300" cy="10234613"/>
  <p:defaultTextStyle>
    <a:defPPr>
      <a:defRPr lang="en-US"/>
    </a:defPPr>
    <a:lvl1pPr algn="ctr" rtl="0" eaLnBrk="0" fontAlgn="base" hangingPunct="0">
      <a:spcBef>
        <a:spcPct val="20000"/>
      </a:spcBef>
      <a:spcAft>
        <a:spcPct val="0"/>
      </a:spcAft>
      <a:buClr>
        <a:srgbClr val="FF6600"/>
      </a:buClr>
      <a:buSzPct val="75000"/>
      <a:buFont typeface="Monotype Sorts" pitchFamily="2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rgbClr val="FF6600"/>
      </a:buClr>
      <a:buSzPct val="75000"/>
      <a:buFont typeface="Monotype Sorts" pitchFamily="2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rgbClr val="FF6600"/>
      </a:buClr>
      <a:buSzPct val="75000"/>
      <a:buFont typeface="Monotype Sorts" pitchFamily="2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rgbClr val="FF6600"/>
      </a:buClr>
      <a:buSzPct val="75000"/>
      <a:buFont typeface="Monotype Sorts" pitchFamily="2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rgbClr val="FF6600"/>
      </a:buClr>
      <a:buSzPct val="75000"/>
      <a:buFont typeface="Monotype Sorts" pitchFamily="2" charset="2"/>
      <a:buChar char="l"/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5" autoAdjust="0"/>
    <p:restoredTop sz="91241" autoAdjust="0"/>
  </p:normalViewPr>
  <p:slideViewPr>
    <p:cSldViewPr>
      <p:cViewPr varScale="1">
        <p:scale>
          <a:sx n="115" d="100"/>
          <a:sy n="115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930" y="-102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8DB5DD0B-1B4E-4BED-8882-5D978102889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83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spcBef>
                <a:spcPct val="0"/>
              </a:spcBef>
              <a:buClrTx/>
              <a:buSzTx/>
              <a:buFontTx/>
              <a:buNone/>
              <a:defRPr sz="1300"/>
            </a:lvl1pPr>
          </a:lstStyle>
          <a:p>
            <a:pPr>
              <a:defRPr/>
            </a:pPr>
            <a:fld id="{8DF5ECF4-4CB0-498E-B080-0A61AE2D1528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5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>
              <a:defRPr sz="28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>
              <a:defRPr sz="28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>
              <a:defRPr sz="28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90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1B63C4A3-C4D3-4739-B321-07EF8AD0BF36}" type="slidenum">
              <a:rPr lang="en-US" sz="1300" smtClean="0"/>
              <a:pPr/>
              <a:t>1</a:t>
            </a:fld>
            <a:endParaRPr lang="en-US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55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92785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5640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039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6336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817964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576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22193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86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43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250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104" name="Text Box 8"/>
          <p:cNvSpPr txBox="1">
            <a:spLocks noChangeArrowheads="1"/>
          </p:cNvSpPr>
          <p:nvPr userDrawn="1"/>
        </p:nvSpPr>
        <p:spPr bwMode="auto">
          <a:xfrm>
            <a:off x="7543800" y="6248400"/>
            <a:ext cx="914400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r">
              <a:spcBef>
                <a:spcPct val="50000"/>
              </a:spcBef>
              <a:buFont typeface="Monotype Sorts" pitchFamily="2" charset="2"/>
              <a:buNone/>
              <a:defRPr/>
            </a:pPr>
            <a:fld id="{D917C144-C77A-46F4-84EB-A76E3366A732}" type="slidenum">
              <a:rPr lang="en-US" sz="1800"/>
              <a:pPr algn="r">
                <a:spcBef>
                  <a:spcPct val="50000"/>
                </a:spcBef>
                <a:buFont typeface="Monotype Sorts" pitchFamily="2" charset="2"/>
                <a:buNone/>
                <a:defRPr/>
              </a:pPr>
              <a:t>‹Nº›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009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5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5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5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 b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620713"/>
            <a:ext cx="7153275" cy="4752975"/>
          </a:xfrm>
        </p:spPr>
        <p:txBody>
          <a:bodyPr/>
          <a:lstStyle/>
          <a:p>
            <a:pPr eaLnBrk="1" hangingPunct="1"/>
            <a:r>
              <a:rPr lang="es-ES" dirty="0"/>
              <a:t>Pontificia Universidad Javeriana</a:t>
            </a:r>
            <a:br>
              <a:rPr lang="es-ES" dirty="0"/>
            </a:br>
            <a:r>
              <a:rPr lang="es-ES"/>
              <a:t>Administración </a:t>
            </a:r>
            <a:r>
              <a:rPr lang="es-ES" smtClean="0"/>
              <a:t>de </a:t>
            </a:r>
            <a:r>
              <a:rPr lang="es-ES" dirty="0"/>
              <a:t>Bases de Datos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Herramientas de Administración de Bases de Datos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Contenido del DD (II)</a:t>
            </a:r>
            <a:endParaRPr lang="es-E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/>
              <a:t>Indices definidos para cada tabla de base de datos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/>
              <a:t>Nombre, atributos utilizados, ubicación, fecha de creación, otras características específicas.</a:t>
            </a:r>
          </a:p>
          <a:p>
            <a:pPr eaLnBrk="1" hangingPunct="1">
              <a:lnSpc>
                <a:spcPct val="90000"/>
              </a:lnSpc>
            </a:pPr>
            <a:r>
              <a:rPr lang="es-ES"/>
              <a:t>Bases de datos definidas</a:t>
            </a:r>
          </a:p>
          <a:p>
            <a:pPr lvl="1" eaLnBrk="1" hangingPunct="1">
              <a:lnSpc>
                <a:spcPct val="90000"/>
              </a:lnSpc>
            </a:pPr>
            <a:r>
              <a:rPr lang="es-ES"/>
              <a:t>Nombre, creador, fecha de creación, localización de la base de datos, DBA,..</a:t>
            </a:r>
          </a:p>
          <a:p>
            <a:pPr eaLnBrk="1" hangingPunct="1">
              <a:lnSpc>
                <a:spcPct val="90000"/>
              </a:lnSpc>
            </a:pPr>
            <a:r>
              <a:rPr lang="es-ES"/>
              <a:t>Usuarios y administradores de la BD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Contenido del DD (III)</a:t>
            </a:r>
            <a:endParaRPr lang="es-E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/>
              <a:t>Programas que acceden a la BD, incluidos formatos de pantalla, formato de reportes, programas de aplicación, consultas SQL, procedimientos almacenados.</a:t>
            </a:r>
          </a:p>
          <a:p>
            <a:pPr eaLnBrk="1" hangingPunct="1"/>
            <a:r>
              <a:rPr lang="es-ES" sz="2400"/>
              <a:t>Autorizaciones de acceso para todos los usuarios de todas las bases de datos</a:t>
            </a:r>
          </a:p>
          <a:p>
            <a:pPr eaLnBrk="1" hangingPunct="1"/>
            <a:r>
              <a:rPr lang="es-ES" sz="2400"/>
              <a:t>Relaciones entre elementos de datos, incluidos los elementos implicados, sean obligatorias u opcionales, los requerimientos de conectividad y cardinalidad, etc…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s-CO" dirty="0"/>
              <a:t>Usando el DD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19200"/>
            <a:ext cx="1793200" cy="514970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1219200"/>
            <a:ext cx="49339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6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lang="es-CO" dirty="0"/>
              <a:t>Usando el DD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3657600" cy="49231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98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/>
              <a:t>Bibliografía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Systems: </a:t>
            </a:r>
            <a:br>
              <a:rPr lang="en-US" dirty="0"/>
            </a:br>
            <a:r>
              <a:rPr lang="en-US" dirty="0"/>
              <a:t>Design, Implementation, and Management, Sixth Edition, Rob and Coronel</a:t>
            </a:r>
          </a:p>
          <a:p>
            <a:pPr eaLnBrk="1" hangingPunct="1"/>
            <a:r>
              <a:rPr lang="en-US" dirty="0"/>
              <a:t>Database Management Systems. Jerry Post. </a:t>
            </a:r>
            <a:r>
              <a:rPr lang="en-US" dirty="0" err="1"/>
              <a:t>Tercera</a:t>
            </a:r>
            <a:r>
              <a:rPr lang="en-US" dirty="0"/>
              <a:t> </a:t>
            </a:r>
            <a:r>
              <a:rPr lang="en-US" dirty="0" err="1"/>
              <a:t>Edición</a:t>
            </a:r>
            <a:r>
              <a:rPr lang="en-US" dirty="0"/>
              <a:t>. </a:t>
            </a:r>
            <a:r>
              <a:rPr lang="en-US" smtClean="0"/>
              <a:t>2014</a:t>
            </a:r>
            <a:r>
              <a:rPr lang="en-US" dirty="0"/>
              <a:t>. </a:t>
            </a:r>
            <a:br>
              <a:rPr lang="en-US" dirty="0"/>
            </a:b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O"/>
              <a:t>Metadata</a:t>
            </a:r>
            <a:endParaRPr lang="es-E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9218" y="1676400"/>
            <a:ext cx="7772400" cy="4114800"/>
          </a:xfrm>
        </p:spPr>
        <p:txBody>
          <a:bodyPr/>
          <a:lstStyle/>
          <a:p>
            <a:pPr>
              <a:defRPr/>
            </a:pPr>
            <a:r>
              <a:rPr lang="es-CO" dirty="0"/>
              <a:t>Datos que describen las propiedades ó características de los datos: tipo de dato, tamaño, valores permitidos, contexto.</a:t>
            </a:r>
          </a:p>
          <a:p>
            <a:pPr>
              <a:defRPr/>
            </a:pPr>
            <a:r>
              <a:rPr lang="es-CO" dirty="0"/>
              <a:t>Ejemplo de </a:t>
            </a:r>
            <a:r>
              <a:rPr lang="es-CO" dirty="0" err="1"/>
              <a:t>metadata</a:t>
            </a:r>
            <a:r>
              <a:rPr lang="es-CO" dirty="0"/>
              <a:t> para una lista </a:t>
            </a:r>
            <a:endParaRPr lang="es-ES" dirty="0"/>
          </a:p>
        </p:txBody>
      </p:sp>
      <p:pic>
        <p:nvPicPr>
          <p:cNvPr id="5" name="Picture 5" descr="Noname.gif"/>
          <p:cNvPicPr>
            <a:picLocks noChangeAspect="1"/>
          </p:cNvPicPr>
          <p:nvPr/>
        </p:nvPicPr>
        <p:blipFill>
          <a:blip r:embed="rId2" cstate="print"/>
          <a:srcRect t="11135" r="5349"/>
          <a:stretch>
            <a:fillRect/>
          </a:stretch>
        </p:blipFill>
        <p:spPr bwMode="auto">
          <a:xfrm>
            <a:off x="680483" y="3296094"/>
            <a:ext cx="7729870" cy="27983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769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304800"/>
            <a:ext cx="7772400" cy="914400"/>
          </a:xfrm>
        </p:spPr>
        <p:txBody>
          <a:bodyPr/>
          <a:lstStyle/>
          <a:p>
            <a:pPr>
              <a:defRPr/>
            </a:pPr>
            <a:r>
              <a:rPr lang="es-CO" dirty="0" err="1"/>
              <a:t>Metadata</a:t>
            </a:r>
            <a:endParaRPr lang="es-ES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8250077" cy="5264275"/>
          </a:xfrm>
        </p:spPr>
      </p:pic>
    </p:spTree>
    <p:extLst>
      <p:ext uri="{BB962C8B-B14F-4D97-AF65-F5344CB8AC3E}">
        <p14:creationId xmlns:p14="http://schemas.microsoft.com/office/powerpoint/2010/main" val="379526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Database Administration Tools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 eaLnBrk="1" hangingPunct="1"/>
            <a:r>
              <a:rPr lang="en-US" dirty="0" err="1"/>
              <a:t>Diccionario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 eaLnBrk="1" hangingPunct="1"/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administración</a:t>
            </a:r>
            <a:r>
              <a:rPr lang="en-US" dirty="0"/>
              <a:t>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 eaLnBrk="1" hangingPunct="1"/>
            <a:r>
              <a:rPr lang="es-ES" dirty="0" smtClean="0"/>
              <a:t>Es un tipo de </a:t>
            </a:r>
            <a:r>
              <a:rPr lang="es-ES" dirty="0" err="1" smtClean="0"/>
              <a:t>metadata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Diccionario de Datos (I)</a:t>
            </a: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400"/>
              <a:t>Un DD es un componente del DBMS que guarda la definición de las características y relaciones de los datos.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200"/>
              <a:t>Metadatos: datos de los datos</a:t>
            </a:r>
          </a:p>
        </p:txBody>
      </p:sp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495800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Diccionario de Datos (I)</a:t>
            </a:r>
            <a:endParaRPr lang="es-E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382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sz="2400" dirty="0"/>
              <a:t>Tipos: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200" dirty="0"/>
              <a:t>Integrado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/>
              <a:t>Los DBMS incluyen el DD ó catálogo de sistema</a:t>
            </a:r>
          </a:p>
          <a:p>
            <a:pPr lvl="1" eaLnBrk="1" hangingPunct="1">
              <a:lnSpc>
                <a:spcPct val="90000"/>
              </a:lnSpc>
            </a:pPr>
            <a:r>
              <a:rPr lang="es-ES" sz="2200" dirty="0"/>
              <a:t>Autónomo</a:t>
            </a:r>
          </a:p>
          <a:p>
            <a:pPr lvl="2" eaLnBrk="1" hangingPunct="1">
              <a:lnSpc>
                <a:spcPct val="90000"/>
              </a:lnSpc>
            </a:pPr>
            <a:r>
              <a:rPr lang="es-ES" sz="2000" dirty="0"/>
              <a:t>DD de terceros por ejemplo para los DBMS antiguos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Diccionario de Datos (II)</a:t>
            </a:r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/>
              <a:t>Otra clasificación:</a:t>
            </a:r>
          </a:p>
          <a:p>
            <a:pPr lvl="1" eaLnBrk="1" hangingPunct="1"/>
            <a:r>
              <a:rPr lang="es-ES"/>
              <a:t>Activo</a:t>
            </a:r>
          </a:p>
          <a:p>
            <a:pPr lvl="2" eaLnBrk="1" hangingPunct="1"/>
            <a:r>
              <a:rPr lang="es-ES"/>
              <a:t>Es actualizado automáticamente por el DBMS cada vez que se accede a la BD.</a:t>
            </a:r>
          </a:p>
          <a:p>
            <a:pPr lvl="1" eaLnBrk="1" hangingPunct="1"/>
            <a:r>
              <a:rPr lang="es-ES"/>
              <a:t>Pasivo</a:t>
            </a:r>
          </a:p>
          <a:p>
            <a:pPr lvl="2" eaLnBrk="1" hangingPunct="1"/>
            <a:r>
              <a:rPr lang="es-ES"/>
              <a:t>Requiere un proceso por lotes para actualizar el catálogo.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Diccionario de Datos (III)</a:t>
            </a: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/>
              <a:t>La función principal del diccionario de datos es guardar la descripción de todos los objetos que interactúan con la base de datos.</a:t>
            </a:r>
          </a:p>
          <a:p>
            <a:pPr eaLnBrk="1" hangingPunct="1"/>
            <a:r>
              <a:rPr lang="es-ES" sz="2400"/>
              <a:t>Los DD integrados tienden a limitar sus metadatos a los datos manejados por el DBMS en donde residen.</a:t>
            </a:r>
          </a:p>
          <a:p>
            <a:pPr eaLnBrk="1" hangingPunct="1"/>
            <a:r>
              <a:rPr lang="es-ES" sz="2400"/>
              <a:t>Los DD autónomos por lo general son más flexibles y permiten que el DBA describa y maneje todos los datos de la organización, sean ó no computarizados.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Contenido del DD (I)</a:t>
            </a: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sz="2400"/>
              <a:t>Todos los elementos de datos definidos en todas las tablas de todas las bases de datos</a:t>
            </a:r>
          </a:p>
          <a:p>
            <a:pPr lvl="2" eaLnBrk="1" hangingPunct="1"/>
            <a:r>
              <a:rPr lang="es-ES" sz="2000"/>
              <a:t>Nombres, tipos de datos, formato de despliegue en pantalla, formato de almacenamiento interno y reglas de validación</a:t>
            </a:r>
          </a:p>
          <a:p>
            <a:pPr lvl="2" eaLnBrk="1" hangingPunct="1"/>
            <a:r>
              <a:rPr lang="es-ES" sz="2000"/>
              <a:t>Dónde se utiliza un elemento, quién lo utiliza.</a:t>
            </a:r>
          </a:p>
          <a:p>
            <a:pPr eaLnBrk="1" hangingPunct="1"/>
            <a:r>
              <a:rPr lang="es-ES" sz="2400"/>
              <a:t>Las tablas definidas en todas las bases de datos</a:t>
            </a:r>
          </a:p>
          <a:p>
            <a:pPr lvl="1" eaLnBrk="1" hangingPunct="1"/>
            <a:r>
              <a:rPr lang="es-ES" sz="2200"/>
              <a:t>Nombre del creador de la tabla, fecha de creación, autorizaciones de acceso y el número de columnas.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template_2001">
  <a:themeElements>
    <a:clrScheme name="dbtemplate_20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btemplate_2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75000"/>
          <a:buFont typeface="Monotype Sort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6600"/>
          </a:buClr>
          <a:buSzPct val="75000"/>
          <a:buFont typeface="Monotype Sorts" pitchFamily="2" charset="2"/>
          <a:buChar char="l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template_2001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template_2001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template_2001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template_2001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template_2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template_2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template_2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</Template>
  <TotalTime>1954</TotalTime>
  <Words>483</Words>
  <Application>Microsoft Office PowerPoint</Application>
  <PresentationFormat>Presentación en pantalla (4:3)</PresentationFormat>
  <Paragraphs>50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Monotype Sorts</vt:lpstr>
      <vt:lpstr>dbtemplate_2001</vt:lpstr>
      <vt:lpstr>Pontificia Universidad Javeriana Administración de Bases de Datos  Herramientas de Administración de Bases de Datos</vt:lpstr>
      <vt:lpstr>Metadata</vt:lpstr>
      <vt:lpstr>Metadata</vt:lpstr>
      <vt:lpstr>Database Administration Tools</vt:lpstr>
      <vt:lpstr>Diccionario de Datos (I)</vt:lpstr>
      <vt:lpstr>Diccionario de Datos (I)</vt:lpstr>
      <vt:lpstr>Diccionario de Datos (II)</vt:lpstr>
      <vt:lpstr>Diccionario de Datos (III)</vt:lpstr>
      <vt:lpstr>Contenido del DD (I)</vt:lpstr>
      <vt:lpstr>Contenido del DD (II)</vt:lpstr>
      <vt:lpstr>Contenido del DD (III)</vt:lpstr>
      <vt:lpstr>Usando el DD</vt:lpstr>
      <vt:lpstr>Usando el DD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Patti Wolf</dc:creator>
  <cp:lastModifiedBy>Julio Ernesto Carreno Vargas</cp:lastModifiedBy>
  <cp:revision>361</cp:revision>
  <dcterms:created xsi:type="dcterms:W3CDTF">2003-10-31T14:41:22Z</dcterms:created>
  <dcterms:modified xsi:type="dcterms:W3CDTF">2024-07-22T16:12:53Z</dcterms:modified>
</cp:coreProperties>
</file>