
<file path=[Content_Types].xml><?xml version="1.0" encoding="utf-8"?>
<Types xmlns="http://schemas.openxmlformats.org/package/2006/content-types"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8" r:id="rId4"/>
    <p:sldId id="267" r:id="rId5"/>
    <p:sldId id="266" r:id="rId6"/>
    <p:sldId id="261" r:id="rId7"/>
    <p:sldId id="265" r:id="rId8"/>
    <p:sldId id="260" r:id="rId9"/>
    <p:sldId id="262" r:id="rId10"/>
    <p:sldId id="263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淡色スタイル 3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59" d="100"/>
          <a:sy n="59" d="100"/>
        </p:scale>
        <p:origin x="7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2D7FF0-D04A-4B70-BF98-7AB83850A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EFF63B1-F4E7-4904-8C58-14623B3394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E0ADC9-F840-4497-A374-DCEE4CE5B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7358-6D57-47F0-935A-2A8A0A25487F}" type="datetimeFigureOut">
              <a:rPr kumimoji="1" lang="ja-JP" altLang="en-US" smtClean="0"/>
              <a:t>2019/12/6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45C3E0-DD4D-4505-8393-E0260CEEC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8BF5F4-A78F-4014-95D7-0DE449532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14BC-E29A-42CC-A2CD-960A7C4C7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302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CFAF8A-AC59-477F-92E8-C3A542787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C81DD76-5881-4A32-A16E-8AFB96B21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0BD6D8-0102-4529-98EE-13C7AF19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7358-6D57-47F0-935A-2A8A0A25487F}" type="datetimeFigureOut">
              <a:rPr kumimoji="1" lang="ja-JP" altLang="en-US" smtClean="0"/>
              <a:t>2019/12/6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1F88F3-B1BE-4088-81B8-73A6AF84D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F16F48-CD77-42BA-8F86-09A3C28C5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14BC-E29A-42CC-A2CD-960A7C4C7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33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683CC0A-B600-4CAC-877F-7455A6B980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A9DA05F-A528-45D6-AE57-99984064D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0343F9-C34F-40EB-A94A-6E0438766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7358-6D57-47F0-935A-2A8A0A25487F}" type="datetimeFigureOut">
              <a:rPr kumimoji="1" lang="ja-JP" altLang="en-US" smtClean="0"/>
              <a:t>2019/12/6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14A1E6-AF74-4137-85FD-19945469F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931C0A-9EFA-47AB-8CE0-B820C18DA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14BC-E29A-42CC-A2CD-960A7C4C7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38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352EA3-F57D-4F3B-9D48-2694DDCE7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9B6B49-AC13-41D7-80A7-D2E2D71CD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0DDF91-1E3F-48FF-A9BA-7EE8199F0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7358-6D57-47F0-935A-2A8A0A25487F}" type="datetimeFigureOut">
              <a:rPr kumimoji="1" lang="ja-JP" altLang="en-US" smtClean="0"/>
              <a:t>2019/12/6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2C19A3-E279-4062-9DE6-47FB90156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C4A375-0D35-490B-A52B-E47148E7A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14BC-E29A-42CC-A2CD-960A7C4C7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929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20A7E9-CC22-4D09-951E-7D389784C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C15FC5-7CF1-4660-BF60-B992304B5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FBD8BB-ADB1-4CF1-A6D5-54B5B3AAE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7358-6D57-47F0-935A-2A8A0A25487F}" type="datetimeFigureOut">
              <a:rPr kumimoji="1" lang="ja-JP" altLang="en-US" smtClean="0"/>
              <a:t>2019/12/6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F46732-6F25-4838-8BB5-43617B0BA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2CB73F-9BE9-4599-A1C8-7949F4AF8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14BC-E29A-42CC-A2CD-960A7C4C7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070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631DE3-C4DF-4E79-9F18-DF5AEA01E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401682-6A61-443A-B565-FAD7C8540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50242EC-0F33-44D0-8E87-0D67C093B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B127527-3B3B-4F0E-A420-FADC9D081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7358-6D57-47F0-935A-2A8A0A25487F}" type="datetimeFigureOut">
              <a:rPr kumimoji="1" lang="ja-JP" altLang="en-US" smtClean="0"/>
              <a:t>2019/12/6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B3BE28-6821-43AC-9514-6ED9C3FCF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B24369B-5005-4F07-82ED-4B270F88A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14BC-E29A-42CC-A2CD-960A7C4C7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2674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11B21-9C50-4FF3-8AB0-893C9E13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EFF901-0A6C-4F26-8FE0-82B25DA3D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B619A8F-8284-48BC-84D8-F8C39F1BC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91225CF-3230-4A5D-BBF4-51E693826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4FC310F-E26F-4BD4-824D-A34FD6913C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D42FF9A-93B3-4112-B127-DC18ED37E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7358-6D57-47F0-935A-2A8A0A25487F}" type="datetimeFigureOut">
              <a:rPr kumimoji="1" lang="ja-JP" altLang="en-US" smtClean="0"/>
              <a:t>2019/12/6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21E25F0-2059-465F-ADFA-AA64546A8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B9349AC-4F87-41FF-AE16-EF513E97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14BC-E29A-42CC-A2CD-960A7C4C7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188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7C91F7-5B00-49EE-979B-B0D5D67B4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78566FD-2DFA-461B-AA0C-0ACDDD860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7358-6D57-47F0-935A-2A8A0A25487F}" type="datetimeFigureOut">
              <a:rPr kumimoji="1" lang="ja-JP" altLang="en-US" smtClean="0"/>
              <a:t>2019/12/6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40EC812-7B8E-4E8D-A5ED-5B5FC0F82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93E083-538B-49E2-86DB-0DA7C572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14BC-E29A-42CC-A2CD-960A7C4C7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7069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FBD83BC-6BCE-472A-8671-95BC81C6B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7358-6D57-47F0-935A-2A8A0A25487F}" type="datetimeFigureOut">
              <a:rPr kumimoji="1" lang="ja-JP" altLang="en-US" smtClean="0"/>
              <a:t>2019/12/6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3EF14B6-0CD6-42DE-A92C-E7D2D0B3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3BB2B5-FA7B-4E1A-8AE3-E0302A35C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14BC-E29A-42CC-A2CD-960A7C4C7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58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EB3E8F-70DF-497F-8C55-15B649B21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301E79-5194-4034-881E-50334E589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302E4D2-FDA7-48B2-B0D1-EC40972F0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696444-EF67-4804-B3BE-D808068FE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7358-6D57-47F0-935A-2A8A0A25487F}" type="datetimeFigureOut">
              <a:rPr kumimoji="1" lang="ja-JP" altLang="en-US" smtClean="0"/>
              <a:t>2019/12/6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D3D27F-1E41-405E-9944-C2BB7F9DA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DDF7A8-4DE3-4DC8-9816-C82F889B6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14BC-E29A-42CC-A2CD-960A7C4C7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5426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3CD955-93E3-4910-948F-03E5FCFA4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CA6C2FC-BA44-4511-8DB8-A4D06DFFD6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24B5A2-12CD-47D2-95AF-4609329D5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F90294-7601-4300-B8FA-84AB31FE7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7358-6D57-47F0-935A-2A8A0A25487F}" type="datetimeFigureOut">
              <a:rPr kumimoji="1" lang="ja-JP" altLang="en-US" smtClean="0"/>
              <a:t>2019/12/6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89B969-6B4B-42BB-8A04-9D1C50DED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92D577-58F6-4F83-8295-200AC11F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14BC-E29A-42CC-A2CD-960A7C4C7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33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7373B7A-7C58-4374-9E66-6F41515AB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98EFAC-7870-4247-953B-FB3863339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1EC3D2-1DD1-482C-AFC3-C33F6AEC1A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D7358-6D57-47F0-935A-2A8A0A25487F}" type="datetimeFigureOut">
              <a:rPr kumimoji="1" lang="ja-JP" altLang="en-US" smtClean="0"/>
              <a:t>2019/12/6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0FC618-C11E-44A5-A6A4-E9BEF8EEAD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B21DF6-C356-4071-BA8F-EABFD2768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614BC-E29A-42CC-A2CD-960A7C4C7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7610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0.m4a"/><Relationship Id="rId1" Type="http://schemas.microsoft.com/office/2007/relationships/media" Target="../media/media10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D09B5B6-A790-499D-AA5D-BA770E1A4A4D}"/>
              </a:ext>
            </a:extLst>
          </p:cNvPr>
          <p:cNvSpPr/>
          <p:nvPr/>
        </p:nvSpPr>
        <p:spPr>
          <a:xfrm>
            <a:off x="5362415" y="0"/>
            <a:ext cx="6829585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/>
              <a:t>配当利回り</a:t>
            </a:r>
            <a:endParaRPr lang="en-US" altLang="ja-JP" sz="7200" b="1" dirty="0"/>
          </a:p>
          <a:p>
            <a:pPr algn="ctr"/>
            <a:r>
              <a:rPr sz="8000" b="1" dirty="0"/>
              <a:t>6.16%</a:t>
            </a:r>
            <a:endParaRPr lang="en-US" altLang="ja-JP" sz="8000" b="1" dirty="0"/>
          </a:p>
          <a:p>
            <a:pPr algn="ctr"/>
            <a:r>
              <a:rPr sz="4400" dirty="0"/>
              <a:t>Pattern</a:t>
            </a:r>
            <a:r>
              <a:rPr lang="ja-JP" altLang="en-US" sz="4400" dirty="0"/>
              <a:t> </a:t>
            </a:r>
            <a:r>
              <a:rPr sz="4400" dirty="0"/>
              <a:t>Energy</a:t>
            </a:r>
            <a:r>
              <a:rPr lang="ja-JP" altLang="en-US" sz="4400" dirty="0"/>
              <a:t> </a:t>
            </a:r>
            <a:r>
              <a:rPr sz="4400" dirty="0"/>
              <a:t>Group</a:t>
            </a:r>
            <a:r>
              <a:rPr lang="ja-JP" altLang="en-US" sz="4400" dirty="0"/>
              <a:t> </a:t>
            </a:r>
            <a:r>
              <a:rPr sz="4400" dirty="0"/>
              <a:t>Inc</a:t>
            </a:r>
            <a:endParaRPr kumimoji="1" lang="ja-JP" altLang="en-US" sz="4400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B6FAF7A-EB55-4BB5-8110-62FC32ED41E0}"/>
              </a:ext>
            </a:extLst>
          </p:cNvPr>
          <p:cNvSpPr txBox="1"/>
          <p:nvPr/>
        </p:nvSpPr>
        <p:spPr>
          <a:xfrm>
            <a:off x="128010" y="2028616"/>
            <a:ext cx="510909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800" b="1" dirty="0"/>
              <a:t>米国株</a:t>
            </a:r>
            <a:endParaRPr kumimoji="1" lang="en-US" altLang="ja-JP" sz="4800" b="1" dirty="0"/>
          </a:p>
          <a:p>
            <a:pPr algn="ctr"/>
            <a:r>
              <a:rPr kumimoji="1" lang="ja-JP" altLang="en-US" sz="4800" b="1" dirty="0">
                <a:solidFill>
                  <a:srgbClr val="C00000"/>
                </a:solidFill>
              </a:rPr>
              <a:t>高配当</a:t>
            </a:r>
            <a:r>
              <a:rPr kumimoji="1" lang="ja-JP" altLang="en-US" sz="4800" b="1" dirty="0"/>
              <a:t>銘柄研究</a:t>
            </a:r>
            <a:endParaRPr kumimoji="1" lang="en-US" altLang="ja-JP" sz="4800" b="1" dirty="0"/>
          </a:p>
          <a:p>
            <a:pPr algn="ctr"/>
            <a:endParaRPr kumimoji="1" lang="en-US" altLang="ja-JP" sz="4800" b="1" dirty="0"/>
          </a:p>
          <a:p>
            <a:pPr algn="ctr"/>
            <a:endParaRPr lang="en-US" altLang="ja-JP" sz="4800" b="1" dirty="0"/>
          </a:p>
          <a:p>
            <a:pPr algn="ctr"/>
            <a:r>
              <a:rPr kumimoji="1" lang="ja-JP" altLang="en-US" sz="3200" b="1" dirty="0"/>
              <a:t>米国カブガイドちゃんねる</a:t>
            </a:r>
            <a:endParaRPr kumimoji="1" lang="en-US" altLang="ja-JP" sz="3200" b="1" dirty="0"/>
          </a:p>
          <a:p>
            <a:pPr algn="ctr"/>
            <a:endParaRPr lang="en-US" altLang="ja-JP" sz="3200" b="1" dirty="0"/>
          </a:p>
          <a:p>
            <a:pPr algn="ctr"/>
            <a:r>
              <a:rPr lang="en-US" altLang="ja-JP" sz="3200" b="1"/>
              <a:t>[</a:t>
            </a:r>
            <a:r>
              <a:rPr kumimoji="1" lang="en-US" altLang="ja-JP" sz="3200" b="1"/>
              <a:t>2019/12/05]</a:t>
            </a:r>
            <a:endParaRPr kumimoji="1" lang="ja-JP" altLang="en-US" sz="3200" b="1" dirty="0"/>
          </a:p>
        </p:txBody>
      </p:sp>
      <p:pic>
        <p:nvPicPr>
          <p:cNvPr id="2" name="オーディオ 1">
            <a:hlinkClick r:id="" action="ppaction://media"/>
            <a:extLst>
              <a:ext uri="{FF2B5EF4-FFF2-40B4-BE49-F238E27FC236}">
                <a16:creationId xmlns:a16="http://schemas.microsoft.com/office/drawing/2014/main" id="{83B4BAE4-9881-4C3B-97EE-A51E012E2CB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35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080"/>
    </mc:Choice>
    <mc:Fallback>
      <p:transition spd="slow" advTm="140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6513E0B-DFE2-4C68-AFFD-6914BA692E09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b="1" dirty="0"/>
              <a:t>最後まで聞いていただきありがとうございました。</a:t>
            </a:r>
            <a:endParaRPr kumimoji="1" lang="en-US" altLang="ja-JP" sz="4000" b="1" dirty="0"/>
          </a:p>
          <a:p>
            <a:pPr algn="ctr"/>
            <a:endParaRPr lang="en-US" altLang="ja-JP" sz="4000" b="1" dirty="0"/>
          </a:p>
          <a:p>
            <a:pPr algn="ctr"/>
            <a:endParaRPr lang="en-US" altLang="ja-JP" sz="4000" b="1" dirty="0"/>
          </a:p>
          <a:p>
            <a:pPr algn="ctr"/>
            <a:endParaRPr lang="en-US" altLang="ja-JP" sz="4000" b="1" dirty="0"/>
          </a:p>
          <a:p>
            <a:pPr algn="ctr"/>
            <a:endParaRPr lang="en-US" altLang="ja-JP" sz="4000" b="1" dirty="0"/>
          </a:p>
          <a:p>
            <a:pPr algn="ctr"/>
            <a:endParaRPr lang="en-US" altLang="ja-JP" sz="4000" b="1" dirty="0"/>
          </a:p>
          <a:p>
            <a:pPr algn="r"/>
            <a:r>
              <a:rPr lang="ja-JP" altLang="en-US" sz="4000" b="1" dirty="0"/>
              <a:t>ブログ：</a:t>
            </a:r>
            <a:r>
              <a:rPr lang="en-US" altLang="ja-JP" sz="4000" b="1" dirty="0"/>
              <a:t>kabu-guide.com</a:t>
            </a:r>
          </a:p>
          <a:p>
            <a:pPr algn="r"/>
            <a:r>
              <a:rPr lang="en-US" altLang="ja-JP" sz="4000" b="1" dirty="0"/>
              <a:t>Twitter: </a:t>
            </a:r>
            <a:r>
              <a:rPr lang="en-US" altLang="ja-JP" sz="4000" b="1" dirty="0" err="1"/>
              <a:t>litte</a:t>
            </a:r>
            <a:r>
              <a:rPr lang="en-US" altLang="ja-JP" sz="4000" b="1" dirty="0"/>
              <a:t> </a:t>
            </a:r>
            <a:r>
              <a:rPr lang="en-US" altLang="ja-JP" sz="4000" b="1" dirty="0" err="1"/>
              <a:t>jhon</a:t>
            </a:r>
            <a:endParaRPr lang="en-US" altLang="ja-JP" sz="4000" b="1" dirty="0"/>
          </a:p>
        </p:txBody>
      </p:sp>
      <p:pic>
        <p:nvPicPr>
          <p:cNvPr id="3" name="オーディオ 2">
            <a:hlinkClick r:id="" action="ppaction://media"/>
            <a:extLst>
              <a:ext uri="{FF2B5EF4-FFF2-40B4-BE49-F238E27FC236}">
                <a16:creationId xmlns:a16="http://schemas.microsoft.com/office/drawing/2014/main" id="{422CD703-46A3-4BE5-9DF8-6A559622B57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029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883"/>
    </mc:Choice>
    <mc:Fallback>
      <p:transition spd="slow" advTm="158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6513E0B-DFE2-4C68-AFFD-6914BA692E09}"/>
              </a:ext>
            </a:extLst>
          </p:cNvPr>
          <p:cNvSpPr/>
          <p:nvPr/>
        </p:nvSpPr>
        <p:spPr>
          <a:xfrm>
            <a:off x="1" y="0"/>
            <a:ext cx="12192000" cy="10848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dirty="0"/>
              <a:t>Pattern</a:t>
            </a:r>
            <a:r>
              <a:rPr lang="ja-JP" altLang="en-US" dirty="0"/>
              <a:t> </a:t>
            </a:r>
            <a:r>
              <a:rPr dirty="0"/>
              <a:t>Energy</a:t>
            </a:r>
            <a:r>
              <a:rPr lang="ja-JP" altLang="en-US" dirty="0"/>
              <a:t> </a:t>
            </a:r>
            <a:r>
              <a:rPr dirty="0"/>
              <a:t>Group</a:t>
            </a:r>
            <a:r>
              <a:rPr lang="ja-JP" altLang="en-US" dirty="0"/>
              <a:t> </a:t>
            </a:r>
            <a:r>
              <a:rPr dirty="0"/>
              <a:t>Inc</a:t>
            </a:r>
            <a:endParaRPr kumimoji="1" lang="ja-JP" altLang="en-US" sz="7200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C10BAAA-A2B1-41CB-A4BB-E93DC0C359FF}"/>
              </a:ext>
            </a:extLst>
          </p:cNvPr>
          <p:cNvSpPr txBox="1"/>
          <p:nvPr/>
        </p:nvSpPr>
        <p:spPr>
          <a:xfrm>
            <a:off x="239486" y="1545771"/>
            <a:ext cx="11723914" cy="4455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sz="3200" dirty="0" err="1"/>
              <a:t>パターン・エナジ</a:t>
            </a:r>
            <a:r>
              <a:rPr sz="3200" dirty="0"/>
              <a:t>ー・グループは、米国の独立系電力会社。米国、カナダ、チリの風力発電プロジェクトの利権を保有する。所有プロジェクトには、ガルフ・ウィンドとハチェット・リッジ、セント・ジョセフ、スプリング・バレー、</a:t>
            </a:r>
            <a:r>
              <a:rPr sz="3200" dirty="0" err="1"/>
              <a:t>サンタ・イサベル、オコティロなどがある。本社は、カリフォルニア州サンフランシスコ</a:t>
            </a:r>
            <a:r>
              <a:rPr sz="3200" dirty="0"/>
              <a:t>。</a:t>
            </a:r>
            <a:endParaRPr kumimoji="1" lang="ja-JP" altLang="en-US" sz="3200" dirty="0"/>
          </a:p>
        </p:txBody>
      </p:sp>
      <p:pic>
        <p:nvPicPr>
          <p:cNvPr id="3" name="オーディオ 2">
            <a:hlinkClick r:id="" action="ppaction://media"/>
            <a:extLst>
              <a:ext uri="{FF2B5EF4-FFF2-40B4-BE49-F238E27FC236}">
                <a16:creationId xmlns:a16="http://schemas.microsoft.com/office/drawing/2014/main" id="{31609D77-90BF-46BF-A150-22223B0BD54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20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711"/>
    </mc:Choice>
    <mc:Fallback>
      <p:transition spd="slow" advTm="227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D6469ED-26C5-46DD-9039-C2DCD6E40C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616" y="958467"/>
            <a:ext cx="11529606" cy="4946573"/>
          </a:xfrm>
          <a:prstGeom prst="rect">
            <a:avLst/>
          </a:prstGeom>
        </p:spPr>
      </p:pic>
      <p:pic>
        <p:nvPicPr>
          <p:cNvPr id="3" name="オーディオ 2">
            <a:hlinkClick r:id="" action="ppaction://media"/>
            <a:extLst>
              <a:ext uri="{FF2B5EF4-FFF2-40B4-BE49-F238E27FC236}">
                <a16:creationId xmlns:a16="http://schemas.microsoft.com/office/drawing/2014/main" id="{D722F140-FE7A-4FD9-ACF6-35627BABB96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112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685"/>
    </mc:Choice>
    <mc:Fallback>
      <p:transition spd="slow" advTm="186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95C3D3F-F49B-4B85-9FE6-228518761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88" y="969485"/>
            <a:ext cx="11613865" cy="5089792"/>
          </a:xfrm>
          <a:prstGeom prst="rect">
            <a:avLst/>
          </a:prstGeom>
        </p:spPr>
      </p:pic>
      <p:pic>
        <p:nvPicPr>
          <p:cNvPr id="3" name="オーディオ 2">
            <a:hlinkClick r:id="" action="ppaction://media"/>
            <a:extLst>
              <a:ext uri="{FF2B5EF4-FFF2-40B4-BE49-F238E27FC236}">
                <a16:creationId xmlns:a16="http://schemas.microsoft.com/office/drawing/2014/main" id="{F50DA037-4F9F-4E84-81D3-BA808EAA436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206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383"/>
    </mc:Choice>
    <mc:Fallback>
      <p:transition spd="slow" advTm="123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6513E0B-DFE2-4C68-AFFD-6914BA692E09}"/>
              </a:ext>
            </a:extLst>
          </p:cNvPr>
          <p:cNvSpPr/>
          <p:nvPr/>
        </p:nvSpPr>
        <p:spPr>
          <a:xfrm>
            <a:off x="1" y="0"/>
            <a:ext cx="12192000" cy="10848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4000" dirty="0"/>
              <a:t>Pattern</a:t>
            </a:r>
            <a:r>
              <a:rPr lang="ja-JP" altLang="en-US" sz="4000" dirty="0"/>
              <a:t> </a:t>
            </a:r>
            <a:r>
              <a:rPr sz="4000" dirty="0"/>
              <a:t>Energy</a:t>
            </a:r>
            <a:r>
              <a:rPr lang="ja-JP" altLang="en-US" sz="4000" dirty="0"/>
              <a:t> </a:t>
            </a:r>
            <a:r>
              <a:rPr sz="4000" dirty="0"/>
              <a:t>Group</a:t>
            </a:r>
            <a:r>
              <a:rPr lang="ja-JP" altLang="en-US" sz="4000" dirty="0"/>
              <a:t> </a:t>
            </a:r>
            <a:r>
              <a:rPr sz="4000" dirty="0"/>
              <a:t>Inc</a:t>
            </a:r>
            <a:endParaRPr kumimoji="1" lang="ja-JP" altLang="en-US" sz="16600" b="1" dirty="0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FFCCECC4-349B-4502-8D9C-AF477547D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463854"/>
              </p:ext>
            </p:extLst>
          </p:nvPr>
        </p:nvGraphicFramePr>
        <p:xfrm>
          <a:off x="435429" y="1497727"/>
          <a:ext cx="11342914" cy="5429210"/>
        </p:xfrm>
        <a:graphic>
          <a:graphicData uri="http://schemas.openxmlformats.org/drawingml/2006/table">
            <a:tbl>
              <a:tblPr/>
              <a:tblGrid>
                <a:gridCol w="5671457">
                  <a:extLst>
                    <a:ext uri="{9D8B030D-6E8A-4147-A177-3AD203B41FA5}">
                      <a16:colId xmlns:a16="http://schemas.microsoft.com/office/drawing/2014/main" val="373451061"/>
                    </a:ext>
                  </a:extLst>
                </a:gridCol>
                <a:gridCol w="5671457">
                  <a:extLst>
                    <a:ext uri="{9D8B030D-6E8A-4147-A177-3AD203B41FA5}">
                      <a16:colId xmlns:a16="http://schemas.microsoft.com/office/drawing/2014/main" val="590999438"/>
                    </a:ext>
                  </a:extLst>
                </a:gridCol>
              </a:tblGrid>
              <a:tr h="68246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時価総額</a:t>
                      </a:r>
                      <a:endParaRPr lang="en-US" sz="2800" dirty="0">
                        <a:effectLst/>
                      </a:endParaRPr>
                    </a:p>
                  </a:txBody>
                  <a:tcPr marL="48348" marR="33575" marT="24174" marB="2417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2800"/>
                        <a:t>2.7B</a:t>
                      </a:r>
                    </a:p>
                  </a:txBody>
                  <a:tcPr marL="33575" marR="48348" marT="24174" marB="2417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4550959"/>
                  </a:ext>
                </a:extLst>
              </a:tr>
              <a:tr h="44964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企業価値</a:t>
                      </a:r>
                      <a:endParaRPr lang="en-US" sz="2800" dirty="0">
                        <a:effectLst/>
                      </a:endParaRPr>
                    </a:p>
                  </a:txBody>
                  <a:tcPr marL="48348" marR="33575" marT="24174" marB="2417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2800"/>
                        <a:t>6.35B</a:t>
                      </a:r>
                    </a:p>
                  </a:txBody>
                  <a:tcPr marL="33575" marR="48348" marT="24174" marB="2417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2689207"/>
                  </a:ext>
                </a:extLst>
              </a:tr>
              <a:tr h="64160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実績</a:t>
                      </a:r>
                      <a:r>
                        <a:rPr kumimoji="1" lang="en-US" altLang="ja-JP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</a:t>
                      </a:r>
                      <a:endParaRPr lang="en-US" sz="2800" dirty="0">
                        <a:effectLst/>
                      </a:endParaRPr>
                    </a:p>
                  </a:txBody>
                  <a:tcPr marL="48348" marR="33575" marT="24174" marB="2417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2800"/>
                        <a:t>N/A</a:t>
                      </a:r>
                    </a:p>
                  </a:txBody>
                  <a:tcPr marL="33575" marR="48348" marT="24174" marB="2417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69734"/>
                  </a:ext>
                </a:extLst>
              </a:tr>
              <a:tr h="44964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予想</a:t>
                      </a:r>
                      <a:r>
                        <a:rPr kumimoji="1" lang="en-US" altLang="ja-JP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</a:t>
                      </a:r>
                      <a:endParaRPr lang="en-US" sz="2800" dirty="0">
                        <a:effectLst/>
                      </a:endParaRPr>
                    </a:p>
                  </a:txBody>
                  <a:tcPr marL="48348" marR="33575" marT="24174" marB="2417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2800"/>
                        <a:t>392.14</a:t>
                      </a:r>
                    </a:p>
                  </a:txBody>
                  <a:tcPr marL="33575" marR="48348" marT="24174" marB="2417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227900"/>
                  </a:ext>
                </a:extLst>
              </a:tr>
              <a:tr h="8399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PEG</a:t>
                      </a:r>
                      <a:r>
                        <a:rPr kumimoji="1" lang="ja-JP" altLang="en-US" sz="2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レシオ</a:t>
                      </a:r>
                      <a:endParaRPr lang="en-US" sz="2800" dirty="0">
                        <a:effectLst/>
                      </a:endParaRPr>
                    </a:p>
                  </a:txBody>
                  <a:tcPr marL="48348" marR="33575" marT="24174" marB="2417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2800"/>
                        <a:t>-1.58</a:t>
                      </a:r>
                    </a:p>
                  </a:txBody>
                  <a:tcPr marL="33575" marR="48348" marT="24174" marB="2417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1651659"/>
                  </a:ext>
                </a:extLst>
              </a:tr>
              <a:tr h="44964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</a:rPr>
                        <a:t>Price/Sales (</a:t>
                      </a:r>
                      <a:r>
                        <a:rPr lang="en-US" sz="2800" dirty="0" err="1">
                          <a:effectLst/>
                        </a:rPr>
                        <a:t>ttm</a:t>
                      </a:r>
                      <a:r>
                        <a:rPr lang="en-US" sz="2800" dirty="0">
                          <a:effectLst/>
                        </a:rPr>
                        <a:t>)</a:t>
                      </a:r>
                    </a:p>
                  </a:txBody>
                  <a:tcPr marL="48348" marR="33575" marT="24174" marB="2417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2800"/>
                        <a:t>5.43</a:t>
                      </a:r>
                    </a:p>
                  </a:txBody>
                  <a:tcPr marL="33575" marR="48348" marT="24174" marB="2417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9867563"/>
                  </a:ext>
                </a:extLst>
              </a:tr>
              <a:tr h="44964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</a:rPr>
                        <a:t>Price/Book (</a:t>
                      </a:r>
                      <a:r>
                        <a:rPr lang="en-US" sz="2800" dirty="0" err="1">
                          <a:effectLst/>
                        </a:rPr>
                        <a:t>mrq</a:t>
                      </a:r>
                      <a:r>
                        <a:rPr lang="en-US" sz="2800" dirty="0">
                          <a:effectLst/>
                        </a:rPr>
                        <a:t>)</a:t>
                      </a:r>
                    </a:p>
                  </a:txBody>
                  <a:tcPr marL="48348" marR="33575" marT="24174" marB="2417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2800"/>
                        <a:t>3.42</a:t>
                      </a:r>
                    </a:p>
                  </a:txBody>
                  <a:tcPr marL="33575" marR="48348" marT="24174" marB="2417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040042"/>
                  </a:ext>
                </a:extLst>
              </a:tr>
              <a:tr h="68246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</a:rPr>
                        <a:t>Enterprise Value/Revenue </a:t>
                      </a:r>
                    </a:p>
                  </a:txBody>
                  <a:tcPr marL="48348" marR="33575" marT="24174" marB="2417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2800" dirty="0"/>
                        <a:t>12.78</a:t>
                      </a:r>
                    </a:p>
                  </a:txBody>
                  <a:tcPr marL="33575" marR="48348" marT="24174" marB="2417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2022641"/>
                  </a:ext>
                </a:extLst>
              </a:tr>
              <a:tr h="68246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</a:rPr>
                        <a:t>Enterprise Value/EBITDA </a:t>
                      </a:r>
                    </a:p>
                  </a:txBody>
                  <a:tcPr marL="48348" marR="33575" marT="24174" marB="2417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2800" dirty="0"/>
                        <a:t>20.56</a:t>
                      </a:r>
                    </a:p>
                  </a:txBody>
                  <a:tcPr marL="33575" marR="48348" marT="24174" marB="2417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0042439"/>
                  </a:ext>
                </a:extLst>
              </a:tr>
            </a:tbl>
          </a:graphicData>
        </a:graphic>
      </p:graphicFrame>
      <p:pic>
        <p:nvPicPr>
          <p:cNvPr id="4" name="オーディオ 3">
            <a:hlinkClick r:id="" action="ppaction://media"/>
            <a:extLst>
              <a:ext uri="{FF2B5EF4-FFF2-40B4-BE49-F238E27FC236}">
                <a16:creationId xmlns:a16="http://schemas.microsoft.com/office/drawing/2014/main" id="{421FC30D-398F-45B6-945E-AF9402BD1D6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608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511"/>
    </mc:Choice>
    <mc:Fallback>
      <p:transition spd="slow" advTm="195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6513E0B-DFE2-4C68-AFFD-6914BA692E09}"/>
              </a:ext>
            </a:extLst>
          </p:cNvPr>
          <p:cNvSpPr/>
          <p:nvPr/>
        </p:nvSpPr>
        <p:spPr>
          <a:xfrm>
            <a:off x="1" y="0"/>
            <a:ext cx="12192000" cy="10848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4000" dirty="0"/>
              <a:t>Pattern</a:t>
            </a:r>
            <a:r>
              <a:rPr lang="ja-JP" altLang="en-US" sz="4000" dirty="0"/>
              <a:t> </a:t>
            </a:r>
            <a:r>
              <a:rPr sz="4000" dirty="0"/>
              <a:t>Energy</a:t>
            </a:r>
            <a:r>
              <a:rPr lang="ja-JP" altLang="en-US" sz="4000" dirty="0"/>
              <a:t> </a:t>
            </a:r>
            <a:r>
              <a:rPr sz="4000" dirty="0"/>
              <a:t>Group</a:t>
            </a:r>
            <a:r>
              <a:rPr lang="ja-JP" altLang="en-US" sz="4000" dirty="0"/>
              <a:t> </a:t>
            </a:r>
            <a:r>
              <a:rPr sz="4000" dirty="0"/>
              <a:t>Inc</a:t>
            </a:r>
            <a:endParaRPr kumimoji="1" lang="ja-JP" altLang="en-US" sz="16600" b="1" dirty="0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2DA63077-9A9D-4333-904B-C77BDFF9E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110109"/>
              </p:ext>
            </p:extLst>
          </p:nvPr>
        </p:nvGraphicFramePr>
        <p:xfrm>
          <a:off x="435243" y="1615440"/>
          <a:ext cx="11312472" cy="4769863"/>
        </p:xfrm>
        <a:graphic>
          <a:graphicData uri="http://schemas.openxmlformats.org/drawingml/2006/table">
            <a:tbl>
              <a:tblPr/>
              <a:tblGrid>
                <a:gridCol w="5656236">
                  <a:extLst>
                    <a:ext uri="{9D8B030D-6E8A-4147-A177-3AD203B41FA5}">
                      <a16:colId xmlns:a16="http://schemas.microsoft.com/office/drawing/2014/main" val="4135310098"/>
                    </a:ext>
                  </a:extLst>
                </a:gridCol>
                <a:gridCol w="5656236">
                  <a:extLst>
                    <a:ext uri="{9D8B030D-6E8A-4147-A177-3AD203B41FA5}">
                      <a16:colId xmlns:a16="http://schemas.microsoft.com/office/drawing/2014/main" val="199638399"/>
                    </a:ext>
                  </a:extLst>
                </a:gridCol>
              </a:tblGrid>
              <a:tr h="681409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effectLst/>
                        </a:rPr>
                        <a:t>Beta (3Y Monthly)</a:t>
                      </a:r>
                    </a:p>
                  </a:txBody>
                  <a:tcPr marR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2800"/>
                        <a:t>1.03</a:t>
                      </a:r>
                    </a:p>
                  </a:txBody>
                  <a:tcPr marL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25188"/>
                  </a:ext>
                </a:extLst>
              </a:tr>
              <a:tr h="681409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effectLst/>
                        </a:rPr>
                        <a:t>52-Week Change</a:t>
                      </a:r>
                    </a:p>
                  </a:txBody>
                  <a:tcPr marR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2800"/>
                        <a:t>29.47%</a:t>
                      </a:r>
                    </a:p>
                  </a:txBody>
                  <a:tcPr marL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943074"/>
                  </a:ext>
                </a:extLst>
              </a:tr>
              <a:tr h="681409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effectLst/>
                        </a:rPr>
                        <a:t>S&amp;P500 52-Week Change</a:t>
                      </a:r>
                    </a:p>
                  </a:txBody>
                  <a:tcPr marR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2800"/>
                        <a:t>15.46%</a:t>
                      </a:r>
                    </a:p>
                  </a:txBody>
                  <a:tcPr marL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018289"/>
                  </a:ext>
                </a:extLst>
              </a:tr>
              <a:tr h="681409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effectLst/>
                        </a:rPr>
                        <a:t>52 Week High</a:t>
                      </a:r>
                    </a:p>
                  </a:txBody>
                  <a:tcPr marR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2800" dirty="0"/>
                        <a:t>28.50</a:t>
                      </a:r>
                    </a:p>
                  </a:txBody>
                  <a:tcPr marL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040745"/>
                  </a:ext>
                </a:extLst>
              </a:tr>
              <a:tr h="681409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effectLst/>
                        </a:rPr>
                        <a:t>52 Week Low</a:t>
                      </a:r>
                    </a:p>
                  </a:txBody>
                  <a:tcPr marR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2800" dirty="0"/>
                        <a:t>17.52</a:t>
                      </a:r>
                    </a:p>
                  </a:txBody>
                  <a:tcPr marL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385162"/>
                  </a:ext>
                </a:extLst>
              </a:tr>
              <a:tr h="681409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effectLst/>
                        </a:rPr>
                        <a:t>50-Day Moving Average</a:t>
                      </a:r>
                    </a:p>
                  </a:txBody>
                  <a:tcPr marR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2800" dirty="0"/>
                        <a:t>27.35</a:t>
                      </a:r>
                    </a:p>
                  </a:txBody>
                  <a:tcPr marL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788569"/>
                  </a:ext>
                </a:extLst>
              </a:tr>
              <a:tr h="681409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effectLst/>
                        </a:rPr>
                        <a:t>200-Day Moving Average</a:t>
                      </a:r>
                    </a:p>
                  </a:txBody>
                  <a:tcPr marR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2800" dirty="0"/>
                        <a:t>25.26</a:t>
                      </a:r>
                    </a:p>
                  </a:txBody>
                  <a:tcPr marL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459353"/>
                  </a:ext>
                </a:extLst>
              </a:tr>
            </a:tbl>
          </a:graphicData>
        </a:graphic>
      </p:graphicFrame>
      <p:pic>
        <p:nvPicPr>
          <p:cNvPr id="4" name="オーディオ 3">
            <a:hlinkClick r:id="" action="ppaction://media"/>
            <a:extLst>
              <a:ext uri="{FF2B5EF4-FFF2-40B4-BE49-F238E27FC236}">
                <a16:creationId xmlns:a16="http://schemas.microsoft.com/office/drawing/2014/main" id="{B7AC1061-9E79-4B0C-A3F2-87C5BB6E9B5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834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771"/>
    </mc:Choice>
    <mc:Fallback>
      <p:transition spd="slow" advTm="277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6513E0B-DFE2-4C68-AFFD-6914BA692E09}"/>
              </a:ext>
            </a:extLst>
          </p:cNvPr>
          <p:cNvSpPr/>
          <p:nvPr/>
        </p:nvSpPr>
        <p:spPr>
          <a:xfrm>
            <a:off x="1" y="0"/>
            <a:ext cx="12192000" cy="10848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3600" dirty="0"/>
              <a:t>Pattern</a:t>
            </a:r>
            <a:r>
              <a:rPr lang="ja-JP" altLang="en-US" sz="3600" dirty="0"/>
              <a:t> </a:t>
            </a:r>
            <a:r>
              <a:rPr sz="3600" dirty="0"/>
              <a:t>Energy</a:t>
            </a:r>
            <a:r>
              <a:rPr lang="ja-JP" altLang="en-US" sz="3600" dirty="0"/>
              <a:t> </a:t>
            </a:r>
            <a:r>
              <a:rPr sz="3600" dirty="0"/>
              <a:t>Group</a:t>
            </a:r>
            <a:r>
              <a:rPr lang="ja-JP" altLang="en-US" sz="3600" dirty="0"/>
              <a:t> </a:t>
            </a:r>
            <a:r>
              <a:rPr sz="3600" dirty="0"/>
              <a:t>Inc</a:t>
            </a:r>
            <a:endParaRPr kumimoji="1" lang="ja-JP" altLang="en-US" sz="13800" b="1" dirty="0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3B624B26-FB64-46DF-AC7C-8E8919698F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187347"/>
              </p:ext>
            </p:extLst>
          </p:nvPr>
        </p:nvGraphicFramePr>
        <p:xfrm>
          <a:off x="517256" y="1778837"/>
          <a:ext cx="11157488" cy="4145280"/>
        </p:xfrm>
        <a:graphic>
          <a:graphicData uri="http://schemas.openxmlformats.org/drawingml/2006/table">
            <a:tbl>
              <a:tblPr/>
              <a:tblGrid>
                <a:gridCol w="5578744">
                  <a:extLst>
                    <a:ext uri="{9D8B030D-6E8A-4147-A177-3AD203B41FA5}">
                      <a16:colId xmlns:a16="http://schemas.microsoft.com/office/drawing/2014/main" val="821910941"/>
                    </a:ext>
                  </a:extLst>
                </a:gridCol>
                <a:gridCol w="5578744">
                  <a:extLst>
                    <a:ext uri="{9D8B030D-6E8A-4147-A177-3AD203B41FA5}">
                      <a16:colId xmlns:a16="http://schemas.microsoft.com/office/drawing/2014/main" val="265491517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</a:rPr>
                        <a:t>Revenue (</a:t>
                      </a:r>
                      <a:r>
                        <a:rPr lang="en-US" sz="2800" dirty="0" err="1">
                          <a:effectLst/>
                        </a:rPr>
                        <a:t>ttm</a:t>
                      </a:r>
                      <a:r>
                        <a:rPr lang="en-US" sz="2800" dirty="0">
                          <a:effectLst/>
                        </a:rPr>
                        <a:t>)</a:t>
                      </a:r>
                    </a:p>
                  </a:txBody>
                  <a:tcPr marR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2800"/>
                        <a:t>497M</a:t>
                      </a:r>
                    </a:p>
                  </a:txBody>
                  <a:tcPr marL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34033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</a:rPr>
                        <a:t>Revenue Per Share (</a:t>
                      </a:r>
                      <a:r>
                        <a:rPr lang="en-US" sz="2800" dirty="0" err="1">
                          <a:effectLst/>
                        </a:rPr>
                        <a:t>ttm</a:t>
                      </a:r>
                      <a:r>
                        <a:rPr lang="en-US" sz="2800" dirty="0">
                          <a:effectLst/>
                        </a:rPr>
                        <a:t>)</a:t>
                      </a:r>
                    </a:p>
                  </a:txBody>
                  <a:tcPr marR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2800"/>
                        <a:t>5.09</a:t>
                      </a:r>
                    </a:p>
                  </a:txBody>
                  <a:tcPr marL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2406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</a:rPr>
                        <a:t>Quarterly Revenue Growth (</a:t>
                      </a:r>
                      <a:r>
                        <a:rPr lang="en-US" sz="2800" dirty="0" err="1">
                          <a:effectLst/>
                        </a:rPr>
                        <a:t>yoy</a:t>
                      </a:r>
                      <a:r>
                        <a:rPr lang="en-US" sz="2800" dirty="0">
                          <a:effectLst/>
                        </a:rPr>
                        <a:t>)</a:t>
                      </a:r>
                    </a:p>
                  </a:txBody>
                  <a:tcPr marR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2800"/>
                        <a:t>0.80%</a:t>
                      </a:r>
                    </a:p>
                  </a:txBody>
                  <a:tcPr marL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3185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</a:rPr>
                        <a:t>Gross Profit (</a:t>
                      </a:r>
                      <a:r>
                        <a:rPr lang="en-US" sz="2800" dirty="0" err="1">
                          <a:effectLst/>
                        </a:rPr>
                        <a:t>ttm</a:t>
                      </a:r>
                      <a:r>
                        <a:rPr lang="en-US" sz="2800" dirty="0">
                          <a:effectLst/>
                        </a:rPr>
                        <a:t>)</a:t>
                      </a:r>
                    </a:p>
                  </a:txBody>
                  <a:tcPr marR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2800"/>
                        <a:t>304M</a:t>
                      </a:r>
                    </a:p>
                  </a:txBody>
                  <a:tcPr marL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83936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</a:rPr>
                        <a:t>EBITDA</a:t>
                      </a:r>
                    </a:p>
                  </a:txBody>
                  <a:tcPr marR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2800"/>
                        <a:t>309M</a:t>
                      </a:r>
                    </a:p>
                  </a:txBody>
                  <a:tcPr marL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8363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</a:rPr>
                        <a:t>Net Income </a:t>
                      </a:r>
                      <a:r>
                        <a:rPr lang="en-US" sz="2800" dirty="0" err="1">
                          <a:effectLst/>
                        </a:rPr>
                        <a:t>Avi</a:t>
                      </a:r>
                      <a:r>
                        <a:rPr lang="en-US" sz="2800" dirty="0">
                          <a:effectLst/>
                        </a:rPr>
                        <a:t> to Common (</a:t>
                      </a:r>
                      <a:r>
                        <a:rPr lang="en-US" sz="2800" dirty="0" err="1">
                          <a:effectLst/>
                        </a:rPr>
                        <a:t>ttm</a:t>
                      </a:r>
                      <a:r>
                        <a:rPr lang="en-US" sz="2800" dirty="0">
                          <a:effectLst/>
                        </a:rPr>
                        <a:t>)</a:t>
                      </a:r>
                    </a:p>
                  </a:txBody>
                  <a:tcPr marR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2800"/>
                        <a:t>-102M</a:t>
                      </a:r>
                    </a:p>
                  </a:txBody>
                  <a:tcPr marL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67687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</a:rPr>
                        <a:t>Diluted EPS (</a:t>
                      </a:r>
                      <a:r>
                        <a:rPr lang="en-US" sz="2800" dirty="0" err="1">
                          <a:effectLst/>
                        </a:rPr>
                        <a:t>ttm</a:t>
                      </a:r>
                      <a:r>
                        <a:rPr lang="en-US" sz="2800" dirty="0">
                          <a:effectLst/>
                        </a:rPr>
                        <a:t>)</a:t>
                      </a:r>
                    </a:p>
                  </a:txBody>
                  <a:tcPr marR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2800"/>
                        <a:t>-1.17</a:t>
                      </a:r>
                    </a:p>
                  </a:txBody>
                  <a:tcPr marL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73391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</a:rPr>
                        <a:t>Quarterly Earnings Growth (</a:t>
                      </a:r>
                      <a:r>
                        <a:rPr lang="en-US" sz="2800" dirty="0" err="1">
                          <a:effectLst/>
                        </a:rPr>
                        <a:t>yoy</a:t>
                      </a:r>
                      <a:r>
                        <a:rPr lang="en-US" sz="2800" dirty="0">
                          <a:effectLst/>
                        </a:rPr>
                        <a:t>)</a:t>
                      </a:r>
                    </a:p>
                  </a:txBody>
                  <a:tcPr marR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2800" dirty="0"/>
                        <a:t>N/A</a:t>
                      </a:r>
                    </a:p>
                  </a:txBody>
                  <a:tcPr marL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664909"/>
                  </a:ext>
                </a:extLst>
              </a:tr>
            </a:tbl>
          </a:graphicData>
        </a:graphic>
      </p:graphicFrame>
      <p:pic>
        <p:nvPicPr>
          <p:cNvPr id="4" name="オーディオ 3">
            <a:hlinkClick r:id="" action="ppaction://media"/>
            <a:extLst>
              <a:ext uri="{FF2B5EF4-FFF2-40B4-BE49-F238E27FC236}">
                <a16:creationId xmlns:a16="http://schemas.microsoft.com/office/drawing/2014/main" id="{5BAEA72C-3353-4543-86EF-9D83FCD83A3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286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002"/>
    </mc:Choice>
    <mc:Fallback>
      <p:transition spd="slow" advTm="110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6513E0B-DFE2-4C68-AFFD-6914BA692E09}"/>
              </a:ext>
            </a:extLst>
          </p:cNvPr>
          <p:cNvSpPr/>
          <p:nvPr/>
        </p:nvSpPr>
        <p:spPr>
          <a:xfrm>
            <a:off x="1" y="0"/>
            <a:ext cx="12192000" cy="10848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4400" dirty="0"/>
              <a:t>Pattern</a:t>
            </a:r>
            <a:r>
              <a:rPr lang="ja-JP" altLang="en-US" sz="4400" dirty="0"/>
              <a:t> </a:t>
            </a:r>
            <a:r>
              <a:rPr sz="4400" dirty="0"/>
              <a:t>Energy</a:t>
            </a:r>
            <a:r>
              <a:rPr lang="ja-JP" altLang="en-US" sz="4400" dirty="0"/>
              <a:t> </a:t>
            </a:r>
            <a:r>
              <a:rPr sz="4400" dirty="0"/>
              <a:t>Group</a:t>
            </a:r>
            <a:r>
              <a:rPr lang="ja-JP" altLang="en-US" sz="4400" dirty="0"/>
              <a:t> </a:t>
            </a:r>
            <a:r>
              <a:rPr sz="4400" dirty="0"/>
              <a:t>Inc</a:t>
            </a:r>
            <a:endParaRPr kumimoji="1" lang="ja-JP" altLang="en-US" sz="19900" b="1" dirty="0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A9EF6104-7469-4209-94DD-0E45F8C1F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620560"/>
              </p:ext>
            </p:extLst>
          </p:nvPr>
        </p:nvGraphicFramePr>
        <p:xfrm>
          <a:off x="544286" y="1660490"/>
          <a:ext cx="11190514" cy="4363645"/>
        </p:xfrm>
        <a:graphic>
          <a:graphicData uri="http://schemas.openxmlformats.org/drawingml/2006/table">
            <a:tbl>
              <a:tblPr/>
              <a:tblGrid>
                <a:gridCol w="5595257">
                  <a:extLst>
                    <a:ext uri="{9D8B030D-6E8A-4147-A177-3AD203B41FA5}">
                      <a16:colId xmlns:a16="http://schemas.microsoft.com/office/drawing/2014/main" val="1872656253"/>
                    </a:ext>
                  </a:extLst>
                </a:gridCol>
                <a:gridCol w="5595257">
                  <a:extLst>
                    <a:ext uri="{9D8B030D-6E8A-4147-A177-3AD203B41FA5}">
                      <a16:colId xmlns:a16="http://schemas.microsoft.com/office/drawing/2014/main" val="1775930177"/>
                    </a:ext>
                  </a:extLst>
                </a:gridCol>
              </a:tblGrid>
              <a:tr h="690689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effectLst/>
                        </a:rPr>
                        <a:t>Total Cash (</a:t>
                      </a:r>
                      <a:r>
                        <a:rPr lang="en-US" sz="2800" dirty="0" err="1">
                          <a:effectLst/>
                        </a:rPr>
                        <a:t>mrq</a:t>
                      </a:r>
                      <a:r>
                        <a:rPr lang="en-US" sz="2800" dirty="0">
                          <a:effectLst/>
                        </a:rPr>
                        <a:t>)</a:t>
                      </a:r>
                    </a:p>
                  </a:txBody>
                  <a:tcPr marL="69069" marR="47964" marT="34534" marB="3453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2800"/>
                        <a:t>106M</a:t>
                      </a:r>
                    </a:p>
                  </a:txBody>
                  <a:tcPr marL="47964" marR="69069" marT="34534" marB="3453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622775"/>
                  </a:ext>
                </a:extLst>
              </a:tr>
              <a:tr h="897895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effectLst/>
                        </a:rPr>
                        <a:t>Total Cash Per Share (</a:t>
                      </a:r>
                      <a:r>
                        <a:rPr lang="en-US" sz="2800" dirty="0" err="1">
                          <a:effectLst/>
                        </a:rPr>
                        <a:t>mrq</a:t>
                      </a:r>
                      <a:r>
                        <a:rPr lang="en-US" sz="2800" dirty="0">
                          <a:effectLst/>
                        </a:rPr>
                        <a:t>)</a:t>
                      </a:r>
                    </a:p>
                  </a:txBody>
                  <a:tcPr marL="69069" marR="47964" marT="34534" marB="3453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2800"/>
                        <a:t>1.08</a:t>
                      </a:r>
                    </a:p>
                  </a:txBody>
                  <a:tcPr marL="47964" marR="69069" marT="34534" marB="3453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935522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effectLst/>
                        </a:rPr>
                        <a:t>Total Debt (</a:t>
                      </a:r>
                      <a:r>
                        <a:rPr lang="en-US" sz="2800" dirty="0" err="1">
                          <a:effectLst/>
                        </a:rPr>
                        <a:t>mrq</a:t>
                      </a:r>
                      <a:r>
                        <a:rPr lang="en-US" sz="2800" dirty="0">
                          <a:effectLst/>
                        </a:rPr>
                        <a:t>)</a:t>
                      </a:r>
                    </a:p>
                  </a:txBody>
                  <a:tcPr marL="69069" marR="47964" marT="34534" marB="3453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2800"/>
                        <a:t>2.73B</a:t>
                      </a:r>
                    </a:p>
                  </a:txBody>
                  <a:tcPr marL="47964" marR="69069" marT="34534" marB="3453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006433"/>
                  </a:ext>
                </a:extLst>
              </a:tr>
              <a:tr h="690689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effectLst/>
                        </a:rPr>
                        <a:t>Total Debt/Equity (</a:t>
                      </a:r>
                      <a:r>
                        <a:rPr lang="en-US" sz="2800" dirty="0" err="1">
                          <a:effectLst/>
                        </a:rPr>
                        <a:t>mrq</a:t>
                      </a:r>
                      <a:r>
                        <a:rPr lang="en-US" sz="2800" dirty="0">
                          <a:effectLst/>
                        </a:rPr>
                        <a:t>)</a:t>
                      </a:r>
                    </a:p>
                  </a:txBody>
                  <a:tcPr marL="69069" marR="47964" marT="34534" marB="3453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2800"/>
                        <a:t>149.26</a:t>
                      </a:r>
                    </a:p>
                  </a:txBody>
                  <a:tcPr marL="47964" marR="69069" marT="34534" marB="3453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286432"/>
                  </a:ext>
                </a:extLst>
              </a:tr>
              <a:tr h="690689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effectLst/>
                        </a:rPr>
                        <a:t>Current Ratio (</a:t>
                      </a:r>
                      <a:r>
                        <a:rPr lang="en-US" sz="2800" dirty="0" err="1">
                          <a:effectLst/>
                        </a:rPr>
                        <a:t>mrq</a:t>
                      </a:r>
                      <a:r>
                        <a:rPr lang="en-US" sz="2800" dirty="0">
                          <a:effectLst/>
                        </a:rPr>
                        <a:t>)</a:t>
                      </a:r>
                    </a:p>
                  </a:txBody>
                  <a:tcPr marL="69069" marR="47964" marT="34534" marB="3453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2800" dirty="0"/>
                        <a:t>0.34</a:t>
                      </a:r>
                    </a:p>
                  </a:txBody>
                  <a:tcPr marL="47964" marR="69069" marT="34534" marB="3453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86091"/>
                  </a:ext>
                </a:extLst>
              </a:tr>
              <a:tr h="897895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effectLst/>
                        </a:rPr>
                        <a:t>Book Value Per Share (</a:t>
                      </a:r>
                      <a:r>
                        <a:rPr lang="en-US" sz="2800" dirty="0" err="1">
                          <a:effectLst/>
                        </a:rPr>
                        <a:t>mrq</a:t>
                      </a:r>
                      <a:r>
                        <a:rPr lang="en-US" sz="2800" dirty="0">
                          <a:effectLst/>
                        </a:rPr>
                        <a:t>)</a:t>
                      </a:r>
                    </a:p>
                  </a:txBody>
                  <a:tcPr marL="69069" marR="47964" marT="34534" marB="3453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2800" dirty="0"/>
                        <a:t>8.03</a:t>
                      </a:r>
                    </a:p>
                  </a:txBody>
                  <a:tcPr marL="47964" marR="69069" marT="34534" marB="3453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642758"/>
                  </a:ext>
                </a:extLst>
              </a:tr>
            </a:tbl>
          </a:graphicData>
        </a:graphic>
      </p:graphicFrame>
      <p:pic>
        <p:nvPicPr>
          <p:cNvPr id="4" name="オーディオ 3">
            <a:hlinkClick r:id="" action="ppaction://media"/>
            <a:extLst>
              <a:ext uri="{FF2B5EF4-FFF2-40B4-BE49-F238E27FC236}">
                <a16:creationId xmlns:a16="http://schemas.microsoft.com/office/drawing/2014/main" id="{4F2D2229-7858-48BB-BA0B-59F3A1F2208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090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995"/>
    </mc:Choice>
    <mc:Fallback>
      <p:transition spd="slow" advTm="109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6513E0B-DFE2-4C68-AFFD-6914BA692E09}"/>
              </a:ext>
            </a:extLst>
          </p:cNvPr>
          <p:cNvSpPr/>
          <p:nvPr/>
        </p:nvSpPr>
        <p:spPr>
          <a:xfrm>
            <a:off x="1" y="0"/>
            <a:ext cx="12192000" cy="10848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4400" dirty="0"/>
              <a:t>Pattern</a:t>
            </a:r>
            <a:r>
              <a:rPr lang="ja-JP" altLang="en-US" sz="4400" dirty="0"/>
              <a:t> </a:t>
            </a:r>
            <a:r>
              <a:rPr sz="4400" dirty="0"/>
              <a:t>Energy</a:t>
            </a:r>
            <a:r>
              <a:rPr lang="ja-JP" altLang="en-US" sz="4400" dirty="0"/>
              <a:t> </a:t>
            </a:r>
            <a:r>
              <a:rPr sz="4400" dirty="0"/>
              <a:t>Group</a:t>
            </a:r>
            <a:r>
              <a:rPr lang="ja-JP" altLang="en-US" sz="4400" dirty="0"/>
              <a:t> </a:t>
            </a:r>
            <a:r>
              <a:rPr sz="4400" dirty="0"/>
              <a:t>Inc</a:t>
            </a:r>
            <a:endParaRPr kumimoji="1" lang="ja-JP" altLang="en-US" sz="19900" b="1" dirty="0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6083D6A8-9EAC-4051-928A-D10D3FD4A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893138"/>
              </p:ext>
            </p:extLst>
          </p:nvPr>
        </p:nvGraphicFramePr>
        <p:xfrm>
          <a:off x="304800" y="1748326"/>
          <a:ext cx="11582400" cy="4618083"/>
        </p:xfrm>
        <a:graphic>
          <a:graphicData uri="http://schemas.openxmlformats.org/drawingml/2006/table">
            <a:tbl>
              <a:tblPr/>
              <a:tblGrid>
                <a:gridCol w="5804007">
                  <a:extLst>
                    <a:ext uri="{9D8B030D-6E8A-4147-A177-3AD203B41FA5}">
                      <a16:colId xmlns:a16="http://schemas.microsoft.com/office/drawing/2014/main" val="507755341"/>
                    </a:ext>
                  </a:extLst>
                </a:gridCol>
                <a:gridCol w="5778393">
                  <a:extLst>
                    <a:ext uri="{9D8B030D-6E8A-4147-A177-3AD203B41FA5}">
                      <a16:colId xmlns:a16="http://schemas.microsoft.com/office/drawing/2014/main" val="250063547"/>
                    </a:ext>
                  </a:extLst>
                </a:gridCol>
              </a:tblGrid>
              <a:tr h="635589"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</a:rPr>
                        <a:t>Forward Annual Dividend Rate</a:t>
                      </a:r>
                    </a:p>
                  </a:txBody>
                  <a:tcPr marL="48891" marR="33952" marT="24446" marB="2444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2800"/>
                        <a:t>1.69</a:t>
                      </a:r>
                    </a:p>
                  </a:txBody>
                  <a:tcPr marL="33952" marR="48891" marT="24446" marB="2444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935484"/>
                  </a:ext>
                </a:extLst>
              </a:tr>
              <a:tr h="635589"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</a:rPr>
                        <a:t>Forward Annual Dividend Yield</a:t>
                      </a:r>
                    </a:p>
                  </a:txBody>
                  <a:tcPr marL="48891" marR="33952" marT="24446" marB="2444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2800"/>
                        <a:t>6.16%</a:t>
                      </a:r>
                    </a:p>
                  </a:txBody>
                  <a:tcPr marL="33952" marR="48891" marT="24446" marB="2444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616386"/>
                  </a:ext>
                </a:extLst>
              </a:tr>
              <a:tr h="635589"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</a:rPr>
                        <a:t>Trailing Annual Dividend Rate</a:t>
                      </a:r>
                    </a:p>
                  </a:txBody>
                  <a:tcPr marL="48891" marR="33952" marT="24446" marB="2444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2800"/>
                        <a:t>1.69</a:t>
                      </a:r>
                    </a:p>
                  </a:txBody>
                  <a:tcPr marL="33952" marR="48891" marT="24446" marB="2444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463635"/>
                  </a:ext>
                </a:extLst>
              </a:tr>
              <a:tr h="635589"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</a:rPr>
                        <a:t>Trailing Annual Dividend Yield</a:t>
                      </a:r>
                    </a:p>
                  </a:txBody>
                  <a:tcPr marL="48891" marR="33952" marT="24446" marB="2444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2800"/>
                        <a:t>6.15%</a:t>
                      </a:r>
                    </a:p>
                  </a:txBody>
                  <a:tcPr marL="33952" marR="48891" marT="24446" marB="2444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298086"/>
                  </a:ext>
                </a:extLst>
              </a:tr>
              <a:tr h="635589"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</a:rPr>
                        <a:t>5 Year Average Dividend Yield</a:t>
                      </a:r>
                    </a:p>
                  </a:txBody>
                  <a:tcPr marL="48891" marR="33952" marT="24446" marB="2444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2800"/>
                        <a:t>7.18</a:t>
                      </a:r>
                    </a:p>
                  </a:txBody>
                  <a:tcPr marL="33952" marR="48891" marT="24446" marB="2444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740847"/>
                  </a:ext>
                </a:extLst>
              </a:tr>
              <a:tr h="342240"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</a:rPr>
                        <a:t>Payout Ratio</a:t>
                      </a:r>
                    </a:p>
                  </a:txBody>
                  <a:tcPr marL="48891" marR="33952" marT="24446" marB="2444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2800"/>
                        <a:t>N/A</a:t>
                      </a:r>
                    </a:p>
                  </a:txBody>
                  <a:tcPr marL="33952" marR="48891" marT="24446" marB="2444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212515"/>
                  </a:ext>
                </a:extLst>
              </a:tr>
              <a:tr h="342240"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</a:rPr>
                        <a:t>Dividend Date</a:t>
                      </a:r>
                    </a:p>
                  </a:txBody>
                  <a:tcPr marL="48891" marR="33952" marT="24446" marB="2444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2800" dirty="0"/>
                        <a:t>Jan</a:t>
                      </a:r>
                      <a:r>
                        <a:rPr lang="ja-JP" altLang="en-US" sz="2800" dirty="0"/>
                        <a:t> </a:t>
                      </a:r>
                      <a:r>
                        <a:rPr sz="2800" dirty="0"/>
                        <a:t>31,</a:t>
                      </a:r>
                      <a:r>
                        <a:rPr lang="ja-JP" altLang="en-US" sz="2800" dirty="0"/>
                        <a:t> </a:t>
                      </a:r>
                      <a:r>
                        <a:rPr sz="2800" dirty="0"/>
                        <a:t>2020</a:t>
                      </a:r>
                    </a:p>
                  </a:txBody>
                  <a:tcPr marL="33952" marR="48891" marT="24446" marB="2444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87723"/>
                  </a:ext>
                </a:extLst>
              </a:tr>
              <a:tr h="488914"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</a:rPr>
                        <a:t>Ex-Dividend Date</a:t>
                      </a:r>
                    </a:p>
                  </a:txBody>
                  <a:tcPr marL="48891" marR="33952" marT="24446" marB="2444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2800" dirty="0"/>
                        <a:t>Dec</a:t>
                      </a:r>
                      <a:r>
                        <a:rPr lang="ja-JP" altLang="en-US" sz="2800" dirty="0"/>
                        <a:t> </a:t>
                      </a:r>
                      <a:r>
                        <a:rPr sz="2800" dirty="0"/>
                        <a:t>30,</a:t>
                      </a:r>
                      <a:r>
                        <a:rPr lang="ja-JP" altLang="en-US" sz="2800" dirty="0"/>
                        <a:t> </a:t>
                      </a:r>
                      <a:r>
                        <a:rPr sz="2800" dirty="0"/>
                        <a:t>2019</a:t>
                      </a:r>
                    </a:p>
                  </a:txBody>
                  <a:tcPr marL="33952" marR="48891" marT="24446" marB="2444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38532"/>
                  </a:ext>
                </a:extLst>
              </a:tr>
            </a:tbl>
          </a:graphicData>
        </a:graphic>
      </p:graphicFrame>
      <p:pic>
        <p:nvPicPr>
          <p:cNvPr id="4" name="オーディオ 3">
            <a:hlinkClick r:id="" action="ppaction://media"/>
            <a:extLst>
              <a:ext uri="{FF2B5EF4-FFF2-40B4-BE49-F238E27FC236}">
                <a16:creationId xmlns:a16="http://schemas.microsoft.com/office/drawing/2014/main" id="{172ECF12-7DEB-4F20-BAA4-68F8D7EECCD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452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344"/>
    </mc:Choice>
    <mc:Fallback>
      <p:transition spd="slow" advTm="233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1633</TotalTime>
  <Words>316</Words>
  <Application>Microsoft Office PowerPoint</Application>
  <PresentationFormat>ワイド画面</PresentationFormat>
  <Paragraphs>101</Paragraphs>
  <Slides>10</Slides>
  <Notes>0</Notes>
  <HiddenSlides>0</HiddenSlides>
  <MMClips>10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裕嗣 谷村</dc:creator>
  <cp:lastModifiedBy>裕嗣 谷村</cp:lastModifiedBy>
  <cp:revision>29</cp:revision>
  <dcterms:created xsi:type="dcterms:W3CDTF">2019-11-25T05:43:54Z</dcterms:created>
  <dcterms:modified xsi:type="dcterms:W3CDTF">2019-12-06T22:43:51Z</dcterms:modified>
</cp:coreProperties>
</file>