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67" r:id="rId5"/>
    <p:sldId id="266" r:id="rId6"/>
    <p:sldId id="261" r:id="rId7"/>
    <p:sldId id="265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1" d="100"/>
          <a:sy n="61" d="100"/>
        </p:scale>
        <p:origin x="3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D7FF0-D04A-4B70-BF98-7AB83850A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FF63B1-F4E7-4904-8C58-14623B339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E0ADC9-F840-4497-A374-DCEE4CE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5C3E0-DD4D-4505-8393-E0260CEE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8BF5F4-A78F-4014-95D7-0DE44953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02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FAF8A-AC59-477F-92E8-C3A54278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81DD76-5881-4A32-A16E-8AFB96B21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0BD6D8-0102-4529-98EE-13C7AF1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1F88F3-B1BE-4088-81B8-73A6AF84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F16F48-CD77-42BA-8F86-09A3C28C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3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83CC0A-B600-4CAC-877F-7455A6B98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9DA05F-A528-45D6-AE57-99984064D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0343F9-C34F-40EB-A94A-6E043876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14A1E6-AF74-4137-85FD-19945469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931C0A-9EFA-47AB-8CE0-B820C18D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8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52EA3-F57D-4F3B-9D48-2694DDCE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9B6B49-AC13-41D7-80A7-D2E2D71C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0DDF91-1E3F-48FF-A9BA-7EE8199F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2C19A3-E279-4062-9DE6-47FB9015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C4A375-0D35-490B-A52B-E47148E7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92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0A7E9-CC22-4D09-951E-7D389784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C15FC5-7CF1-4660-BF60-B992304B5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FBD8BB-ADB1-4CF1-A6D5-54B5B3AA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F46732-6F25-4838-8BB5-43617B0B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2CB73F-9BE9-4599-A1C8-7949F4AF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0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631DE3-C4DF-4E79-9F18-DF5AEA01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401682-6A61-443A-B565-FAD7C854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0242EC-0F33-44D0-8E87-0D67C093B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127527-3B3B-4F0E-A420-FADC9D08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B3BE28-6821-43AC-9514-6ED9C3FC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24369B-5005-4F07-82ED-4B270F88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67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11B21-9C50-4FF3-8AB0-893C9E13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EFF901-0A6C-4F26-8FE0-82B25DA3D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619A8F-8284-48BC-84D8-F8C39F1BC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1225CF-3230-4A5D-BBF4-51E693826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FC310F-E26F-4BD4-824D-A34FD6913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42FF9A-93B3-4112-B127-DC18ED37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1E25F0-2059-465F-ADFA-AA64546A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9349AC-4F87-41FF-AE16-EF513E97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88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7C91F7-5B00-49EE-979B-B0D5D67B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8566FD-2DFA-461B-AA0C-0ACDDD86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0EC812-7B8E-4E8D-A5ED-5B5FC0F8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93E083-538B-49E2-86DB-0DA7C572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06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BD83BC-6BCE-472A-8671-95BC81C6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3EF14B6-0CD6-42DE-A92C-E7D2D0B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B2B5-FA7B-4E1A-8AE3-E0302A35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8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EB3E8F-70DF-497F-8C55-15B649B2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301E79-5194-4034-881E-50334E58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02E4D2-FDA7-48B2-B0D1-EC40972F0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696444-EF67-4804-B3BE-D808068F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D3D27F-1E41-405E-9944-C2BB7F9D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DF7A8-4DE3-4DC8-9816-C82F889B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42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CD955-93E3-4910-948F-03E5FCFA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A6C2FC-BA44-4511-8DB8-A4D06DFFD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24B5A2-12CD-47D2-95AF-4609329D5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F90294-7601-4300-B8FA-84AB31FE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89B969-6B4B-42BB-8A04-9D1C50DE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92D577-58F6-4F83-8295-200AC11F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33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373B7A-7C58-4374-9E66-6F41515A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98EFAC-7870-4247-953B-FB386333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1EC3D2-1DD1-482C-AFC3-C33F6AEC1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D7358-6D57-47F0-935A-2A8A0A25487F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0FC618-C11E-44A5-A6A4-E9BEF8EEA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B21DF6-C356-4071-BA8F-EABFD2768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61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09B5B6-A790-499D-AA5D-BA770E1A4A4D}"/>
              </a:ext>
            </a:extLst>
          </p:cNvPr>
          <p:cNvSpPr/>
          <p:nvPr/>
        </p:nvSpPr>
        <p:spPr>
          <a:xfrm>
            <a:off x="5362415" y="0"/>
            <a:ext cx="682958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/>
              <a:t>配当利回り</a:t>
            </a:r>
            <a:endParaRPr lang="en-US" altLang="ja-JP" sz="7200" b="1" dirty="0"/>
          </a:p>
          <a:p>
            <a:pPr algn="ctr"/>
            <a:r>
              <a:rPr sz="6600" b="1" dirty="0">
                <a:solidFill>
                  <a:srgbClr val="FFFF00"/>
                </a:solidFill>
              </a:rPr>
              <a:t>6.93</a:t>
            </a:r>
            <a:r>
              <a:rPr kumimoji="1" lang="en-US" altLang="ja-JP" sz="6600" b="1" dirty="0">
                <a:solidFill>
                  <a:srgbClr val="FFFF00"/>
                </a:solidFill>
              </a:rPr>
              <a:t>%!</a:t>
            </a:r>
            <a:endParaRPr lang="en-US" altLang="ja-JP" sz="6600" b="1" dirty="0">
              <a:solidFill>
                <a:srgbClr val="FFFF00"/>
              </a:solidFill>
            </a:endParaRPr>
          </a:p>
          <a:p>
            <a:pPr algn="ctr"/>
            <a:r>
              <a:rPr sz="6600" dirty="0"/>
              <a:t>Cato</a:t>
            </a:r>
            <a:r>
              <a:rPr lang="ja-JP" altLang="en-US" sz="6600" dirty="0"/>
              <a:t> </a:t>
            </a:r>
            <a:r>
              <a:rPr sz="6600" dirty="0"/>
              <a:t>Corp.</a:t>
            </a:r>
            <a:endParaRPr kumimoji="1" lang="ja-JP" altLang="en-US" sz="66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6FAF7A-EB55-4BB5-8110-62FC32ED41E0}"/>
              </a:ext>
            </a:extLst>
          </p:cNvPr>
          <p:cNvSpPr txBox="1"/>
          <p:nvPr/>
        </p:nvSpPr>
        <p:spPr>
          <a:xfrm>
            <a:off x="128010" y="2028616"/>
            <a:ext cx="51090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b="1" dirty="0"/>
              <a:t>米国株</a:t>
            </a:r>
            <a:endParaRPr kumimoji="1" lang="en-US" altLang="ja-JP" sz="4800" b="1" dirty="0"/>
          </a:p>
          <a:p>
            <a:pPr algn="ctr"/>
            <a:r>
              <a:rPr kumimoji="1" lang="ja-JP" altLang="en-US" sz="4800" b="1" dirty="0">
                <a:solidFill>
                  <a:srgbClr val="C00000"/>
                </a:solidFill>
              </a:rPr>
              <a:t>高配当</a:t>
            </a:r>
            <a:r>
              <a:rPr kumimoji="1" lang="ja-JP" altLang="en-US" sz="4800" b="1" dirty="0"/>
              <a:t>銘柄研究</a:t>
            </a:r>
            <a:endParaRPr kumimoji="1" lang="en-US" altLang="ja-JP" sz="4800" b="1" dirty="0"/>
          </a:p>
          <a:p>
            <a:pPr algn="ctr"/>
            <a:endParaRPr kumimoji="1" lang="en-US" altLang="ja-JP" sz="4800" b="1" dirty="0"/>
          </a:p>
          <a:p>
            <a:pPr algn="ctr"/>
            <a:endParaRPr lang="en-US" altLang="ja-JP" sz="4800" b="1" dirty="0"/>
          </a:p>
          <a:p>
            <a:pPr algn="ctr"/>
            <a:r>
              <a:rPr kumimoji="1" lang="ja-JP" altLang="en-US" sz="3200" b="1" dirty="0"/>
              <a:t>米国カブガイドちゃんねる</a:t>
            </a:r>
            <a:endParaRPr kumimoji="1" lang="en-US" altLang="ja-JP" sz="3200" b="1" dirty="0"/>
          </a:p>
          <a:p>
            <a:pPr algn="ctr"/>
            <a:endParaRPr lang="en-US" altLang="ja-JP" sz="3200" b="1" dirty="0"/>
          </a:p>
          <a:p>
            <a:pPr algn="ctr"/>
            <a:r>
              <a:rPr lang="en-US" altLang="ja-JP" sz="3200" b="1" dirty="0"/>
              <a:t>[2019/12/03</a:t>
            </a:r>
            <a:r>
              <a:rPr kumimoji="1" lang="en-US" altLang="ja-JP" sz="3200" b="1" dirty="0"/>
              <a:t>]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7423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/>
              <a:t>最後まで聞いていただきありがとうございました。</a:t>
            </a:r>
            <a:endParaRPr kumimoji="1" lang="en-US" altLang="ja-JP" sz="4000" b="1" dirty="0"/>
          </a:p>
          <a:p>
            <a:pPr algn="ctr"/>
            <a:endParaRPr lang="en-US" altLang="ja-JP" sz="4000" b="1" dirty="0"/>
          </a:p>
          <a:p>
            <a:pPr algn="ctr"/>
            <a:endParaRPr lang="en-US" altLang="ja-JP" sz="4000" b="1" dirty="0"/>
          </a:p>
          <a:p>
            <a:pPr algn="ctr"/>
            <a:endParaRPr lang="en-US" altLang="ja-JP" sz="4000" b="1" dirty="0"/>
          </a:p>
          <a:p>
            <a:pPr algn="ctr"/>
            <a:endParaRPr lang="en-US" altLang="ja-JP" sz="4000" b="1" dirty="0"/>
          </a:p>
          <a:p>
            <a:pPr algn="ctr"/>
            <a:endParaRPr lang="en-US" altLang="ja-JP" sz="4000" b="1" dirty="0"/>
          </a:p>
          <a:p>
            <a:pPr algn="r"/>
            <a:r>
              <a:rPr lang="ja-JP" altLang="en-US" sz="4000" b="1" dirty="0"/>
              <a:t>ブログ：</a:t>
            </a:r>
            <a:r>
              <a:rPr lang="en-US" altLang="ja-JP" sz="4000" b="1" dirty="0"/>
              <a:t>kabu-guide.com</a:t>
            </a:r>
          </a:p>
          <a:p>
            <a:pPr algn="r"/>
            <a:r>
              <a:rPr lang="en-US" altLang="ja-JP" sz="4000" b="1" dirty="0"/>
              <a:t>Twitter: </a:t>
            </a:r>
            <a:r>
              <a:rPr lang="en-US" altLang="ja-JP" sz="4000" b="1" dirty="0" err="1"/>
              <a:t>litte</a:t>
            </a:r>
            <a:r>
              <a:rPr lang="en-US" altLang="ja-JP" sz="4000" b="1" dirty="0"/>
              <a:t> </a:t>
            </a:r>
            <a:r>
              <a:rPr lang="en-US" altLang="ja-JP" sz="4000" b="1" dirty="0" err="1"/>
              <a:t>jhon</a:t>
            </a:r>
            <a:endParaRPr lang="en-US" altLang="ja-JP" sz="4000" b="1" dirty="0"/>
          </a:p>
        </p:txBody>
      </p:sp>
    </p:spTree>
    <p:extLst>
      <p:ext uri="{BB962C8B-B14F-4D97-AF65-F5344CB8AC3E}">
        <p14:creationId xmlns:p14="http://schemas.microsoft.com/office/powerpoint/2010/main" val="72102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/>
              <a:t>Cato</a:t>
            </a:r>
            <a:r>
              <a:rPr lang="ja-JP" altLang="en-US" dirty="0"/>
              <a:t> </a:t>
            </a:r>
            <a:r>
              <a:rPr dirty="0"/>
              <a:t>Corp.</a:t>
            </a:r>
            <a:endParaRPr kumimoji="1" lang="ja-JP" altLang="en-US" sz="72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10BAAA-A2B1-41CB-A4BB-E93DC0C359FF}"/>
              </a:ext>
            </a:extLst>
          </p:cNvPr>
          <p:cNvSpPr txBox="1"/>
          <p:nvPr/>
        </p:nvSpPr>
        <p:spPr>
          <a:xfrm>
            <a:off x="125045" y="1242645"/>
            <a:ext cx="11980985" cy="3909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800" dirty="0" err="1"/>
              <a:t>カトーは米国のファッション小売業者。米国南東部に「カト</a:t>
            </a:r>
            <a:r>
              <a:rPr sz="2800" dirty="0"/>
              <a:t>ー」、「</a:t>
            </a:r>
            <a:r>
              <a:rPr sz="2800" dirty="0" err="1"/>
              <a:t>カトーファッション</a:t>
            </a:r>
            <a:r>
              <a:rPr sz="2800" dirty="0"/>
              <a:t>」、「カトープラス」などの名で店舗を運営。店舗は、おしゃれ系、キャリア系、カジュアルなスポーツウエア、ドレス、コート、靴、ランジェリー、</a:t>
            </a:r>
            <a:r>
              <a:rPr sz="2800" dirty="0" err="1"/>
              <a:t>アクセサリ</a:t>
            </a:r>
            <a:r>
              <a:rPr sz="2800" dirty="0"/>
              <a:t>ー、</a:t>
            </a:r>
            <a:r>
              <a:rPr sz="2800" dirty="0" err="1"/>
              <a:t>ハンドバッグを販売。自社クレジットカードのほか、定期的に支払うことに同意した顧客向けの取り置きサービスを提供</a:t>
            </a:r>
            <a:r>
              <a:rPr sz="2800" dirty="0"/>
              <a:t>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12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E55C481-DFCB-4B4E-A5BC-30B04BFAB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276350"/>
            <a:ext cx="109918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59200E1-C896-4470-8E83-0781E284E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9" y="937846"/>
            <a:ext cx="11712916" cy="500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6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400" dirty="0"/>
              <a:t>Cato</a:t>
            </a:r>
            <a:r>
              <a:rPr lang="ja-JP" altLang="en-US" sz="4400" dirty="0"/>
              <a:t> </a:t>
            </a:r>
            <a:r>
              <a:rPr sz="4400" dirty="0"/>
              <a:t>Corp.</a:t>
            </a:r>
            <a:endParaRPr kumimoji="1" lang="ja-JP" altLang="en-US" sz="44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FFCCECC4-349B-4502-8D9C-AF477547D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057103"/>
              </p:ext>
            </p:extLst>
          </p:nvPr>
        </p:nvGraphicFramePr>
        <p:xfrm>
          <a:off x="490137" y="1341420"/>
          <a:ext cx="11342914" cy="5429210"/>
        </p:xfrm>
        <a:graphic>
          <a:graphicData uri="http://schemas.openxmlformats.org/drawingml/2006/table">
            <a:tbl>
              <a:tblPr/>
              <a:tblGrid>
                <a:gridCol w="5671457">
                  <a:extLst>
                    <a:ext uri="{9D8B030D-6E8A-4147-A177-3AD203B41FA5}">
                      <a16:colId xmlns:a16="http://schemas.microsoft.com/office/drawing/2014/main" val="373451061"/>
                    </a:ext>
                  </a:extLst>
                </a:gridCol>
                <a:gridCol w="5671457">
                  <a:extLst>
                    <a:ext uri="{9D8B030D-6E8A-4147-A177-3AD203B41FA5}">
                      <a16:colId xmlns:a16="http://schemas.microsoft.com/office/drawing/2014/main" val="590999438"/>
                    </a:ext>
                  </a:extLst>
                </a:gridCol>
              </a:tblGrid>
              <a:tr h="6824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時価総額</a:t>
                      </a:r>
                      <a:endParaRPr lang="en-US" sz="2800" b="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b="0"/>
                        <a:t>459.48M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550959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企業価値</a:t>
                      </a:r>
                      <a:endParaRPr lang="en-US" sz="2800" b="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b="0"/>
                        <a:t>842.93M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689207"/>
                  </a:ext>
                </a:extLst>
              </a:tr>
              <a:tr h="6416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実績</a:t>
                      </a:r>
                      <a:r>
                        <a:rPr kumimoji="1" lang="en-US" altLang="ja-JP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</a:t>
                      </a:r>
                      <a:endParaRPr lang="en-US" sz="2800" b="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b="0"/>
                        <a:t>12.83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9734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予想</a:t>
                      </a:r>
                      <a:r>
                        <a:rPr kumimoji="1" lang="en-US" altLang="ja-JP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</a:t>
                      </a:r>
                      <a:endParaRPr lang="en-US" sz="2800" b="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b="0"/>
                        <a:t>N/A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227900"/>
                  </a:ext>
                </a:extLst>
              </a:tr>
              <a:tr h="8399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PEG</a:t>
                      </a:r>
                      <a:r>
                        <a:rPr kumimoji="1" lang="ja-JP" altLang="en-US" sz="2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レシオ</a:t>
                      </a:r>
                      <a:endParaRPr lang="en-US" sz="2800" b="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b="0"/>
                        <a:t>N/A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651659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</a:rPr>
                        <a:t>Price/Sales (</a:t>
                      </a:r>
                      <a:r>
                        <a:rPr lang="en-US" sz="2800" b="0" dirty="0" err="1">
                          <a:effectLst/>
                        </a:rPr>
                        <a:t>ttm</a:t>
                      </a:r>
                      <a:r>
                        <a:rPr lang="en-US" sz="2800" b="0" dirty="0">
                          <a:effectLst/>
                        </a:rPr>
                        <a:t>)</a:t>
                      </a: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b="0"/>
                        <a:t>0.56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867563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</a:rPr>
                        <a:t>Price/Book (</a:t>
                      </a:r>
                      <a:r>
                        <a:rPr lang="en-US" sz="2800" b="0" dirty="0" err="1">
                          <a:effectLst/>
                        </a:rPr>
                        <a:t>mrq</a:t>
                      </a:r>
                      <a:r>
                        <a:rPr lang="en-US" sz="2800" b="0" dirty="0">
                          <a:effectLst/>
                        </a:rPr>
                        <a:t>)</a:t>
                      </a: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b="0"/>
                        <a:t>1.33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040042"/>
                  </a:ext>
                </a:extLst>
              </a:tr>
              <a:tr h="68246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</a:rPr>
                        <a:t>Enterprise Value/Revenue </a:t>
                      </a: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b="0"/>
                        <a:t>1.02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22641"/>
                  </a:ext>
                </a:extLst>
              </a:tr>
              <a:tr h="68246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</a:rPr>
                        <a:t>Enterprise Value/EBITDA </a:t>
                      </a: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b="0" dirty="0"/>
                        <a:t>17.07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04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60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400" dirty="0"/>
              <a:t>Cato</a:t>
            </a:r>
            <a:r>
              <a:rPr lang="ja-JP" altLang="en-US" sz="4400" dirty="0"/>
              <a:t> </a:t>
            </a:r>
            <a:r>
              <a:rPr sz="4400" dirty="0"/>
              <a:t>Corp.</a:t>
            </a:r>
            <a:endParaRPr kumimoji="1" lang="ja-JP" altLang="en-US" sz="44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DA63077-9A9D-4333-904B-C77BDFF9E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453039"/>
              </p:ext>
            </p:extLst>
          </p:nvPr>
        </p:nvGraphicFramePr>
        <p:xfrm>
          <a:off x="435243" y="1615440"/>
          <a:ext cx="11312472" cy="4769863"/>
        </p:xfrm>
        <a:graphic>
          <a:graphicData uri="http://schemas.openxmlformats.org/drawingml/2006/table">
            <a:tbl>
              <a:tblPr/>
              <a:tblGrid>
                <a:gridCol w="5656236">
                  <a:extLst>
                    <a:ext uri="{9D8B030D-6E8A-4147-A177-3AD203B41FA5}">
                      <a16:colId xmlns:a16="http://schemas.microsoft.com/office/drawing/2014/main" val="4135310098"/>
                    </a:ext>
                  </a:extLst>
                </a:gridCol>
                <a:gridCol w="5656236">
                  <a:extLst>
                    <a:ext uri="{9D8B030D-6E8A-4147-A177-3AD203B41FA5}">
                      <a16:colId xmlns:a16="http://schemas.microsoft.com/office/drawing/2014/main" val="199638399"/>
                    </a:ext>
                  </a:extLst>
                </a:gridCol>
              </a:tblGrid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Beta (3Y Monthly)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0.47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5188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52-Week Change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20.36%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943074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S&amp;P500 52-Week Change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11.59%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18289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52 Week High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19.73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40745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52 Week Low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11.85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85162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50-Day Moving Average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17.99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88569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200-Day Moving Average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dirty="0"/>
                        <a:t>15.43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459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83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400" dirty="0"/>
              <a:t>Cato</a:t>
            </a:r>
            <a:r>
              <a:rPr lang="ja-JP" altLang="en-US" sz="4400" dirty="0"/>
              <a:t> </a:t>
            </a:r>
            <a:r>
              <a:rPr sz="4400" dirty="0"/>
              <a:t>Corp.</a:t>
            </a:r>
            <a:endParaRPr kumimoji="1" lang="ja-JP" altLang="en-US" sz="44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B624B26-FB64-46DF-AC7C-8E8919698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33371"/>
              </p:ext>
            </p:extLst>
          </p:nvPr>
        </p:nvGraphicFramePr>
        <p:xfrm>
          <a:off x="517256" y="1778837"/>
          <a:ext cx="11157488" cy="3657600"/>
        </p:xfrm>
        <a:graphic>
          <a:graphicData uri="http://schemas.openxmlformats.org/drawingml/2006/table">
            <a:tbl>
              <a:tblPr/>
              <a:tblGrid>
                <a:gridCol w="5578744">
                  <a:extLst>
                    <a:ext uri="{9D8B030D-6E8A-4147-A177-3AD203B41FA5}">
                      <a16:colId xmlns:a16="http://schemas.microsoft.com/office/drawing/2014/main" val="821910941"/>
                    </a:ext>
                  </a:extLst>
                </a:gridCol>
                <a:gridCol w="5578744">
                  <a:extLst>
                    <a:ext uri="{9D8B030D-6E8A-4147-A177-3AD203B41FA5}">
                      <a16:colId xmlns:a16="http://schemas.microsoft.com/office/drawing/2014/main" val="265491517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Revenue (</a:t>
                      </a:r>
                      <a:r>
                        <a:rPr lang="en-US" sz="2400" dirty="0" err="1">
                          <a:effectLst/>
                        </a:rPr>
                        <a:t>ttm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/>
                        <a:t>826.89M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3403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Revenue Per Share (</a:t>
                      </a:r>
                      <a:r>
                        <a:rPr lang="en-US" sz="2400" dirty="0" err="1">
                          <a:effectLst/>
                        </a:rPr>
                        <a:t>ttm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/>
                        <a:t>34.77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40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Quarterly Revenue Growth (</a:t>
                      </a:r>
                      <a:r>
                        <a:rPr lang="en-US" sz="2400" dirty="0" err="1">
                          <a:effectLst/>
                        </a:rPr>
                        <a:t>yoy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/>
                        <a:t>0.80%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3185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Gross Profit (</a:t>
                      </a:r>
                      <a:r>
                        <a:rPr lang="en-US" sz="2400" dirty="0" err="1">
                          <a:effectLst/>
                        </a:rPr>
                        <a:t>ttm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/>
                        <a:t>307.11M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8393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EBITDA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/>
                        <a:t>49.4M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8363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Net Income </a:t>
                      </a:r>
                      <a:r>
                        <a:rPr lang="en-US" sz="2400" dirty="0" err="1">
                          <a:effectLst/>
                        </a:rPr>
                        <a:t>Avi</a:t>
                      </a:r>
                      <a:r>
                        <a:rPr lang="en-US" sz="2400" dirty="0">
                          <a:effectLst/>
                        </a:rPr>
                        <a:t> to Common (</a:t>
                      </a:r>
                      <a:r>
                        <a:rPr lang="en-US" sz="2400" dirty="0" err="1">
                          <a:effectLst/>
                        </a:rPr>
                        <a:t>ttm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/>
                        <a:t>34.57M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768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Diluted EPS (</a:t>
                      </a:r>
                      <a:r>
                        <a:rPr lang="en-US" sz="2400" dirty="0" err="1">
                          <a:effectLst/>
                        </a:rPr>
                        <a:t>ttm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/>
                        <a:t>1.45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7339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Quarterly Earnings Growth (</a:t>
                      </a:r>
                      <a:r>
                        <a:rPr lang="en-US" sz="2400" dirty="0" err="1">
                          <a:effectLst/>
                        </a:rPr>
                        <a:t>yoy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57.50%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66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28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400" dirty="0"/>
              <a:t>Cato</a:t>
            </a:r>
            <a:r>
              <a:rPr lang="ja-JP" altLang="en-US" sz="4400" dirty="0"/>
              <a:t> </a:t>
            </a:r>
            <a:r>
              <a:rPr sz="4400" dirty="0"/>
              <a:t>Corp.</a:t>
            </a:r>
            <a:endParaRPr kumimoji="1" lang="ja-JP" altLang="en-US" sz="44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9EF6104-7469-4209-94DD-0E45F8C1F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06314"/>
              </p:ext>
            </p:extLst>
          </p:nvPr>
        </p:nvGraphicFramePr>
        <p:xfrm>
          <a:off x="544286" y="1660490"/>
          <a:ext cx="11190514" cy="4351339"/>
        </p:xfrm>
        <a:graphic>
          <a:graphicData uri="http://schemas.openxmlformats.org/drawingml/2006/table">
            <a:tbl>
              <a:tblPr/>
              <a:tblGrid>
                <a:gridCol w="5595257">
                  <a:extLst>
                    <a:ext uri="{9D8B030D-6E8A-4147-A177-3AD203B41FA5}">
                      <a16:colId xmlns:a16="http://schemas.microsoft.com/office/drawing/2014/main" val="1872656253"/>
                    </a:ext>
                  </a:extLst>
                </a:gridCol>
                <a:gridCol w="5595257">
                  <a:extLst>
                    <a:ext uri="{9D8B030D-6E8A-4147-A177-3AD203B41FA5}">
                      <a16:colId xmlns:a16="http://schemas.microsoft.com/office/drawing/2014/main" val="1775930177"/>
                    </a:ext>
                  </a:extLst>
                </a:gridCol>
              </a:tblGrid>
              <a:tr h="690689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Total Cash (</a:t>
                      </a:r>
                      <a:r>
                        <a:rPr lang="en-US" sz="2400" dirty="0" err="1">
                          <a:effectLst/>
                        </a:rPr>
                        <a:t>mrq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/>
                        <a:t>224.53M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622775"/>
                  </a:ext>
                </a:extLst>
              </a:tr>
              <a:tr h="89789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Total Cash Per Share (</a:t>
                      </a:r>
                      <a:r>
                        <a:rPr lang="en-US" sz="2400" dirty="0" err="1">
                          <a:effectLst/>
                        </a:rPr>
                        <a:t>mrq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/>
                        <a:t>4.74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935522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Total Debt (</a:t>
                      </a:r>
                      <a:r>
                        <a:rPr lang="en-US" sz="2400" dirty="0" err="1">
                          <a:effectLst/>
                        </a:rPr>
                        <a:t>mrq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/>
                        <a:t>164.48M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006433"/>
                  </a:ext>
                </a:extLst>
              </a:tr>
              <a:tr h="690689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Total Debt/Equity (</a:t>
                      </a:r>
                      <a:r>
                        <a:rPr lang="en-US" sz="2400" dirty="0" err="1">
                          <a:effectLst/>
                        </a:rPr>
                        <a:t>mrq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49.59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286432"/>
                  </a:ext>
                </a:extLst>
              </a:tr>
              <a:tr h="690689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Current Ratio (</a:t>
                      </a:r>
                      <a:r>
                        <a:rPr lang="en-US" sz="2400" dirty="0" err="1">
                          <a:effectLst/>
                        </a:rPr>
                        <a:t>mrq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/>
                        <a:t>2.00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6091"/>
                  </a:ext>
                </a:extLst>
              </a:tr>
              <a:tr h="89789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Book Value Per Share (</a:t>
                      </a:r>
                      <a:r>
                        <a:rPr lang="en-US" sz="2400" dirty="0" err="1">
                          <a:effectLst/>
                        </a:rPr>
                        <a:t>mrq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14.00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42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09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400" dirty="0"/>
              <a:t>Cato</a:t>
            </a:r>
            <a:r>
              <a:rPr lang="ja-JP" altLang="en-US" sz="4400" dirty="0"/>
              <a:t> </a:t>
            </a:r>
            <a:r>
              <a:rPr sz="4400" dirty="0"/>
              <a:t>Corp.</a:t>
            </a:r>
            <a:endParaRPr kumimoji="1" lang="ja-JP" altLang="en-US" sz="44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083D6A8-9EAC-4051-928A-D10D3FD4A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83283"/>
              </p:ext>
            </p:extLst>
          </p:nvPr>
        </p:nvGraphicFramePr>
        <p:xfrm>
          <a:off x="304800" y="1748326"/>
          <a:ext cx="11582400" cy="4496163"/>
        </p:xfrm>
        <a:graphic>
          <a:graphicData uri="http://schemas.openxmlformats.org/drawingml/2006/table">
            <a:tbl>
              <a:tblPr/>
              <a:tblGrid>
                <a:gridCol w="5804007">
                  <a:extLst>
                    <a:ext uri="{9D8B030D-6E8A-4147-A177-3AD203B41FA5}">
                      <a16:colId xmlns:a16="http://schemas.microsoft.com/office/drawing/2014/main" val="507755341"/>
                    </a:ext>
                  </a:extLst>
                </a:gridCol>
                <a:gridCol w="5778393">
                  <a:extLst>
                    <a:ext uri="{9D8B030D-6E8A-4147-A177-3AD203B41FA5}">
                      <a16:colId xmlns:a16="http://schemas.microsoft.com/office/drawing/2014/main" val="250063547"/>
                    </a:ext>
                  </a:extLst>
                </a:gridCol>
              </a:tblGrid>
              <a:tr h="635589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Forward Annual Dividend Rate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1.32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935484"/>
                  </a:ext>
                </a:extLst>
              </a:tr>
              <a:tr h="635589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Forward Annual Dividend Yield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/>
                        <a:t>6.93%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16386"/>
                  </a:ext>
                </a:extLst>
              </a:tr>
              <a:tr h="635589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Trailing Annual Dividend Rate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/>
                        <a:t>1.32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463635"/>
                  </a:ext>
                </a:extLst>
              </a:tr>
              <a:tr h="635589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Trailing Annual Dividend Yield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/>
                        <a:t>6.95%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298086"/>
                  </a:ext>
                </a:extLst>
              </a:tr>
              <a:tr h="635589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 Year Average Dividend Yield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/>
                        <a:t>6.04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740847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Payout Ratio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/>
                        <a:t>90.41%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12515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Dividend Date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Jan</a:t>
                      </a:r>
                      <a:r>
                        <a:rPr lang="ja-JP" altLang="en-US" sz="2400" dirty="0"/>
                        <a:t> </a:t>
                      </a:r>
                      <a:r>
                        <a:rPr sz="2400" dirty="0"/>
                        <a:t>2,</a:t>
                      </a:r>
                      <a:r>
                        <a:rPr lang="ja-JP" altLang="en-US" sz="2400" dirty="0"/>
                        <a:t> </a:t>
                      </a:r>
                      <a:r>
                        <a:rPr sz="2400" dirty="0"/>
                        <a:t>2020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723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Ex-Dividend Date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Dec</a:t>
                      </a:r>
                      <a:r>
                        <a:rPr lang="ja-JP" altLang="en-US" sz="2400" dirty="0"/>
                        <a:t> </a:t>
                      </a:r>
                      <a:r>
                        <a:rPr sz="2400" dirty="0"/>
                        <a:t>13,</a:t>
                      </a:r>
                      <a:r>
                        <a:rPr lang="ja-JP" altLang="en-US" sz="2400" dirty="0"/>
                        <a:t> </a:t>
                      </a:r>
                      <a:r>
                        <a:rPr sz="2400" dirty="0"/>
                        <a:t>2019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45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302</Words>
  <Application>Microsoft Office PowerPoint</Application>
  <PresentationFormat>ワイド画面</PresentationFormat>
  <Paragraphs>101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裕嗣 谷村</dc:creator>
  <cp:lastModifiedBy>谷村 裕嗣</cp:lastModifiedBy>
  <cp:revision>28</cp:revision>
  <dcterms:created xsi:type="dcterms:W3CDTF">2019-11-25T05:43:54Z</dcterms:created>
  <dcterms:modified xsi:type="dcterms:W3CDTF">2019-12-03T14:55:37Z</dcterms:modified>
</cp:coreProperties>
</file>