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479-3F49-792D-6223-C2D70F4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BADD-D942-2F65-0212-49366E4E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5E6B-C9C8-7622-8D10-7BF5589C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6ACE-1360-A0BC-9A9B-5845A75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DABE-847A-BFF0-6391-8222F06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81D-4632-EC64-9705-3197E63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7C4-1C6A-4D8C-B532-727C8762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037E-F537-1FC7-56BD-81B595F0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FC8F-58B1-4A4F-1C33-0EC69A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0D85-A393-3F8F-DD42-8A833AF4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B37F-516F-DFF2-1603-95003C878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E647-3982-3816-2E2E-4186C23F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2457-7469-255E-C24D-7C0A96A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9F5-4BAE-9A1B-833C-323D249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11E0-9629-54FE-4F5A-02D9201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9DE-5921-CC24-E8DC-5A43406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158-B24B-98AA-D37D-FCDC6DCA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D77A-05A0-D57B-406D-6289E1F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E86D-28C6-EC33-D8E9-1E6903FF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353B-1A26-2792-868D-652D1C4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0D6-FE76-61C0-97A4-65939EB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CA33A-7E63-777A-6DBF-409AA5F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9A4A-5F27-5AE5-F03F-DA76C277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EB9C-9B71-F62C-C90E-D484D36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FD3A-B109-8DDE-9157-95236454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D8FE-607F-C9C6-A13A-59708D0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B21-2403-E783-CF85-C6A2634F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1A42-B108-B696-06B1-5A454C39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FCAD-8202-9309-C1E0-88E87B4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655B-E7E3-1E64-A610-5704301D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D617-324B-72E3-08B1-511827D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802-0C0A-626A-187F-64549D6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540D-10CF-230B-AF13-A338862C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82FA-B14A-5365-B963-B049A446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8121B-1288-B4E5-51CF-F1B48D3C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1A0-5EA2-A931-E5D6-D58D2F5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ABAAB-442B-05CE-E096-AAFF50E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CCAD-DE77-DC9F-2553-F4EB5124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869D3-AC62-A6EF-DACD-B84F89F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FCD-4BB1-EC86-69C5-DDE88791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D24-3383-F334-0771-3443A88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63009-E857-F3C0-39C9-4E078D1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1593-033A-016E-9B9E-E3F242C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D274-55B4-0057-C9D7-D01473C3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10902-CBBD-8D93-67BA-8A26D8F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FF2F-4AD6-2C8C-4391-54F027D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025E-1EAB-506B-2904-045EC1D1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E875-AF6C-0B2E-3C84-25693A15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C7E7-CEAA-0BBB-36FB-E5D827F6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37D1-E59F-3DBB-D2CC-36A552AE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5B35-7FAE-A324-42A7-82AB7C2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A3CC-D396-1376-036E-8F85DBC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F89-10E0-0236-7B64-C61EE86E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5476-4934-CF45-0F55-44FCF03B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B73C-5E99-A789-27BA-EFA0F478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4FAF-1E00-D623-AD34-7304F03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D3DD-8F17-A943-7196-B2034BC6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E5-94E0-E716-F0D5-DD6DCFE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CFC3-B948-1209-2298-766144C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CEB8-2EDF-8764-06AC-A0F23A9B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0EC-B540-51D3-3098-C495D6D2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161A-BC60-4754-8385-D6B9C24D1A8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CBD0-1C99-3C02-225A-D6B17709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22E1-C644-F9BB-2016-94ECBD40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Downloads/White%20Ball%20Analytics%20Advanced%20T20%20Bowler%20Stats.twbx" TargetMode="External"/><Relationship Id="rId2" Type="http://schemas.openxmlformats.org/officeDocument/2006/relationships/hyperlink" Target="../../../Downloads/White%20Ball%20Analytics%20Advanced%20T20%20Batsman%20Stats.twb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EinlrLmu8" TargetMode="External"/><Relationship Id="rId2" Type="http://schemas.openxmlformats.org/officeDocument/2006/relationships/hyperlink" Target="http://www.cricmetric.com/blog/2012/02/a-context-independent-method-of-ranking-odi-play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n5eCB9Uik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0EC-0410-73F2-2CAF-259CEB62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– The Baseball of Former British Colonies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41D7-73B6-F33C-815A-2F6699163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Odnoralov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895F-88F1-4FC4-8CA8-23B4C3FF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56" y="4107937"/>
            <a:ext cx="2642487" cy="2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667-8CBB-D20E-163C-AB10F8E6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2019 Indian Premier League’s Rajasthan Royals Value and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93DDE-075C-C704-5D5B-CD017356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7" y="3272118"/>
            <a:ext cx="6986141" cy="358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5FE7-947A-090B-9489-E6560B796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43" y="315912"/>
            <a:ext cx="5766513" cy="29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DA5-0BD9-BAFA-08E1-B80A9D0A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Indian Premier League Advanced – Adjusted Batter Strike Rate and Bowler Economy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8987F-CE3F-7BD5-F4EA-88CF5DB5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612"/>
            <a:ext cx="6096000" cy="3130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28C83-B472-6AA4-7F05-E10BFD0F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61722"/>
            <a:ext cx="6095999" cy="313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3D8D6-31AA-4555-251B-03AC20733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0" y="681038"/>
            <a:ext cx="2325500" cy="118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323A3-58D4-B05E-DD13-29C318B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6" y="5414525"/>
            <a:ext cx="2593047" cy="144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9785E-3764-A958-A18E-0722BCAEF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6" y="5414524"/>
            <a:ext cx="2533371" cy="1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358-6550-8703-B369-68CC3756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Summary and White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B049-AEE6-76C0-E56D-9AC183C4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Cricket needs player tracking and more public models</a:t>
            </a:r>
          </a:p>
          <a:p>
            <a:r>
              <a:rPr lang="en-US" sz="2400" dirty="0"/>
              <a:t>Jos Buttler is a good batter who has settled into his own – avoids outs and produces</a:t>
            </a:r>
          </a:p>
          <a:p>
            <a:r>
              <a:rPr lang="en-US" sz="2400" dirty="0"/>
              <a:t>Rashid Khan is consistently healthy and is a steady bowler</a:t>
            </a:r>
          </a:p>
          <a:p>
            <a:r>
              <a:rPr lang="en-US" sz="2400" dirty="0" err="1"/>
              <a:t>Narine</a:t>
            </a:r>
            <a:r>
              <a:rPr lang="en-US" sz="2400" dirty="0"/>
              <a:t> Plays well in both the UK and India</a:t>
            </a:r>
          </a:p>
          <a:p>
            <a:r>
              <a:rPr lang="en-US" sz="2400" dirty="0"/>
              <a:t>Maybe adjusted rates can indicate an aggressive or passive playstyle</a:t>
            </a:r>
          </a:p>
          <a:p>
            <a:r>
              <a:rPr lang="en-US" sz="2400" dirty="0"/>
              <a:t>Links to White Ball Tableau Files: </a:t>
            </a:r>
            <a:r>
              <a:rPr lang="en-US" sz="2400" dirty="0">
                <a:hlinkClick r:id="rId2" action="ppaction://hlinkfile"/>
              </a:rPr>
              <a:t>True Batting</a:t>
            </a:r>
            <a:r>
              <a:rPr lang="en-US" sz="2400" dirty="0"/>
              <a:t> and </a:t>
            </a:r>
            <a:r>
              <a:rPr lang="en-US" sz="2400" dirty="0">
                <a:hlinkClick r:id="rId3" action="ppaction://hlinkfile"/>
              </a:rPr>
              <a:t>True Bowling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A533-04B6-631A-5DBE-E4222937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330-AD40-0A4E-A1AE-9077A0FD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6051176"/>
          </a:xfrm>
        </p:spPr>
        <p:txBody>
          <a:bodyPr>
            <a:normAutofit/>
          </a:bodyPr>
          <a:lstStyle/>
          <a:p>
            <a:r>
              <a:rPr lang="en-US" sz="2200" dirty="0"/>
              <a:t> Slides 1 &amp; 2: 2019 Cricket World Cup Rate Stats Batting and Bowling</a:t>
            </a:r>
          </a:p>
          <a:p>
            <a:pPr lvl="1"/>
            <a:r>
              <a:rPr lang="en-US" sz="1400" dirty="0"/>
              <a:t>Emphasis on Batter Strike Rate (runs scored per 100 balls – like </a:t>
            </a:r>
            <a:r>
              <a:rPr lang="en-US" sz="1400" dirty="0" err="1"/>
              <a:t>wOBA</a:t>
            </a:r>
            <a:r>
              <a:rPr lang="en-US" sz="1400" dirty="0"/>
              <a:t>) and Bowler Economy (Runs per Over of 6 balls bowled – Like ERA) – also will be emphasis on this throughout whole presentation</a:t>
            </a:r>
          </a:p>
          <a:p>
            <a:r>
              <a:rPr lang="en-US" sz="2200" dirty="0"/>
              <a:t>Slides 3 – 7: 2022 T20 Vitality Blast Batting and Bowling: Player, Team and Standings</a:t>
            </a:r>
          </a:p>
          <a:p>
            <a:pPr lvl="1"/>
            <a:r>
              <a:rPr lang="en-US" sz="1400" dirty="0"/>
              <a:t>Bowlers: Wickets (outs earned), 4W/5W (# of games with 4 and 5 wickets), Maidens (Over with 0 runs – like immaculate inning), Econ</a:t>
            </a:r>
          </a:p>
          <a:p>
            <a:pPr lvl="1"/>
            <a:r>
              <a:rPr lang="en-US" sz="1400" dirty="0"/>
              <a:t>Batters: 4s and 6s (boundary hits worth 4 and 6 runs – like ground-rule double and home run), Half-Centuries (50 runs in a game – big day), Centuries (100 runs in a game – huge day), Batter SR</a:t>
            </a:r>
          </a:p>
          <a:p>
            <a:r>
              <a:rPr lang="en-US" sz="2200" dirty="0"/>
              <a:t>Slides 8 – 9: Indian Premier League Batting and Bowling Career Logs and Dot Percentage</a:t>
            </a:r>
          </a:p>
          <a:p>
            <a:pPr lvl="1"/>
            <a:r>
              <a:rPr lang="en-US" sz="1400" dirty="0"/>
              <a:t>Batting: Jos Buttler – Dot% (percent of balls where 0 is scored), Batter SR, and career 6s Waterfall Chart | Bowling: Rashid Khan – Dot% (percent of balls where 0 is given up), Pitcher Economy, and career Wickets Waterfall Chart</a:t>
            </a:r>
          </a:p>
          <a:p>
            <a:r>
              <a:rPr lang="en-US" sz="2200" dirty="0"/>
              <a:t>Slide 10: 2019 Indian Premier League Rajasthan Royals Salaries and Value </a:t>
            </a:r>
          </a:p>
          <a:p>
            <a:pPr lvl="1"/>
            <a:r>
              <a:rPr lang="en-US" sz="1400" dirty="0"/>
              <a:t>Includes Wins Above Average – like WAR but compares to average player instead of replacement level player – Explanation and formula 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 at </a:t>
            </a:r>
            <a:r>
              <a:rPr lang="en-US" sz="1400" dirty="0" err="1"/>
              <a:t>CricMetric</a:t>
            </a:r>
            <a:endParaRPr lang="en-US" sz="1400" dirty="0"/>
          </a:p>
          <a:p>
            <a:pPr lvl="1"/>
            <a:r>
              <a:rPr lang="en-US" sz="1400" dirty="0"/>
              <a:t>Salary data to show drastic wealth gap and broken system (10 years of team control and player auction)</a:t>
            </a:r>
          </a:p>
          <a:p>
            <a:r>
              <a:rPr lang="en-US" sz="2200" dirty="0"/>
              <a:t>Slide 11: Advanced Metrics – Adjusted Batter Strike Rate and Bowler Economy</a:t>
            </a:r>
          </a:p>
          <a:p>
            <a:pPr lvl="1"/>
            <a:r>
              <a:rPr lang="en-US" sz="1400" dirty="0"/>
              <a:t>Rewards Bowlers for Bowling Wickets and Punishes Batters for Giving Wickets – Based on Run Expectancy (prototype </a:t>
            </a:r>
            <a:r>
              <a:rPr lang="en-US" sz="1400" dirty="0" err="1"/>
              <a:t>xwOBA</a:t>
            </a:r>
            <a:r>
              <a:rPr lang="en-US" sz="1400" dirty="0"/>
              <a:t>?) Links: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Here</a:t>
            </a:r>
            <a:endParaRPr lang="en-US" sz="1400" dirty="0"/>
          </a:p>
          <a:p>
            <a:r>
              <a:rPr lang="en-US" sz="2200" dirty="0"/>
              <a:t>Slide 12: Summary and Links to White Ball Analytics Data</a:t>
            </a:r>
          </a:p>
          <a:p>
            <a:pPr lvl="1"/>
            <a:r>
              <a:rPr lang="en-US" sz="1400" dirty="0"/>
              <a:t>Tableau Database up to 2018 of True Rates which adjust for Powerplays (limit on fielder alignment period), Park Factors, and relative to Australian League (Big Bash)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6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Batting Rate-Stats (size represents balls faced)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16D70-1623-4DF1-CFCC-F51418A3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942392"/>
            <a:ext cx="11688147" cy="60027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23BB8-0051-E921-B336-CF34E672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6" y="4998826"/>
            <a:ext cx="146831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Bowling Rate-Stats (size represents overs)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B2B0A4-5F30-1181-F0E5-38EE3BAB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" y="942392"/>
            <a:ext cx="11683808" cy="60076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F1843-C5CA-8407-7CBD-4F99132A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2209800"/>
            <a:ext cx="1909763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11-CB68-D6A2-83AC-3DFA0E3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2022 T20 Vitality Player Bowling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55F04-4F5C-DACF-986A-B93F11F7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19"/>
            <a:ext cx="5610885" cy="5293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4A4B2-93FB-2CEC-AAD6-76A76335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2" y="3429000"/>
            <a:ext cx="667667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E3F64-D221-5166-3F93-008ECA51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70834"/>
            <a:ext cx="5565019" cy="2858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8DDF1-78CB-8781-5719-D0B062F1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97" y="550506"/>
            <a:ext cx="1455576" cy="103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38FBF-7942-FDA3-E62A-0FE068063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5"/>
            <a:ext cx="1379883" cy="8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7CF-BE28-989F-C6A4-23D8A1C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Player Batting (the Rossouw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8B7C3-CDD5-769A-379C-5A231411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" y="1035649"/>
            <a:ext cx="6008719" cy="4786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D6D5-EE30-537D-168E-2AA4D0ED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5436"/>
            <a:ext cx="6096000" cy="313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78FE-92F9-7201-D066-E24727CA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6096000" cy="3116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DA658-58CA-39EF-DE0E-5F87A5EC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43" y="829205"/>
            <a:ext cx="1455576" cy="1034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C8321-3087-D1E4-5F8F-81402DFC1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71" y="681037"/>
            <a:ext cx="1298858" cy="9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873E-2622-2EF0-6BF3-E8996CF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Team Stats and Standings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BE41-0239-2D0F-0837-FA75B870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681037"/>
            <a:ext cx="6109925" cy="313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D053C-E639-B514-67A0-1AEBF7A3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3818964"/>
            <a:ext cx="5906858" cy="303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FC2B4-CB82-7A02-0259-C71D534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5"/>
            <a:ext cx="6102752" cy="3137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DB042-07D4-79E3-7A37-9FA489DF8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0903"/>
            <a:ext cx="6096000" cy="3127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E4FED-5B35-1F10-AA34-3E27F7842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75" y="3843709"/>
            <a:ext cx="1699126" cy="9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6A19-BDD1-4DF0-933F-099D6B3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Jos Buttler Career and Seasonal Batting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E2797-4F81-C2D6-ADDC-79A6B51B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" y="1247410"/>
            <a:ext cx="8495638" cy="4363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B7C0-0C64-F0E1-B116-C9F40141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80" y="205460"/>
            <a:ext cx="3696020" cy="644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6418D-7162-F1F7-9070-96AAB935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6" y="592846"/>
            <a:ext cx="1309127" cy="13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0AC3B-AE83-FDC4-57AC-528A0FF2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75" y="3613325"/>
            <a:ext cx="2323375" cy="16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9C6-DA49-7C79-FB86-B79FA07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Rashid Khan Career and Seasonal Bowling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2985-5830-3E5B-05A1-9E6020F1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81038"/>
            <a:ext cx="3657600" cy="6180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D6CC-DEDB-5CF8-842A-F81D7AEA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68"/>
            <a:ext cx="8528240" cy="437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0AB28-6ABB-348A-CE7E-A1401588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65" y="889233"/>
            <a:ext cx="1389669" cy="138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1CE5A-CB02-17E3-A20D-E577B5F42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8" y="3536889"/>
            <a:ext cx="2897250" cy="2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Cricket – The Baseball of Former British Colonies</vt:lpstr>
      <vt:lpstr>What is Coming Up</vt:lpstr>
      <vt:lpstr>International Intro to Batting Rate-Stats (size represents balls faced)</vt:lpstr>
      <vt:lpstr>International Intro to Bowling Rate-Stats (size represents overs)</vt:lpstr>
      <vt:lpstr>2022 T20 Vitality Player Bowling</vt:lpstr>
      <vt:lpstr>2022 T20 Vitality Player Batting (the Rossouw slide)</vt:lpstr>
      <vt:lpstr>2022 T20 Vitality Team Stats and Standings</vt:lpstr>
      <vt:lpstr>Jos Buttler Career and Seasonal Batting</vt:lpstr>
      <vt:lpstr>Rashid Khan Career and Seasonal Bowling</vt:lpstr>
      <vt:lpstr>2019 Indian Premier League’s Rajasthan Royals Value and Salary</vt:lpstr>
      <vt:lpstr>Indian Premier League Advanced – Adjusted Batter Strike Rate and Bowler Economy</vt:lpstr>
      <vt:lpstr>Summary and White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– The Baseball of Former British Colonies</dc:title>
  <dc:creator>Andrew Odnoralov</dc:creator>
  <cp:lastModifiedBy>Andrew Odnoralov</cp:lastModifiedBy>
  <cp:revision>12</cp:revision>
  <dcterms:created xsi:type="dcterms:W3CDTF">2023-10-23T01:01:47Z</dcterms:created>
  <dcterms:modified xsi:type="dcterms:W3CDTF">2024-03-16T01:06:17Z</dcterms:modified>
</cp:coreProperties>
</file>