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/>
    <p:restoredTop sz="94762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769A-61C3-B544-8E4A-287ACC54270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92C6-BFF3-6F47-B5C5-84BDA2F0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920B-1615-C14C-A685-0219DC99665E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422C-BAAA-FB4F-AD73-948E318B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sz="3200" dirty="0"/>
              <a:t>Resolution of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Tianyuan</a:t>
            </a:r>
            <a:r>
              <a:rPr lang="en-US" dirty="0"/>
              <a:t> Zhang</a:t>
            </a:r>
          </a:p>
          <a:p>
            <a:r>
              <a:rPr lang="en-US" dirty="0"/>
              <a:t>6/26/2020</a:t>
            </a:r>
          </a:p>
        </p:txBody>
      </p:sp>
    </p:spTree>
    <p:extLst>
      <p:ext uri="{BB962C8B-B14F-4D97-AF65-F5344CB8AC3E}">
        <p14:creationId xmlns:p14="http://schemas.microsoft.com/office/powerpoint/2010/main" val="110996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071" y="5528797"/>
            <a:ext cx="1627094" cy="52363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6200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D29-C4AA-4141-8369-E10AC65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>
            <a:normAutofit/>
          </a:bodyPr>
          <a:lstStyle/>
          <a:p>
            <a:r>
              <a:rPr lang="en-US" sz="2800" dirty="0"/>
              <a:t>Electron repulsion integrals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6690-D400-BE49-A375-2460F2B87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37479"/>
                <a:ext cx="5364892" cy="34394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Coulomb interaction between electrons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Storage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Bottleneck up to CCSD level</a:t>
                </a:r>
              </a:p>
              <a:p>
                <a:pPr lvl="1"/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&lt;334</m:t>
                    </m:r>
                  </m:oMath>
                </a14:m>
                <a:r>
                  <a:rPr lang="en-US" sz="2000" dirty="0"/>
                  <a:t> in core in a memory size 100GB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6690-D400-BE49-A375-2460F2B87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37479"/>
                <a:ext cx="5364892" cy="3439483"/>
              </a:xfrm>
              <a:blipFill>
                <a:blip r:embed="rId2"/>
                <a:stretch>
                  <a:fillRect l="-1418" t="-2593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30EA012-7C05-9C4A-8836-C937AD92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670" y="496531"/>
            <a:ext cx="2447561" cy="2240949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229C3-1E03-6144-87A1-2A0418B04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90" y="3286124"/>
            <a:ext cx="4902200" cy="2895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CD06B8-0B70-6B4B-91A5-78D44227E329}"/>
                  </a:ext>
                </a:extLst>
              </p:cNvPr>
              <p:cNvSpPr txBox="1"/>
              <p:nvPr/>
            </p:nvSpPr>
            <p:spPr>
              <a:xfrm>
                <a:off x="1087236" y="1709692"/>
                <a:ext cx="4758610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CD06B8-0B70-6B4B-91A5-78D44227E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36" y="1709692"/>
                <a:ext cx="4758610" cy="726481"/>
              </a:xfrm>
              <a:prstGeom prst="rect">
                <a:avLst/>
              </a:prstGeom>
              <a:blipFill>
                <a:blip r:embed="rId5"/>
                <a:stretch>
                  <a:fillRect t="-153448" b="-2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3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A5D29-C4AA-4141-8369-E10AC652AA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26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Resolution of identity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A5D29-C4AA-4141-8369-E10AC652A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261"/>
              </a:xfrm>
              <a:blipFill>
                <a:blip r:embed="rId2"/>
                <a:stretch>
                  <a:fillRect l="-1086" t="-43373" b="-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6690-D400-BE49-A375-2460F2B8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827"/>
            <a:ext cx="5364892" cy="3647089"/>
          </a:xfrm>
        </p:spPr>
        <p:txBody>
          <a:bodyPr>
            <a:normAutofit/>
          </a:bodyPr>
          <a:lstStyle/>
          <a:p>
            <a:r>
              <a:rPr lang="en-US" sz="2400" dirty="0"/>
              <a:t>Represents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where</a:t>
            </a:r>
            <a:endParaRPr lang="en-US" sz="2400" dirty="0"/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1F0FC429-9B8E-6746-8DB0-061006936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6" t="3332" r="3423" b="6713"/>
          <a:stretch/>
        </p:blipFill>
        <p:spPr>
          <a:xfrm>
            <a:off x="7730717" y="1234082"/>
            <a:ext cx="3441779" cy="2314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E4EB3D-5B0E-D74D-BEF7-EE0340622110}"/>
                  </a:ext>
                </a:extLst>
              </p:cNvPr>
              <p:cNvSpPr/>
              <p:nvPr/>
            </p:nvSpPr>
            <p:spPr>
              <a:xfrm>
                <a:off x="7584429" y="772071"/>
                <a:ext cx="3734356" cy="417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E4EB3D-5B0E-D74D-BEF7-EE0340622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429" y="772071"/>
                <a:ext cx="3734356" cy="417358"/>
              </a:xfrm>
              <a:prstGeom prst="rect">
                <a:avLst/>
              </a:prstGeom>
              <a:blipFill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489C7-8103-AA40-89E9-96A967372097}"/>
                  </a:ext>
                </a:extLst>
              </p:cNvPr>
              <p:cNvSpPr txBox="1"/>
              <p:nvPr/>
            </p:nvSpPr>
            <p:spPr>
              <a:xfrm>
                <a:off x="1177725" y="1443812"/>
                <a:ext cx="4330929" cy="700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489C7-8103-AA40-89E9-96A967372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25" y="1443812"/>
                <a:ext cx="4330929" cy="700769"/>
              </a:xfrm>
              <a:prstGeom prst="rect">
                <a:avLst/>
              </a:prstGeom>
              <a:blipFill>
                <a:blip r:embed="rId5"/>
                <a:stretch>
                  <a:fillRect t="-139286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592CA-87AB-D341-9BF5-5C5450B268F9}"/>
                  </a:ext>
                </a:extLst>
              </p:cNvPr>
              <p:cNvSpPr txBox="1"/>
              <p:nvPr/>
            </p:nvSpPr>
            <p:spPr>
              <a:xfrm>
                <a:off x="1317331" y="2802967"/>
                <a:ext cx="5013808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𝑝𝑞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592CA-87AB-D341-9BF5-5C5450B2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31" y="2802967"/>
                <a:ext cx="5013808" cy="745269"/>
              </a:xfrm>
              <a:prstGeom prst="rect">
                <a:avLst/>
              </a:prstGeom>
              <a:blipFill>
                <a:blip r:embed="rId6"/>
                <a:stretch>
                  <a:fillRect l="-505" t="-147458" b="-20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667A1D5-007D-0242-85F0-38E37125EDD1}"/>
              </a:ext>
            </a:extLst>
          </p:cNvPr>
          <p:cNvSpPr txBox="1"/>
          <p:nvPr/>
        </p:nvSpPr>
        <p:spPr>
          <a:xfrm>
            <a:off x="7765733" y="6308209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 Ren </a:t>
            </a:r>
            <a:r>
              <a:rPr lang="en-US" i="1" dirty="0"/>
              <a:t>et al </a:t>
            </a:r>
            <a:r>
              <a:rPr lang="en-US" dirty="0"/>
              <a:t>2012 </a:t>
            </a:r>
            <a:r>
              <a:rPr lang="en-US" i="1" dirty="0"/>
              <a:t>New J. Phys. </a:t>
            </a:r>
            <a:r>
              <a:rPr lang="en-US" b="1" dirty="0"/>
              <a:t>14 </a:t>
            </a:r>
            <a:r>
              <a:rPr lang="en-US" dirty="0"/>
              <a:t>053020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A7FBFC-F97E-B94D-9259-F85ED9EBC9A6}"/>
                  </a:ext>
                </a:extLst>
              </p:cNvPr>
              <p:cNvSpPr/>
              <p:nvPr/>
            </p:nvSpPr>
            <p:spPr>
              <a:xfrm>
                <a:off x="1247602" y="4012650"/>
                <a:ext cx="3201646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𝑝𝑞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A7FBFC-F97E-B94D-9259-F85ED9EBC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02" y="4012650"/>
                <a:ext cx="3201646" cy="871072"/>
              </a:xfrm>
              <a:prstGeom prst="rect">
                <a:avLst/>
              </a:prstGeom>
              <a:blipFill>
                <a:blip r:embed="rId7"/>
                <a:stretch>
                  <a:fillRect t="-118571" b="-16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E55B79-1149-854F-A7FC-1E8C4E894A0F}"/>
                  </a:ext>
                </a:extLst>
              </p:cNvPr>
              <p:cNvSpPr/>
              <p:nvPr/>
            </p:nvSpPr>
            <p:spPr>
              <a:xfrm>
                <a:off x="1247602" y="5210518"/>
                <a:ext cx="4034117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E55B79-1149-854F-A7FC-1E8C4E89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02" y="5210518"/>
                <a:ext cx="4034117" cy="818814"/>
              </a:xfrm>
              <a:prstGeom prst="rect">
                <a:avLst/>
              </a:prstGeom>
              <a:blipFill>
                <a:blip r:embed="rId8"/>
                <a:stretch>
                  <a:fillRect t="-128788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4CEFD9-F922-A24A-92F8-4367E7F6D830}"/>
                  </a:ext>
                </a:extLst>
              </p:cNvPr>
              <p:cNvSpPr txBox="1"/>
              <p:nvPr/>
            </p:nvSpPr>
            <p:spPr>
              <a:xfrm>
                <a:off x="7422075" y="4012650"/>
                <a:ext cx="4235669" cy="1772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Observation: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#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pairs grow quadratically as system size, BUT # of basis functions necessary to span the system grow linearly.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4CEFD9-F922-A24A-92F8-4367E7F6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75" y="4012650"/>
                <a:ext cx="4235669" cy="1772152"/>
              </a:xfrm>
              <a:prstGeom prst="rect">
                <a:avLst/>
              </a:prstGeom>
              <a:blipFill>
                <a:blip r:embed="rId9"/>
                <a:stretch>
                  <a:fillRect l="-896" r="-1791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9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A5D29-C4AA-4141-8369-E10AC652AA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26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Determine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A5D29-C4AA-4141-8369-E10AC652A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261"/>
              </a:xfrm>
              <a:blipFill>
                <a:blip r:embed="rId2"/>
                <a:stretch>
                  <a:fillRect l="-1086" t="-28916" b="-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A0B7FD4B-D39D-EF43-8BC0-39DE79944E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44875420"/>
                  </p:ext>
                </p:extLst>
              </p:nvPr>
            </p:nvGraphicFramePr>
            <p:xfrm>
              <a:off x="838200" y="1594397"/>
              <a:ext cx="10515600" cy="3271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7966">
                      <a:extLst>
                        <a:ext uri="{9D8B030D-6E8A-4147-A177-3AD203B41FA5}">
                          <a16:colId xmlns:a16="http://schemas.microsoft.com/office/drawing/2014/main" val="2125731954"/>
                        </a:ext>
                      </a:extLst>
                    </a:gridCol>
                    <a:gridCol w="4046482">
                      <a:extLst>
                        <a:ext uri="{9D8B030D-6E8A-4147-A177-3AD203B41FA5}">
                          <a16:colId xmlns:a16="http://schemas.microsoft.com/office/drawing/2014/main" val="3427441760"/>
                        </a:ext>
                      </a:extLst>
                    </a:gridCol>
                    <a:gridCol w="4091152">
                      <a:extLst>
                        <a:ext uri="{9D8B030D-6E8A-4147-A177-3AD203B41FA5}">
                          <a16:colId xmlns:a16="http://schemas.microsoft.com/office/drawing/2014/main" val="3238530762"/>
                        </a:ext>
                      </a:extLst>
                    </a:gridCol>
                  </a:tblGrid>
                  <a:tr h="8179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RI-SVS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RI-V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115457"/>
                      </a:ext>
                    </a:extLst>
                  </a:tr>
                  <a:tr h="817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𝑟𝑠</m:t>
                                    </m:r>
                                  </m:sub>
                                </m:s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8173653"/>
                      </a:ext>
                    </a:extLst>
                  </a:tr>
                  <a:tr h="8179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𝑅𝑃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𝑅𝑃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9930965"/>
                      </a:ext>
                    </a:extLst>
                  </a:tr>
                  <a:tr h="8179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𝑃𝑄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𝑅𝑃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𝑃𝑄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𝑃𝑄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𝑟𝑠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29977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A0B7FD4B-D39D-EF43-8BC0-39DE79944E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44875420"/>
                  </p:ext>
                </p:extLst>
              </p:nvPr>
            </p:nvGraphicFramePr>
            <p:xfrm>
              <a:off x="838200" y="1594397"/>
              <a:ext cx="10515600" cy="3271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7966">
                      <a:extLst>
                        <a:ext uri="{9D8B030D-6E8A-4147-A177-3AD203B41FA5}">
                          <a16:colId xmlns:a16="http://schemas.microsoft.com/office/drawing/2014/main" val="2125731954"/>
                        </a:ext>
                      </a:extLst>
                    </a:gridCol>
                    <a:gridCol w="4046482">
                      <a:extLst>
                        <a:ext uri="{9D8B030D-6E8A-4147-A177-3AD203B41FA5}">
                          <a16:colId xmlns:a16="http://schemas.microsoft.com/office/drawing/2014/main" val="3427441760"/>
                        </a:ext>
                      </a:extLst>
                    </a:gridCol>
                    <a:gridCol w="4091152">
                      <a:extLst>
                        <a:ext uri="{9D8B030D-6E8A-4147-A177-3AD203B41FA5}">
                          <a16:colId xmlns:a16="http://schemas.microsoft.com/office/drawing/2014/main" val="3238530762"/>
                        </a:ext>
                      </a:extLst>
                    </a:gridCol>
                  </a:tblGrid>
                  <a:tr h="8179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RI-SVS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RI-V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115457"/>
                      </a:ext>
                    </a:extLst>
                  </a:tr>
                  <a:tr h="817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934" t="-101538" r="-101567" b="-3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453" t="-101538" r="-621" b="-3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173653"/>
                      </a:ext>
                    </a:extLst>
                  </a:tr>
                  <a:tr h="817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5" t="-204688" r="-343850" b="-2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934" t="-204688" r="-101567" b="-2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453" t="-204688" r="-621" b="-2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930965"/>
                      </a:ext>
                    </a:extLst>
                  </a:tr>
                  <a:tr h="817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5" t="-300000" r="-343850" b="-1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934" t="-300000" r="-101567" b="-1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453" t="-300000" r="-621" b="-1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977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F88BE1A-453E-014E-AFFB-B1078DA751BE}"/>
              </a:ext>
            </a:extLst>
          </p:cNvPr>
          <p:cNvSpPr txBox="1"/>
          <p:nvPr/>
        </p:nvSpPr>
        <p:spPr>
          <a:xfrm>
            <a:off x="7765733" y="6308209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 Ren </a:t>
            </a:r>
            <a:r>
              <a:rPr lang="en-US" i="1" dirty="0"/>
              <a:t>et al </a:t>
            </a:r>
            <a:r>
              <a:rPr lang="en-US" dirty="0"/>
              <a:t>2012 </a:t>
            </a:r>
            <a:r>
              <a:rPr lang="en-US" i="1" dirty="0"/>
              <a:t>New J. Phys. </a:t>
            </a:r>
            <a:r>
              <a:rPr lang="en-US" b="1" dirty="0"/>
              <a:t>14 </a:t>
            </a:r>
            <a:r>
              <a:rPr lang="en-US" dirty="0"/>
              <a:t>053020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8E8F23-9D63-294F-89A9-686BDD2D2D43}"/>
              </a:ext>
            </a:extLst>
          </p:cNvPr>
          <p:cNvSpPr txBox="1">
            <a:spLocks/>
          </p:cNvSpPr>
          <p:nvPr/>
        </p:nvSpPr>
        <p:spPr>
          <a:xfrm>
            <a:off x="754117" y="5244075"/>
            <a:ext cx="7485993" cy="44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</a:t>
            </a:r>
            <a:r>
              <a:rPr lang="en-US" sz="2400" i="1" dirty="0"/>
              <a:t>de facto </a:t>
            </a:r>
            <a:r>
              <a:rPr lang="en-US" sz="2400" dirty="0"/>
              <a:t>standard RI-V:                                            , 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4F5236-F4BB-1F49-B70B-0D43C898A076}"/>
                  </a:ext>
                </a:extLst>
              </p:cNvPr>
              <p:cNvSpPr/>
              <p:nvPr/>
            </p:nvSpPr>
            <p:spPr>
              <a:xfrm>
                <a:off x="4203315" y="4982320"/>
                <a:ext cx="2996782" cy="98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4F5236-F4BB-1F49-B70B-0D43C898A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15" y="4982320"/>
                <a:ext cx="2996782" cy="986552"/>
              </a:xfrm>
              <a:prstGeom prst="rect">
                <a:avLst/>
              </a:prstGeom>
              <a:blipFill>
                <a:blip r:embed="rId4"/>
                <a:stretch>
                  <a:fillRect t="-129114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D5F216-00EF-A94F-9164-3937FA00CCEA}"/>
                  </a:ext>
                </a:extLst>
              </p:cNvPr>
              <p:cNvSpPr/>
              <p:nvPr/>
            </p:nvSpPr>
            <p:spPr>
              <a:xfrm>
                <a:off x="8240110" y="5069600"/>
                <a:ext cx="2688172" cy="837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D5F216-00EF-A94F-9164-3937FA00C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10" y="5069600"/>
                <a:ext cx="2688172" cy="837602"/>
              </a:xfrm>
              <a:prstGeom prst="rect">
                <a:avLst/>
              </a:prstGeom>
              <a:blipFill>
                <a:blip r:embed="rId5"/>
                <a:stretch>
                  <a:fillRect l="-4245" t="-123881" b="-174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A5D29-C4AA-4141-8369-E10AC652AA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26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Cholesky decomposition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CA5D29-C4AA-4141-8369-E10AC652A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261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588A25-5FB5-8B42-B5D4-AA75EF7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655"/>
                <a:ext cx="5506616" cy="449530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ERI tensor is Positive semi-definite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Exploit the linear dependency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 pairs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Control the size of L index and accuracy by thresholding</a:t>
                </a:r>
              </a:p>
              <a:p>
                <a:pPr lvl="1"/>
                <a:r>
                  <a:rPr lang="en-US" sz="2000" dirty="0"/>
                  <a:t>Usually set to 10</a:t>
                </a:r>
                <a:r>
                  <a:rPr lang="en-US" sz="2000" baseline="30000" dirty="0"/>
                  <a:t>-4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Requires knowledge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𝑟𝑠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588A25-5FB5-8B42-B5D4-AA75EF7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655"/>
                <a:ext cx="5506616" cy="4495308"/>
              </a:xfrm>
              <a:blipFill>
                <a:blip r:embed="rId3"/>
                <a:stretch>
                  <a:fillRect l="-1379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806DC-A07C-234A-942F-76E94665E89D}"/>
                  </a:ext>
                </a:extLst>
              </p:cNvPr>
              <p:cNvSpPr/>
              <p:nvPr/>
            </p:nvSpPr>
            <p:spPr>
              <a:xfrm>
                <a:off x="7988934" y="911806"/>
                <a:ext cx="2996782" cy="98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806DC-A07C-234A-942F-76E94665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934" y="911806"/>
                <a:ext cx="2996782" cy="986552"/>
              </a:xfrm>
              <a:prstGeom prst="rect">
                <a:avLst/>
              </a:prstGeom>
              <a:blipFill>
                <a:blip r:embed="rId4"/>
                <a:stretch>
                  <a:fillRect t="-132468" b="-18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50F2EA3-6970-644B-9736-1E10B6D24644}"/>
              </a:ext>
            </a:extLst>
          </p:cNvPr>
          <p:cNvGrpSpPr/>
          <p:nvPr/>
        </p:nvGrpSpPr>
        <p:grpSpPr>
          <a:xfrm>
            <a:off x="7053572" y="2110064"/>
            <a:ext cx="4867505" cy="1672122"/>
            <a:chOff x="7240989" y="1470471"/>
            <a:chExt cx="4867505" cy="16721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B2D686-2A34-AB47-BB08-242B0E3497D0}"/>
                </a:ext>
              </a:extLst>
            </p:cNvPr>
            <p:cNvSpPr/>
            <p:nvPr/>
          </p:nvSpPr>
          <p:spPr>
            <a:xfrm>
              <a:off x="7630510" y="1825625"/>
              <a:ext cx="1316968" cy="1316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9034A5-0200-B74D-8678-EB7E88E66B1B}"/>
                </a:ext>
              </a:extLst>
            </p:cNvPr>
            <p:cNvSpPr/>
            <p:nvPr/>
          </p:nvSpPr>
          <p:spPr>
            <a:xfrm>
              <a:off x="9865172" y="1825625"/>
              <a:ext cx="457200" cy="1316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498F62-0B49-534D-885F-04A58ECF3485}"/>
                </a:ext>
              </a:extLst>
            </p:cNvPr>
            <p:cNvSpPr/>
            <p:nvPr/>
          </p:nvSpPr>
          <p:spPr>
            <a:xfrm rot="5400000">
              <a:off x="10965428" y="1409919"/>
              <a:ext cx="457200" cy="1316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8D69C2-A64A-634C-8734-4CFD120621DA}"/>
                    </a:ext>
                  </a:extLst>
                </p:cNvPr>
                <p:cNvSpPr txBox="1"/>
                <p:nvPr/>
              </p:nvSpPr>
              <p:spPr>
                <a:xfrm>
                  <a:off x="8967667" y="2130166"/>
                  <a:ext cx="67678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4000" b="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8D69C2-A64A-634C-8734-4CFD12062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667" y="2130166"/>
                  <a:ext cx="676788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63D778-7D61-D849-BBA7-761F2A41C884}"/>
                </a:ext>
              </a:extLst>
            </p:cNvPr>
            <p:cNvSpPr txBox="1"/>
            <p:nvPr/>
          </p:nvSpPr>
          <p:spPr>
            <a:xfrm>
              <a:off x="8113689" y="1470471"/>
              <a:ext cx="350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rs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30738-8409-7748-9245-791FC040FEA1}"/>
                </a:ext>
              </a:extLst>
            </p:cNvPr>
            <p:cNvSpPr txBox="1"/>
            <p:nvPr/>
          </p:nvSpPr>
          <p:spPr>
            <a:xfrm rot="16200000">
              <a:off x="7211494" y="229944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pq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81EA41-321C-D44A-8DD7-BDBB2EC734AD}"/>
                </a:ext>
              </a:extLst>
            </p:cNvPr>
            <p:cNvSpPr txBox="1"/>
            <p:nvPr/>
          </p:nvSpPr>
          <p:spPr>
            <a:xfrm>
              <a:off x="11018723" y="1486236"/>
              <a:ext cx="350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rs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69D85-295C-4946-9B30-2D8AE3C6558F}"/>
                </a:ext>
              </a:extLst>
            </p:cNvPr>
            <p:cNvSpPr txBox="1"/>
            <p:nvPr/>
          </p:nvSpPr>
          <p:spPr>
            <a:xfrm rot="16200000">
              <a:off x="9468306" y="233224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pq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2DBF21-D067-D347-9BA8-2EE60EB0D66D}"/>
                </a:ext>
              </a:extLst>
            </p:cNvPr>
            <p:cNvSpPr txBox="1"/>
            <p:nvPr/>
          </p:nvSpPr>
          <p:spPr>
            <a:xfrm>
              <a:off x="9942240" y="149061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95524D-99B6-B54C-8413-E0F02F8FEF5B}"/>
                </a:ext>
              </a:extLst>
            </p:cNvPr>
            <p:cNvSpPr txBox="1"/>
            <p:nvPr/>
          </p:nvSpPr>
          <p:spPr>
            <a:xfrm>
              <a:off x="11826044" y="188373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712D53EE-A96A-C546-ABA1-385927C82C28}"/>
              </a:ext>
            </a:extLst>
          </p:cNvPr>
          <p:cNvSpPr txBox="1">
            <a:spLocks/>
          </p:cNvSpPr>
          <p:nvPr/>
        </p:nvSpPr>
        <p:spPr>
          <a:xfrm>
            <a:off x="7053572" y="4055363"/>
            <a:ext cx="5506616" cy="243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Pros</a:t>
            </a:r>
          </a:p>
          <a:p>
            <a:pPr lvl="1"/>
            <a:r>
              <a:rPr lang="en-US" sz="2000" dirty="0"/>
              <a:t>Does not require aux basis</a:t>
            </a:r>
          </a:p>
          <a:p>
            <a:pPr lvl="1"/>
            <a:r>
              <a:rPr lang="en-US" sz="2000" dirty="0"/>
              <a:t>Tunable accuracy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Less efficient in building B tensor</a:t>
            </a:r>
          </a:p>
          <a:p>
            <a:pPr lvl="1"/>
            <a:r>
              <a:rPr lang="en-US" sz="2000" dirty="0"/>
              <a:t>PES not contiguous</a:t>
            </a:r>
          </a:p>
        </p:txBody>
      </p:sp>
    </p:spTree>
    <p:extLst>
      <p:ext uri="{BB962C8B-B14F-4D97-AF65-F5344CB8AC3E}">
        <p14:creationId xmlns:p14="http://schemas.microsoft.com/office/powerpoint/2010/main" val="327306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D29-C4AA-4141-8369-E10AC65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>
            <a:normAutofit/>
          </a:bodyPr>
          <a:lstStyle/>
          <a:p>
            <a:r>
              <a:rPr lang="en-US" sz="2800" dirty="0" err="1"/>
              <a:t>SingleSlater</a:t>
            </a:r>
            <a:r>
              <a:rPr lang="en-US" sz="2800" dirty="0"/>
              <a:t> SCF: Comparable time, scaling reduced storage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9DF04A4-5266-254F-A5FB-4DB70FAFCF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5750667"/>
                  </p:ext>
                </p:extLst>
              </p:nvPr>
            </p:nvGraphicFramePr>
            <p:xfrm>
              <a:off x="571500" y="2116216"/>
              <a:ext cx="11048999" cy="3484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5607">
                      <a:extLst>
                        <a:ext uri="{9D8B030D-6E8A-4147-A177-3AD203B41FA5}">
                          <a16:colId xmlns:a16="http://schemas.microsoft.com/office/drawing/2014/main" val="1607573129"/>
                        </a:ext>
                      </a:extLst>
                    </a:gridCol>
                    <a:gridCol w="2585545">
                      <a:extLst>
                        <a:ext uri="{9D8B030D-6E8A-4147-A177-3AD203B41FA5}">
                          <a16:colId xmlns:a16="http://schemas.microsoft.com/office/drawing/2014/main" val="3177025675"/>
                        </a:ext>
                      </a:extLst>
                    </a:gridCol>
                    <a:gridCol w="3524907">
                      <a:extLst>
                        <a:ext uri="{9D8B030D-6E8A-4147-A177-3AD203B41FA5}">
                          <a16:colId xmlns:a16="http://schemas.microsoft.com/office/drawing/2014/main" val="2116629288"/>
                        </a:ext>
                      </a:extLst>
                    </a:gridCol>
                    <a:gridCol w="3432940">
                      <a:extLst>
                        <a:ext uri="{9D8B030D-6E8A-4147-A177-3AD203B41FA5}">
                          <a16:colId xmlns:a16="http://schemas.microsoft.com/office/drawing/2014/main" val="844922307"/>
                        </a:ext>
                      </a:extLst>
                    </a:gridCol>
                  </a:tblGrid>
                  <a:tr h="85919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4-index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RI: J contract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RI: K contract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9597428"/>
                      </a:ext>
                    </a:extLst>
                  </a:tr>
                  <a:tr h="907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𝜆𝜎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K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𝜇𝜈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𝜆𝜎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4406087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30699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5740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9DF04A4-5266-254F-A5FB-4DB70FAFCF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5750667"/>
                  </p:ext>
                </p:extLst>
              </p:nvPr>
            </p:nvGraphicFramePr>
            <p:xfrm>
              <a:off x="571500" y="2116216"/>
              <a:ext cx="11048999" cy="3484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5607">
                      <a:extLst>
                        <a:ext uri="{9D8B030D-6E8A-4147-A177-3AD203B41FA5}">
                          <a16:colId xmlns:a16="http://schemas.microsoft.com/office/drawing/2014/main" val="1607573129"/>
                        </a:ext>
                      </a:extLst>
                    </a:gridCol>
                    <a:gridCol w="2585545">
                      <a:extLst>
                        <a:ext uri="{9D8B030D-6E8A-4147-A177-3AD203B41FA5}">
                          <a16:colId xmlns:a16="http://schemas.microsoft.com/office/drawing/2014/main" val="3177025675"/>
                        </a:ext>
                      </a:extLst>
                    </a:gridCol>
                    <a:gridCol w="3524907">
                      <a:extLst>
                        <a:ext uri="{9D8B030D-6E8A-4147-A177-3AD203B41FA5}">
                          <a16:colId xmlns:a16="http://schemas.microsoft.com/office/drawing/2014/main" val="2116629288"/>
                        </a:ext>
                      </a:extLst>
                    </a:gridCol>
                    <a:gridCol w="3432940">
                      <a:extLst>
                        <a:ext uri="{9D8B030D-6E8A-4147-A177-3AD203B41FA5}">
                          <a16:colId xmlns:a16="http://schemas.microsoft.com/office/drawing/2014/main" val="844922307"/>
                        </a:ext>
                      </a:extLst>
                    </a:gridCol>
                  </a:tblGrid>
                  <a:tr h="85919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4-index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RI: J contract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RI: K contract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9597428"/>
                      </a:ext>
                    </a:extLst>
                  </a:tr>
                  <a:tr h="907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113" t="-94444" r="-270936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187" t="-94444" r="-97842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593" t="-94444" r="-741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406087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113" t="-205882" r="-27093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187" t="-205882" r="-978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593" t="-205882" r="-74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30699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113" t="-305882" r="-270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187" t="-305882" r="-97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593" t="-305882" r="-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574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533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D29-C4AA-4141-8369-E10AC65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>
            <a:normAutofit/>
          </a:bodyPr>
          <a:lstStyle/>
          <a:p>
            <a:r>
              <a:rPr lang="en-US" sz="2800" dirty="0"/>
              <a:t>MP2: </a:t>
            </a:r>
            <a:r>
              <a:rPr lang="en-US" sz="2800" dirty="0" err="1"/>
              <a:t>Prefactor</a:t>
            </a:r>
            <a:r>
              <a:rPr lang="en-US" sz="2800" dirty="0"/>
              <a:t> reduced time, scaling reduced storage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9DF04A4-5266-254F-A5FB-4DB70FAFCF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2859964"/>
                  </p:ext>
                </p:extLst>
              </p:nvPr>
            </p:nvGraphicFramePr>
            <p:xfrm>
              <a:off x="571500" y="1222837"/>
              <a:ext cx="10782298" cy="5317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2645">
                      <a:extLst>
                        <a:ext uri="{9D8B030D-6E8A-4147-A177-3AD203B41FA5}">
                          <a16:colId xmlns:a16="http://schemas.microsoft.com/office/drawing/2014/main" val="3334344364"/>
                        </a:ext>
                      </a:extLst>
                    </a:gridCol>
                    <a:gridCol w="1742645">
                      <a:extLst>
                        <a:ext uri="{9D8B030D-6E8A-4147-A177-3AD203B41FA5}">
                          <a16:colId xmlns:a16="http://schemas.microsoft.com/office/drawing/2014/main" val="1607573129"/>
                        </a:ext>
                      </a:extLst>
                    </a:gridCol>
                    <a:gridCol w="3735074">
                      <a:extLst>
                        <a:ext uri="{9D8B030D-6E8A-4147-A177-3AD203B41FA5}">
                          <a16:colId xmlns:a16="http://schemas.microsoft.com/office/drawing/2014/main" val="3177025675"/>
                        </a:ext>
                      </a:extLst>
                    </a:gridCol>
                    <a:gridCol w="3561934">
                      <a:extLst>
                        <a:ext uri="{9D8B030D-6E8A-4147-A177-3AD203B41FA5}">
                          <a16:colId xmlns:a16="http://schemas.microsoft.com/office/drawing/2014/main" val="2116629288"/>
                        </a:ext>
                      </a:extLst>
                    </a:gridCol>
                  </a:tblGrid>
                  <a:tr h="6164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4-index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9597428"/>
                      </a:ext>
                    </a:extLst>
                  </a:tr>
                  <a:tr h="77776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AO-&gt;MO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𝜇𝜈𝜆𝜎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𝜇𝜈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𝜆𝜎</m:t>
                                        </m:r>
                                      </m:e>
                                    </m:d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4406087"/>
                      </a:ext>
                    </a:extLst>
                  </a:tr>
                  <a:tr h="651756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30699"/>
                      </a:ext>
                    </a:extLst>
                  </a:tr>
                  <a:tr h="683172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574067"/>
                      </a:ext>
                    </a:extLst>
                  </a:tr>
                  <a:tr h="85919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𝑗𝑏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𝑖𝑎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𝑗𝑏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1376698"/>
                      </a:ext>
                    </a:extLst>
                  </a:tr>
                  <a:tr h="85919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vir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vir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005095"/>
                      </a:ext>
                    </a:extLst>
                  </a:tr>
                  <a:tr h="85919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2210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9DF04A4-5266-254F-A5FB-4DB70FAFCF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2859964"/>
                  </p:ext>
                </p:extLst>
              </p:nvPr>
            </p:nvGraphicFramePr>
            <p:xfrm>
              <a:off x="571500" y="1222837"/>
              <a:ext cx="10782298" cy="5317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2645">
                      <a:extLst>
                        <a:ext uri="{9D8B030D-6E8A-4147-A177-3AD203B41FA5}">
                          <a16:colId xmlns:a16="http://schemas.microsoft.com/office/drawing/2014/main" val="3334344364"/>
                        </a:ext>
                      </a:extLst>
                    </a:gridCol>
                    <a:gridCol w="1742645">
                      <a:extLst>
                        <a:ext uri="{9D8B030D-6E8A-4147-A177-3AD203B41FA5}">
                          <a16:colId xmlns:a16="http://schemas.microsoft.com/office/drawing/2014/main" val="1607573129"/>
                        </a:ext>
                      </a:extLst>
                    </a:gridCol>
                    <a:gridCol w="3735074">
                      <a:extLst>
                        <a:ext uri="{9D8B030D-6E8A-4147-A177-3AD203B41FA5}">
                          <a16:colId xmlns:a16="http://schemas.microsoft.com/office/drawing/2014/main" val="3177025675"/>
                        </a:ext>
                      </a:extLst>
                    </a:gridCol>
                    <a:gridCol w="3561934">
                      <a:extLst>
                        <a:ext uri="{9D8B030D-6E8A-4147-A177-3AD203B41FA5}">
                          <a16:colId xmlns:a16="http://schemas.microsoft.com/office/drawing/2014/main" val="2116629288"/>
                        </a:ext>
                      </a:extLst>
                    </a:gridCol>
                  </a:tblGrid>
                  <a:tr h="6164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4-index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9597428"/>
                      </a:ext>
                    </a:extLst>
                  </a:tr>
                  <a:tr h="78816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AO-&gt;MO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220" t="-120968" r="-95593" b="-4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571" t="-120968" r="-714" b="-4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406087"/>
                      </a:ext>
                    </a:extLst>
                  </a:tr>
                  <a:tr h="651756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220" t="-268627" r="-95593" b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571" t="-268627" r="-714" b="-5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30699"/>
                      </a:ext>
                    </a:extLst>
                  </a:tr>
                  <a:tr h="683172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220" t="-348148" r="-95593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571" t="-348148" r="-714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574067"/>
                      </a:ext>
                    </a:extLst>
                  </a:tr>
                  <a:tr h="85919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571" t="-355882" r="-71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376698"/>
                      </a:ext>
                    </a:extLst>
                  </a:tr>
                  <a:tr h="85919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220" t="-462687" r="-95593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571" t="-462687" r="-714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005095"/>
                      </a:ext>
                    </a:extLst>
                  </a:tr>
                  <a:tr h="85919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220" t="-554412" r="-95593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571" t="-554412" r="-714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10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864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D29-C4AA-4141-8369-E10AC65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>
            <a:normAutofit/>
          </a:bodyPr>
          <a:lstStyle/>
          <a:p>
            <a:r>
              <a:rPr lang="en-US" sz="2800" dirty="0"/>
              <a:t>CCSD: </a:t>
            </a:r>
            <a:r>
              <a:rPr lang="en-US" sz="2800" dirty="0" err="1"/>
              <a:t>Prefactor</a:t>
            </a:r>
            <a:r>
              <a:rPr lang="en-US" sz="2800" dirty="0"/>
              <a:t> increased time, </a:t>
            </a:r>
            <a:r>
              <a:rPr lang="en-US" sz="2800" dirty="0" err="1"/>
              <a:t>prefactor</a:t>
            </a:r>
            <a:r>
              <a:rPr lang="en-US" sz="2800" dirty="0"/>
              <a:t> reduced storage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9DF04A4-5266-254F-A5FB-4DB70FAFCF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3014533"/>
                  </p:ext>
                </p:extLst>
              </p:nvPr>
            </p:nvGraphicFramePr>
            <p:xfrm>
              <a:off x="704850" y="2589183"/>
              <a:ext cx="10782300" cy="3194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8589">
                      <a:extLst>
                        <a:ext uri="{9D8B030D-6E8A-4147-A177-3AD203B41FA5}">
                          <a16:colId xmlns:a16="http://schemas.microsoft.com/office/drawing/2014/main" val="1607573129"/>
                        </a:ext>
                      </a:extLst>
                    </a:gridCol>
                    <a:gridCol w="4455114">
                      <a:extLst>
                        <a:ext uri="{9D8B030D-6E8A-4147-A177-3AD203B41FA5}">
                          <a16:colId xmlns:a16="http://schemas.microsoft.com/office/drawing/2014/main" val="3177025675"/>
                        </a:ext>
                      </a:extLst>
                    </a:gridCol>
                    <a:gridCol w="4248597">
                      <a:extLst>
                        <a:ext uri="{9D8B030D-6E8A-4147-A177-3AD203B41FA5}">
                          <a16:colId xmlns:a16="http://schemas.microsoft.com/office/drawing/2014/main" val="2116629288"/>
                        </a:ext>
                      </a:extLst>
                    </a:gridCol>
                  </a:tblGrid>
                  <a:tr h="6164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4-index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9597428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𝑒𝑓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𝑒𝑓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𝑒𝑓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𝑎𝑒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𝑏𝑓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𝑒𝑓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𝑓𝐿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𝑎𝑓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𝑏𝑒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𝑒𝑓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1376698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vir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vir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vir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005095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aux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occ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vir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2210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9DF04A4-5266-254F-A5FB-4DB70FAFCF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3014533"/>
                  </p:ext>
                </p:extLst>
              </p:nvPr>
            </p:nvGraphicFramePr>
            <p:xfrm>
              <a:off x="704850" y="2589183"/>
              <a:ext cx="10782300" cy="3194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8589">
                      <a:extLst>
                        <a:ext uri="{9D8B030D-6E8A-4147-A177-3AD203B41FA5}">
                          <a16:colId xmlns:a16="http://schemas.microsoft.com/office/drawing/2014/main" val="1607573129"/>
                        </a:ext>
                      </a:extLst>
                    </a:gridCol>
                    <a:gridCol w="4455114">
                      <a:extLst>
                        <a:ext uri="{9D8B030D-6E8A-4147-A177-3AD203B41FA5}">
                          <a16:colId xmlns:a16="http://schemas.microsoft.com/office/drawing/2014/main" val="3177025675"/>
                        </a:ext>
                      </a:extLst>
                    </a:gridCol>
                    <a:gridCol w="4248597">
                      <a:extLst>
                        <a:ext uri="{9D8B030D-6E8A-4147-A177-3AD203B41FA5}">
                          <a16:colId xmlns:a16="http://schemas.microsoft.com/office/drawing/2014/main" val="2116629288"/>
                        </a:ext>
                      </a:extLst>
                    </a:gridCol>
                  </a:tblGrid>
                  <a:tr h="6164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4-index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9597428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09" t="-105882" r="-957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030" t="-105882" r="-2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376698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09" t="-205882" r="-957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030" t="-205882" r="-29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005095"/>
                      </a:ext>
                    </a:extLst>
                  </a:tr>
                  <a:tr h="859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Storage</a:t>
                          </a:r>
                        </a:p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009" t="-305882" r="-9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030" t="-305882" r="-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10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F984F2-C093-B640-96F4-F9352918593B}"/>
                  </a:ext>
                </a:extLst>
              </p:cNvPr>
              <p:cNvSpPr/>
              <p:nvPr/>
            </p:nvSpPr>
            <p:spPr>
              <a:xfrm>
                <a:off x="4291788" y="1408386"/>
                <a:ext cx="3608424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F984F2-C093-B640-96F4-F93529185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788" y="1408386"/>
                <a:ext cx="3608424" cy="763029"/>
              </a:xfrm>
              <a:prstGeom prst="rect">
                <a:avLst/>
              </a:prstGeom>
              <a:blipFill>
                <a:blip r:embed="rId3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90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D29-C4AA-4141-8369-E10AC65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261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88A25-5FB5-8B42-B5D4-AA75EF77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55"/>
            <a:ext cx="5506616" cy="4495308"/>
          </a:xfrm>
        </p:spPr>
        <p:txBody>
          <a:bodyPr>
            <a:normAutofit/>
          </a:bodyPr>
          <a:lstStyle/>
          <a:p>
            <a:r>
              <a:rPr lang="en-US" sz="2400" dirty="0"/>
              <a:t>RI is ideal to reduce storage.</a:t>
            </a:r>
          </a:p>
          <a:p>
            <a:endParaRPr lang="en-US" sz="2400" dirty="0"/>
          </a:p>
          <a:p>
            <a:r>
              <a:rPr lang="en-US" sz="2400" dirty="0"/>
              <a:t>Reduced scaling orbital transformation</a:t>
            </a:r>
            <a:endParaRPr lang="en-US" sz="1200" dirty="0"/>
          </a:p>
          <a:p>
            <a:pPr lvl="1"/>
            <a:r>
              <a:rPr lang="en-US" sz="2000" dirty="0"/>
              <a:t>X2C RI-ERI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Usually does not save time in the presence of exchange and </a:t>
            </a:r>
            <a:r>
              <a:rPr lang="en-US" sz="2400" dirty="0" err="1"/>
              <a:t>antisymmetrized</a:t>
            </a:r>
            <a:r>
              <a:rPr lang="en-US" sz="2400" dirty="0"/>
              <a:t> ERI.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0F2EA3-6970-644B-9736-1E10B6D24644}"/>
              </a:ext>
            </a:extLst>
          </p:cNvPr>
          <p:cNvGrpSpPr/>
          <p:nvPr/>
        </p:nvGrpSpPr>
        <p:grpSpPr>
          <a:xfrm>
            <a:off x="7073576" y="3924725"/>
            <a:ext cx="4867505" cy="1672122"/>
            <a:chOff x="7240989" y="1470471"/>
            <a:chExt cx="4867505" cy="16721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B2D686-2A34-AB47-BB08-242B0E3497D0}"/>
                </a:ext>
              </a:extLst>
            </p:cNvPr>
            <p:cNvSpPr/>
            <p:nvPr/>
          </p:nvSpPr>
          <p:spPr>
            <a:xfrm>
              <a:off x="7630510" y="1825625"/>
              <a:ext cx="1316968" cy="1316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9034A5-0200-B74D-8678-EB7E88E66B1B}"/>
                </a:ext>
              </a:extLst>
            </p:cNvPr>
            <p:cNvSpPr/>
            <p:nvPr/>
          </p:nvSpPr>
          <p:spPr>
            <a:xfrm>
              <a:off x="9865172" y="1825625"/>
              <a:ext cx="457200" cy="1316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498F62-0B49-534D-885F-04A58ECF3485}"/>
                </a:ext>
              </a:extLst>
            </p:cNvPr>
            <p:cNvSpPr/>
            <p:nvPr/>
          </p:nvSpPr>
          <p:spPr>
            <a:xfrm rot="5400000">
              <a:off x="10965428" y="1409919"/>
              <a:ext cx="457200" cy="1316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8D69C2-A64A-634C-8734-4CFD120621DA}"/>
                    </a:ext>
                  </a:extLst>
                </p:cNvPr>
                <p:cNvSpPr txBox="1"/>
                <p:nvPr/>
              </p:nvSpPr>
              <p:spPr>
                <a:xfrm>
                  <a:off x="8967667" y="2130166"/>
                  <a:ext cx="67678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4000" b="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8D69C2-A64A-634C-8734-4CFD12062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667" y="2130166"/>
                  <a:ext cx="676788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63D778-7D61-D849-BBA7-761F2A41C884}"/>
                </a:ext>
              </a:extLst>
            </p:cNvPr>
            <p:cNvSpPr txBox="1"/>
            <p:nvPr/>
          </p:nvSpPr>
          <p:spPr>
            <a:xfrm>
              <a:off x="8113689" y="1470471"/>
              <a:ext cx="350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rs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30738-8409-7748-9245-791FC040FEA1}"/>
                </a:ext>
              </a:extLst>
            </p:cNvPr>
            <p:cNvSpPr txBox="1"/>
            <p:nvPr/>
          </p:nvSpPr>
          <p:spPr>
            <a:xfrm rot="16200000">
              <a:off x="7211494" y="229944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pq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81EA41-321C-D44A-8DD7-BDBB2EC734AD}"/>
                </a:ext>
              </a:extLst>
            </p:cNvPr>
            <p:cNvSpPr txBox="1"/>
            <p:nvPr/>
          </p:nvSpPr>
          <p:spPr>
            <a:xfrm>
              <a:off x="11018723" y="1486236"/>
              <a:ext cx="350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rs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69D85-295C-4946-9B30-2D8AE3C6558F}"/>
                </a:ext>
              </a:extLst>
            </p:cNvPr>
            <p:cNvSpPr txBox="1"/>
            <p:nvPr/>
          </p:nvSpPr>
          <p:spPr>
            <a:xfrm rot="16200000">
              <a:off x="9468306" y="233224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pq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2DBF21-D067-D347-9BA8-2EE60EB0D66D}"/>
                </a:ext>
              </a:extLst>
            </p:cNvPr>
            <p:cNvSpPr txBox="1"/>
            <p:nvPr/>
          </p:nvSpPr>
          <p:spPr>
            <a:xfrm>
              <a:off x="9942240" y="149061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95524D-99B6-B54C-8413-E0F02F8FEF5B}"/>
                </a:ext>
              </a:extLst>
            </p:cNvPr>
            <p:cNvSpPr txBox="1"/>
            <p:nvPr/>
          </p:nvSpPr>
          <p:spPr>
            <a:xfrm>
              <a:off x="11826044" y="188373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  <p:pic>
        <p:nvPicPr>
          <p:cNvPr id="28" name="Picture 27" descr="A close up of a mans face&#10;&#10;Description automatically generated">
            <a:extLst>
              <a:ext uri="{FF2B5EF4-FFF2-40B4-BE49-F238E27FC236}">
                <a16:creationId xmlns:a16="http://schemas.microsoft.com/office/drawing/2014/main" id="{128F9ED1-88FA-CB45-A185-7B4E3BAC3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6" t="3332" r="3423" b="6713"/>
          <a:stretch/>
        </p:blipFill>
        <p:spPr>
          <a:xfrm>
            <a:off x="7874023" y="945614"/>
            <a:ext cx="3441779" cy="2314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73E76CB-2E26-6847-B51F-7FA4FBB22F5B}"/>
                  </a:ext>
                </a:extLst>
              </p:cNvPr>
              <p:cNvSpPr/>
              <p:nvPr/>
            </p:nvSpPr>
            <p:spPr>
              <a:xfrm>
                <a:off x="1564808" y="3484020"/>
                <a:ext cx="4304320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𝜇𝜈𝜆𝜎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𝜆𝜎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73E76CB-2E26-6847-B51F-7FA4FBB22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08" y="3484020"/>
                <a:ext cx="4304320" cy="795859"/>
              </a:xfrm>
              <a:prstGeom prst="rect">
                <a:avLst/>
              </a:prstGeom>
              <a:blipFill>
                <a:blip r:embed="rId4"/>
                <a:stretch>
                  <a:fillRect l="-15294" t="-115625" b="-15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3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438</Words>
  <Application>Microsoft Macintosh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Resolution of Identity</vt:lpstr>
      <vt:lpstr>Electron repulsion integrals</vt:lpstr>
      <vt:lpstr>Resolution of identity  ∑8_P▒├ |P⟩⟨P|┤ </vt:lpstr>
      <vt:lpstr>Determine C_pq^P in ρ_pq (r)≡φ_p^∗ (r) φ_q (r)≈ρ ̃_pq (r)≡∑_P▒〖C_pq^P P(r) 〗</vt:lpstr>
      <vt:lpstr>Cholesky decomposition A=LL^† </vt:lpstr>
      <vt:lpstr>SingleSlater SCF: Comparable time, scaling reduced storage</vt:lpstr>
      <vt:lpstr>MP2: Prefactor reduced time, scaling reduced storage</vt:lpstr>
      <vt:lpstr>CCSD: Prefactor increased time, prefactor reduced storage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sequantial transformation approach and a density-fitted algorithm for multi-reference DSRG</dc:title>
  <dc:creator>Zhang, Tianyuan</dc:creator>
  <cp:lastModifiedBy>Tianyuan Zhang</cp:lastModifiedBy>
  <cp:revision>85</cp:revision>
  <dcterms:created xsi:type="dcterms:W3CDTF">2017-10-04T08:20:43Z</dcterms:created>
  <dcterms:modified xsi:type="dcterms:W3CDTF">2020-06-26T18:38:07Z</dcterms:modified>
</cp:coreProperties>
</file>