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1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30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E851-C543-8D1A-2B6C-C189B0E5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1F5DC-F887-8921-B787-74952391F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1935-B1D1-F4A5-3D6C-D3F9AD69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5E37-B949-9C1E-169E-F8834FC2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C423-A75E-4FF0-AD58-1A56AA3F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4C3B-C7D4-A501-7D1A-F1773885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BEBBF-D1E3-F49D-F8AF-A40BDE45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A0CF-F12D-F8A2-6A8C-605A0FBA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140BD-E387-285A-A2A7-A74A0FE5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C5BB-B05F-5C82-6A13-E19430AA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E7E8C-81D8-796A-7E78-F1FC92C08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D9F53-6B54-FF6C-4778-8CED2E729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7DF1-2565-749A-A110-3ACD0995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3B21-3C17-56DB-C0EB-1BDE7EF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7157-1BCA-2EDB-67CF-3F3A2E39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21AA-7D1A-C7E5-5B2C-3BBB5183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E90F-5620-3EDF-010C-BF769446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A0E2-F34B-569E-CFCD-CE6A51FB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8F08-7F29-1663-DAF1-8F03600A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4CE30-B81D-B303-C2CC-D046360E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C8CE-4BD5-02E6-3C8B-D07E0EED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9E20-B1A4-3297-9300-C98F58F2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4D6A7-AA85-CDFC-07F1-38161709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2FE5-633C-2DE3-D143-F899AFCB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B04B-EE1B-DB15-7B51-EB802FB2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F529-0EEE-EFDC-CB76-0E0308CE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660F-91EC-3C0C-C210-5F31C728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780B-95D8-C4CB-912C-F43AA3441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C3D02-9811-09F5-D158-9DC5DE4C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7E55A-0CF4-99B8-BB1C-E8F89B47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4DBA4-3312-2AAE-70B5-C136AADA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7878-13DE-F26D-D8B1-639C72C0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BBE6-5E28-90C0-F6D0-74E46384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E2644-A19B-C60F-3C97-1AF23324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D7BB-D7B8-2083-1116-5A45B86F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68621-BE58-8E3E-F960-B8FCBE30A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AD583-8B6E-2808-1D62-CAAFD457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F2170-6CEA-0436-B72B-DADA1776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1973F-2C1D-9296-1060-926CAE94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8826-5856-DA90-10C7-F0F2B333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AF765-85AB-5772-11C4-0EAB1109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12CD7-7629-592C-3859-E7E9F29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0D867-5091-12CB-E367-B8799C0B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06538-219E-FC7F-9E69-48F170C4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B5023-A1D4-9089-6CC0-576939BB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ECB42-64B7-C377-AE55-06C0ECC0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63BD-8042-E316-8D3A-EEF202C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3A0F-2E14-AD96-8966-50B95683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CE04-F011-29E3-D3CA-BB1087EDB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52E9C-6E52-9347-AB72-9A22DEAE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B025D-0A70-B0B2-164D-95C29D92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331CA-71F9-92A6-B9FD-4AD5C31D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238C-900D-5E5C-D17A-1CF70B0F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104D7-3099-10C8-79A1-0C4D2DC6E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0D66-0E2F-3F4F-7E3E-C9B677BB9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74909-4311-1DB8-015D-AF9ED287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DD33-637B-63FD-80CE-04EAF8D8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44A3-51B7-A910-5BFC-165B3493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8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72D0F-EF76-7FF5-0FE1-E60195AE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C6CAE-AD48-D057-4E47-688EB256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B482-C937-3608-5E2B-03811F495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B81E-318C-6A45-882E-9A6A8F0F2B0B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D2606-F8A1-BA81-4C26-90FE16EF9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F994-7FEB-8FA5-9F71-8AEBD72BB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FC5-B3D5-F341-A81D-15CAC0DB5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1DA6-FDB6-AAE9-021E-F7F9FF512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Remaking Figure 4&amp;5 of the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B5A82-74A1-F9CF-E8D7-EAAFEEBB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503" y="4615292"/>
            <a:ext cx="9144000" cy="1655762"/>
          </a:xfrm>
        </p:spPr>
        <p:txBody>
          <a:bodyPr/>
          <a:lstStyle/>
          <a:p>
            <a:r>
              <a:rPr lang="en-US" dirty="0"/>
              <a:t>06/22/2022</a:t>
            </a:r>
          </a:p>
        </p:txBody>
      </p:sp>
    </p:spTree>
    <p:extLst>
      <p:ext uri="{BB962C8B-B14F-4D97-AF65-F5344CB8AC3E}">
        <p14:creationId xmlns:p14="http://schemas.microsoft.com/office/powerpoint/2010/main" val="261803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365125"/>
            <a:ext cx="11512826" cy="1325563"/>
          </a:xfrm>
        </p:spPr>
        <p:txBody>
          <a:bodyPr/>
          <a:lstStyle/>
          <a:p>
            <a:r>
              <a:rPr lang="en-US" dirty="0"/>
              <a:t>Strange behavior in STW algorithm has been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233-AF1F-FAF1-E76A-2FAB1304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3" y="1597026"/>
            <a:ext cx="11307417" cy="5032374"/>
          </a:xfrm>
        </p:spPr>
        <p:txBody>
          <a:bodyPr>
            <a:normAutofit/>
          </a:bodyPr>
          <a:lstStyle/>
          <a:p>
            <a:r>
              <a:rPr lang="en-US" dirty="0"/>
              <a:t>The oscillation behavior was caused by gaussian’s threshold of extrapolation coefficient (obtained from B-matrix inversion). Once we increase the threshold, the SCF profile looks normal. </a:t>
            </a:r>
          </a:p>
          <a:p>
            <a:endParaRPr lang="en-US" dirty="0"/>
          </a:p>
          <a:p>
            <a:r>
              <a:rPr lang="en-US" dirty="0"/>
              <a:t>Started doing benchmarking calculations to show the results </a:t>
            </a:r>
          </a:p>
          <a:p>
            <a:endParaRPr lang="en-US" dirty="0"/>
          </a:p>
          <a:p>
            <a:r>
              <a:rPr lang="en-US" dirty="0"/>
              <a:t>Recreated figure 4 and 5 of the paper (bar plots comparing two algorithm)</a:t>
            </a:r>
          </a:p>
          <a:p>
            <a:pPr lvl="1"/>
            <a:r>
              <a:rPr lang="en-US" dirty="0"/>
              <a:t>Figure 4 is for small test systems</a:t>
            </a:r>
          </a:p>
          <a:p>
            <a:pPr lvl="1"/>
            <a:r>
              <a:rPr lang="en-US" dirty="0"/>
              <a:t>Figure 5 is for 4H2O+ (all protons quantum)</a:t>
            </a:r>
          </a:p>
        </p:txBody>
      </p:sp>
    </p:spTree>
    <p:extLst>
      <p:ext uri="{BB962C8B-B14F-4D97-AF65-F5344CB8AC3E}">
        <p14:creationId xmlns:p14="http://schemas.microsoft.com/office/powerpoint/2010/main" val="7983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146464"/>
            <a:ext cx="11512826" cy="1325563"/>
          </a:xfrm>
        </p:spPr>
        <p:txBody>
          <a:bodyPr/>
          <a:lstStyle/>
          <a:p>
            <a:r>
              <a:rPr lang="en-US" dirty="0"/>
              <a:t>Now the acceleration is less obvious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1386D7-186F-BABC-DB59-E3921A30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16" y="2224825"/>
            <a:ext cx="580178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330B2-74D6-F381-D2DB-4337719D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85" y="2224825"/>
            <a:ext cx="5801784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F80968-CA36-E2D1-B443-609C2880EBC2}"/>
              </a:ext>
            </a:extLst>
          </p:cNvPr>
          <p:cNvSpPr txBox="1"/>
          <p:nvPr/>
        </p:nvSpPr>
        <p:spPr>
          <a:xfrm>
            <a:off x="1114815" y="1663760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 Before fixing the bug: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5657-DE94-D802-8CB0-4EBA79C2CA14}"/>
              </a:ext>
            </a:extLst>
          </p:cNvPr>
          <p:cNvSpPr txBox="1"/>
          <p:nvPr/>
        </p:nvSpPr>
        <p:spPr>
          <a:xfrm>
            <a:off x="7818328" y="1663760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 After fixing the bug:  </a:t>
            </a:r>
          </a:p>
        </p:txBody>
      </p:sp>
    </p:spTree>
    <p:extLst>
      <p:ext uri="{BB962C8B-B14F-4D97-AF65-F5344CB8AC3E}">
        <p14:creationId xmlns:p14="http://schemas.microsoft.com/office/powerpoint/2010/main" val="227064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146464"/>
            <a:ext cx="11512826" cy="1325563"/>
          </a:xfrm>
        </p:spPr>
        <p:txBody>
          <a:bodyPr/>
          <a:lstStyle/>
          <a:p>
            <a:r>
              <a:rPr lang="en-US" dirty="0"/>
              <a:t>Now the acceleration is less obvious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80968-CA36-E2D1-B443-609C2880EBC2}"/>
              </a:ext>
            </a:extLst>
          </p:cNvPr>
          <p:cNvSpPr txBox="1"/>
          <p:nvPr/>
        </p:nvSpPr>
        <p:spPr>
          <a:xfrm>
            <a:off x="1114815" y="1663760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Before fixing the bug: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25657-DE94-D802-8CB0-4EBA79C2CA14}"/>
              </a:ext>
            </a:extLst>
          </p:cNvPr>
          <p:cNvSpPr txBox="1"/>
          <p:nvPr/>
        </p:nvSpPr>
        <p:spPr>
          <a:xfrm>
            <a:off x="7818328" y="1663760"/>
            <a:ext cx="369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After fixing the bug: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6E963F-0BCE-DD5F-1C2B-B66C540B8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275" y="2224825"/>
            <a:ext cx="5796661" cy="43474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40E7DD-E24C-A11E-C2D5-BEAE3769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0" y="2122750"/>
            <a:ext cx="6068860" cy="45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88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0" y="-254914"/>
            <a:ext cx="11512826" cy="1325563"/>
          </a:xfrm>
        </p:spPr>
        <p:txBody>
          <a:bodyPr/>
          <a:lstStyle/>
          <a:p>
            <a:r>
              <a:rPr lang="en-US" dirty="0"/>
              <a:t>Observation: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233-AF1F-FAF1-E76A-2FAB1304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75" y="825130"/>
            <a:ext cx="11307417" cy="59201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Previously, we report an average saving of ~80%. Now it’s 20-30%. </a:t>
            </a:r>
          </a:p>
          <a:p>
            <a:endParaRPr lang="en-US" dirty="0"/>
          </a:p>
          <a:p>
            <a:r>
              <a:rPr lang="en-US" dirty="0"/>
              <a:t>However, the way we define savings is by the ratio of theoretical computational cost, which is calculated 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</a:t>
            </a:r>
          </a:p>
          <a:p>
            <a:pPr marL="0" indent="0">
              <a:buNone/>
            </a:pPr>
            <a:r>
              <a:rPr lang="en-US" dirty="0"/>
              <a:t>	 N</a:t>
            </a:r>
            <a:r>
              <a:rPr lang="en-US" sz="2400" baseline="-25000" dirty="0"/>
              <a:t>e</a:t>
            </a:r>
            <a:r>
              <a:rPr lang="en-US" dirty="0"/>
              <a:t>/N</a:t>
            </a:r>
            <a:r>
              <a:rPr lang="en-US" baseline="-25000" dirty="0"/>
              <a:t>p</a:t>
            </a:r>
            <a:r>
              <a:rPr lang="en-US" dirty="0"/>
              <a:t> is # of </a:t>
            </a:r>
            <a:r>
              <a:rPr lang="en-US" dirty="0" err="1"/>
              <a:t>elec</a:t>
            </a:r>
            <a:r>
              <a:rPr lang="en-US" dirty="0"/>
              <a:t>/</a:t>
            </a:r>
            <a:r>
              <a:rPr lang="en-US" dirty="0" err="1"/>
              <a:t>prot</a:t>
            </a:r>
            <a:r>
              <a:rPr lang="en-US" dirty="0"/>
              <a:t> basis functions,    </a:t>
            </a:r>
          </a:p>
          <a:p>
            <a:pPr marL="0" indent="0">
              <a:buNone/>
            </a:pPr>
            <a:r>
              <a:rPr lang="en-US" dirty="0"/>
              <a:t>	 a</a:t>
            </a:r>
            <a:r>
              <a:rPr lang="en-US" baseline="-25000" dirty="0"/>
              <a:t>e</a:t>
            </a:r>
            <a:r>
              <a:rPr lang="en-US" dirty="0"/>
              <a:t> /a</a:t>
            </a:r>
            <a:r>
              <a:rPr lang="en-US" baseline="-25000" dirty="0"/>
              <a:t>p </a:t>
            </a:r>
            <a:r>
              <a:rPr lang="en-US" dirty="0"/>
              <a:t>is # of </a:t>
            </a:r>
            <a:r>
              <a:rPr lang="en-US" dirty="0" err="1"/>
              <a:t>elec</a:t>
            </a:r>
            <a:r>
              <a:rPr lang="en-US" dirty="0"/>
              <a:t>/</a:t>
            </a:r>
            <a:r>
              <a:rPr lang="en-US" dirty="0" err="1"/>
              <a:t>prot</a:t>
            </a:r>
            <a:r>
              <a:rPr lang="en-US" dirty="0"/>
              <a:t> </a:t>
            </a:r>
            <a:r>
              <a:rPr lang="en-US" dirty="0" err="1"/>
              <a:t>fock</a:t>
            </a:r>
            <a:r>
              <a:rPr lang="en-US" dirty="0"/>
              <a:t> builds</a:t>
            </a:r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Simultaneous algorithm converges </a:t>
            </a:r>
            <a:r>
              <a:rPr lang="en-US" b="1" dirty="0"/>
              <a:t>protonic system </a:t>
            </a:r>
            <a:r>
              <a:rPr lang="en-US" dirty="0"/>
              <a:t>faster, and reduces the total number of SCF iterations by ~80%. However, with our current test cases, the electronic basis size is a lot bigger, so the Ne^4 term is very predominant, which causes the saving to be small.</a:t>
            </a:r>
          </a:p>
        </p:txBody>
      </p: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B63F1A90-8D83-CDB2-C54E-5CD9096BC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0" t="29962" r="170" b="27672"/>
          <a:stretch/>
        </p:blipFill>
        <p:spPr>
          <a:xfrm>
            <a:off x="2032886" y="2614810"/>
            <a:ext cx="7378700" cy="5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0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87" y="365125"/>
            <a:ext cx="11512826" cy="1325563"/>
          </a:xfrm>
        </p:spPr>
        <p:txBody>
          <a:bodyPr/>
          <a:lstStyle/>
          <a:p>
            <a:r>
              <a:rPr lang="en-US" dirty="0"/>
              <a:t>So we test more basis set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233-AF1F-FAF1-E76A-2FAB1304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3" y="1597026"/>
            <a:ext cx="11307417" cy="5032374"/>
          </a:xfrm>
        </p:spPr>
        <p:txBody>
          <a:bodyPr>
            <a:normAutofit/>
          </a:bodyPr>
          <a:lstStyle/>
          <a:p>
            <a:r>
              <a:rPr lang="en-US" dirty="0"/>
              <a:t>In order to truly capture the saving of simultaneous algorithm, we tested our different basis set combinations to see if basis size plays a factor</a:t>
            </a:r>
          </a:p>
          <a:p>
            <a:endParaRPr lang="en-US" dirty="0"/>
          </a:p>
          <a:p>
            <a:r>
              <a:rPr lang="en-US" dirty="0"/>
              <a:t>We ran calculations on protonated water tetramer 4H2O+</a:t>
            </a:r>
          </a:p>
          <a:p>
            <a:pPr lvl="1"/>
            <a:r>
              <a:rPr lang="en-US" dirty="0"/>
              <a:t>We tested the following structures and basis set: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structures = ['eigen','ring','</a:t>
            </a:r>
            <a:r>
              <a:rPr lang="en-US" dirty="0" err="1"/>
              <a:t>zundel</a:t>
            </a:r>
            <a:r>
              <a:rPr lang="en-US" dirty="0"/>
              <a:t>','</a:t>
            </a:r>
            <a:r>
              <a:rPr lang="en-US" dirty="0" err="1"/>
              <a:t>tzundel</a:t>
            </a:r>
            <a:r>
              <a:rPr lang="en-US" dirty="0"/>
              <a:t>’]</a:t>
            </a:r>
          </a:p>
          <a:p>
            <a:pPr lvl="1"/>
            <a:endParaRPr lang="en-US" dirty="0"/>
          </a:p>
          <a:p>
            <a:pPr lvl="2"/>
            <a:r>
              <a:rPr lang="en-US" dirty="0" err="1"/>
              <a:t>elec_basis_pool</a:t>
            </a:r>
            <a:r>
              <a:rPr lang="en-US" dirty="0"/>
              <a:t> = ['3-21g','6-31g','4-31g','6-311g','6-311g(</a:t>
            </a:r>
            <a:r>
              <a:rPr lang="en-US" dirty="0" err="1"/>
              <a:t>d,p</a:t>
            </a:r>
            <a:r>
              <a:rPr lang="en-US" dirty="0"/>
              <a:t>)','cc-pvdz','cc-pvtz','cc-pvqz','def2svp','def2tzvp','def2qzvp’]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prot_basis_pool</a:t>
            </a:r>
            <a:r>
              <a:rPr lang="en-US" dirty="0"/>
              <a:t> = ['protsp','pb4d','pb4f1','pb4f2','pb5d']</a:t>
            </a:r>
          </a:p>
        </p:txBody>
      </p:sp>
    </p:spTree>
    <p:extLst>
      <p:ext uri="{BB962C8B-B14F-4D97-AF65-F5344CB8AC3E}">
        <p14:creationId xmlns:p14="http://schemas.microsoft.com/office/powerpoint/2010/main" val="159960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2" y="-4393"/>
            <a:ext cx="11512826" cy="1325563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AFF5A-949B-3386-482E-16A05305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66" y="532487"/>
            <a:ext cx="9707149" cy="6471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85207-76E5-8EAF-398D-52203F232DC2}"/>
              </a:ext>
            </a:extLst>
          </p:cNvPr>
          <p:cNvSpPr txBox="1"/>
          <p:nvPr/>
        </p:nvSpPr>
        <p:spPr>
          <a:xfrm>
            <a:off x="76541" y="1479029"/>
            <a:ext cx="38378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know from experience that the protonic system is generally harder to converge. And simultaneous optimization can help converge protonic faster.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Therefore, as one would expect, when protonic basis gets larger, and the protonic basis size gets more comparable to electronic basis size, we see a better saving vs the traditional stepwise optimization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241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2" y="-4393"/>
            <a:ext cx="11512826" cy="1325563"/>
          </a:xfrm>
        </p:spPr>
        <p:txBody>
          <a:bodyPr/>
          <a:lstStyle/>
          <a:p>
            <a:r>
              <a:rPr lang="en-US" dirty="0"/>
              <a:t>Zoom in on lower left: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C7842-7A28-36BC-94C5-9DA9B619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53" y="605609"/>
            <a:ext cx="6773269" cy="4515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D6CD7-BFF4-2350-D267-0A914AE7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861" y="533128"/>
            <a:ext cx="6773269" cy="4515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B91711-15B8-2FEC-1225-58844E3BF7E1}"/>
              </a:ext>
            </a:extLst>
          </p:cNvPr>
          <p:cNvSpPr txBox="1"/>
          <p:nvPr/>
        </p:nvSpPr>
        <p:spPr>
          <a:xfrm>
            <a:off x="266177" y="5124543"/>
            <a:ext cx="11527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lower left part of the last slide was strange, so we zoom in to see what’s going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labeled ‘first letter of the structure | electronic basis | protonic </a:t>
            </a:r>
            <a:r>
              <a:rPr lang="en-US" sz="2000" dirty="0" err="1"/>
              <a:t>basis’</a:t>
            </a:r>
            <a:r>
              <a:rPr lang="en-US" sz="2000" dirty="0"/>
              <a:t> on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seems like the random trend on the lower left was caused by </a:t>
            </a:r>
            <a:r>
              <a:rPr lang="en-US" sz="2000" dirty="0" err="1"/>
              <a:t>prot-sp</a:t>
            </a:r>
            <a:r>
              <a:rPr lang="en-US" sz="2000" dirty="0"/>
              <a:t> basis, combining with very large electronic basis set. I suggest we remove </a:t>
            </a:r>
            <a:r>
              <a:rPr lang="en-US" sz="2000" dirty="0" err="1"/>
              <a:t>prot-sp</a:t>
            </a:r>
            <a:r>
              <a:rPr lang="en-US" sz="2000" dirty="0"/>
              <a:t> data to see the trend clearer. </a:t>
            </a:r>
          </a:p>
        </p:txBody>
      </p:sp>
    </p:spTree>
    <p:extLst>
      <p:ext uri="{BB962C8B-B14F-4D97-AF65-F5344CB8AC3E}">
        <p14:creationId xmlns:p14="http://schemas.microsoft.com/office/powerpoint/2010/main" val="403714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8ABF-5C4A-7752-2282-C1E719C4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2" y="-4393"/>
            <a:ext cx="11512826" cy="1325563"/>
          </a:xfrm>
        </p:spPr>
        <p:txBody>
          <a:bodyPr/>
          <a:lstStyle/>
          <a:p>
            <a:r>
              <a:rPr lang="en-US" dirty="0"/>
              <a:t>Result (removing </a:t>
            </a:r>
            <a:r>
              <a:rPr lang="en-US" dirty="0" err="1"/>
              <a:t>prot-sp</a:t>
            </a:r>
            <a:r>
              <a:rPr lang="en-US" dirty="0"/>
              <a:t> basis)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CB76D-183D-5D7E-9764-25907A40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61" y="444674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4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506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Remaking Figure 4&amp;5 of the Paper</vt:lpstr>
      <vt:lpstr>Strange behavior in STW algorithm has been fixed</vt:lpstr>
      <vt:lpstr>Now the acceleration is less obvious</vt:lpstr>
      <vt:lpstr>Now the acceleration is less obvious</vt:lpstr>
      <vt:lpstr>Observation:</vt:lpstr>
      <vt:lpstr>So we test more basis set combinations</vt:lpstr>
      <vt:lpstr>Result:</vt:lpstr>
      <vt:lpstr>Zoom in on lower left:</vt:lpstr>
      <vt:lpstr>Result (removing prot-sp basis)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Remaking Figure 4&amp;5 of the Paper</dc:title>
  <dc:creator>AODONG LIU</dc:creator>
  <cp:lastModifiedBy>AODONG LIU</cp:lastModifiedBy>
  <cp:revision>2</cp:revision>
  <dcterms:created xsi:type="dcterms:W3CDTF">2022-06-20T18:01:31Z</dcterms:created>
  <dcterms:modified xsi:type="dcterms:W3CDTF">2022-06-20T18:54:43Z</dcterms:modified>
</cp:coreProperties>
</file>