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E851-C543-8D1A-2B6C-C189B0E5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F5DC-F887-8921-B787-74952391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1935-B1D1-F4A5-3D6C-D3F9AD69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5E37-B949-9C1E-169E-F8834FC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423-A75E-4FF0-AD58-1A56AA3F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4C3B-C7D4-A501-7D1A-F1773885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BEBBF-D1E3-F49D-F8AF-A40BDE45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A0CF-F12D-F8A2-6A8C-605A0FBA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40BD-E387-285A-A2A7-A74A0FE5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5BB-B05F-5C82-6A13-E19430A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E7E8C-81D8-796A-7E78-F1FC92C08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D9F53-6B54-FF6C-4778-8CED2E72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7DF1-2565-749A-A110-3ACD0995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3B21-3C17-56DB-C0EB-1BDE7EF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7157-1BCA-2EDB-67CF-3F3A2E39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21AA-7D1A-C7E5-5B2C-3BBB518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E90F-5620-3EDF-010C-BF769446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A0E2-F34B-569E-CFCD-CE6A51F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8F08-7F29-1663-DAF1-8F03600A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CE30-B81D-B303-C2CC-D046360E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C8CE-4BD5-02E6-3C8B-D07E0EED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9E20-B1A4-3297-9300-C98F58F2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4D6A7-AA85-CDFC-07F1-38161709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2FE5-633C-2DE3-D143-F899AFCB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B04B-EE1B-DB15-7B51-EB802FB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F529-0EEE-EFDC-CB76-0E0308CE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660F-91EC-3C0C-C210-5F31C728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780B-95D8-C4CB-912C-F43AA344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3D02-9811-09F5-D158-9DC5DE4C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E55A-0CF4-99B8-BB1C-E8F89B47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DBA4-3312-2AAE-70B5-C136AAD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7878-13DE-F26D-D8B1-639C72C0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BBE6-5E28-90C0-F6D0-74E46384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E2644-A19B-C60F-3C97-1AF23324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7BB-D7B8-2083-1116-5A45B86F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68621-BE58-8E3E-F960-B8FCBE30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D583-8B6E-2808-1D62-CAAFD45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F2170-6CEA-0436-B72B-DADA177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1973F-2C1D-9296-1060-926CAE9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826-5856-DA90-10C7-F0F2B333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F765-85AB-5772-11C4-0EAB1109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2CD7-7629-592C-3859-E7E9F29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0D867-5091-12CB-E367-B8799C0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06538-219E-FC7F-9E69-48F170C4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B5023-A1D4-9089-6CC0-576939B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CB42-64B7-C377-AE55-06C0ECC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63BD-8042-E316-8D3A-EEF202C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3A0F-2E14-AD96-8966-50B95683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CE04-F011-29E3-D3CA-BB1087ED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2E9C-6E52-9347-AB72-9A22DEAE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025D-0A70-B0B2-164D-95C29D9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31CA-71F9-92A6-B9FD-4AD5C31D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238C-900D-5E5C-D17A-1CF70B0F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04D7-3099-10C8-79A1-0C4D2DC6E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0D66-0E2F-3F4F-7E3E-C9B677BB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74909-4311-1DB8-015D-AF9ED287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DD33-637B-63FD-80CE-04EAF8D8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44A3-51B7-A910-5BFC-165B349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72D0F-EF76-7FF5-0FE1-E60195AE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6CAE-AD48-D057-4E47-688EB256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B482-C937-3608-5E2B-03811F49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B81E-318C-6A45-882E-9A6A8F0F2B0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D2606-F8A1-BA81-4C26-90FE16EF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994-7FEB-8FA5-9F71-8AEBD72B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1DA6-FDB6-AAE9-021E-F7F9FF512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on </a:t>
            </a:r>
            <a:r>
              <a:rPr lang="en-US" dirty="0" err="1"/>
              <a:t>Simulteneous</a:t>
            </a:r>
            <a:r>
              <a:rPr lang="en-US" dirty="0"/>
              <a:t> NEO-SCF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B5A82-74A1-F9CF-E8D7-EAAFEEBB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503" y="4615292"/>
            <a:ext cx="9144000" cy="1655762"/>
          </a:xfrm>
        </p:spPr>
        <p:txBody>
          <a:bodyPr/>
          <a:lstStyle/>
          <a:p>
            <a:r>
              <a:rPr lang="en-US" dirty="0"/>
              <a:t>06/22/2022</a:t>
            </a:r>
          </a:p>
        </p:txBody>
      </p:sp>
    </p:spTree>
    <p:extLst>
      <p:ext uri="{BB962C8B-B14F-4D97-AF65-F5344CB8AC3E}">
        <p14:creationId xmlns:p14="http://schemas.microsoft.com/office/powerpoint/2010/main" val="261803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AFF5A-949B-3386-482E-16A05305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66" y="532487"/>
            <a:ext cx="9707149" cy="6471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85207-76E5-8EAF-398D-52203F232DC2}"/>
              </a:ext>
            </a:extLst>
          </p:cNvPr>
          <p:cNvSpPr txBox="1"/>
          <p:nvPr/>
        </p:nvSpPr>
        <p:spPr>
          <a:xfrm>
            <a:off x="76541" y="1479029"/>
            <a:ext cx="38378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know from experience that the protonic system is generally harder to converge. And simultaneous optimization can help converge protonic faster.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Therefore, as one would expect, when protonic basis gets larger, and the protonic basis size gets more comparable to electronic basis size, we see a better saving vs the traditional stepwise optimization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4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Zoom in on lower left: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C7842-7A28-36BC-94C5-9DA9B619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53" y="605609"/>
            <a:ext cx="6773269" cy="451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D6CD7-BFF4-2350-D267-0A914AE7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861" y="533128"/>
            <a:ext cx="6773269" cy="4515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B91711-15B8-2FEC-1225-58844E3BF7E1}"/>
              </a:ext>
            </a:extLst>
          </p:cNvPr>
          <p:cNvSpPr txBox="1"/>
          <p:nvPr/>
        </p:nvSpPr>
        <p:spPr>
          <a:xfrm>
            <a:off x="266177" y="5124543"/>
            <a:ext cx="11527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lower left part of the last slide was strange, so we zoom in to see what’s going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labeled ‘first letter of the structure | electronic basis | protonic </a:t>
            </a:r>
            <a:r>
              <a:rPr lang="en-US" sz="2000" dirty="0" err="1"/>
              <a:t>basis’</a:t>
            </a:r>
            <a:r>
              <a:rPr lang="en-US" sz="2000" dirty="0"/>
              <a:t> on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seems like the random trend on the lower left was caused by </a:t>
            </a:r>
            <a:r>
              <a:rPr lang="en-US" sz="2000" dirty="0" err="1"/>
              <a:t>prot-sp</a:t>
            </a:r>
            <a:r>
              <a:rPr lang="en-US" sz="2000" dirty="0"/>
              <a:t> basis, combining with very large electronic basis set. I suggest we remove </a:t>
            </a:r>
            <a:r>
              <a:rPr lang="en-US" sz="2000" dirty="0" err="1"/>
              <a:t>prot-sp</a:t>
            </a:r>
            <a:r>
              <a:rPr lang="en-US" sz="2000" dirty="0"/>
              <a:t> data to see the trend clearer. </a:t>
            </a:r>
          </a:p>
        </p:txBody>
      </p:sp>
    </p:spTree>
    <p:extLst>
      <p:ext uri="{BB962C8B-B14F-4D97-AF65-F5344CB8AC3E}">
        <p14:creationId xmlns:p14="http://schemas.microsoft.com/office/powerpoint/2010/main" val="403714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Result (removing </a:t>
            </a:r>
            <a:r>
              <a:rPr lang="en-US" dirty="0" err="1"/>
              <a:t>prot-sp</a:t>
            </a:r>
            <a:r>
              <a:rPr lang="en-US" dirty="0"/>
              <a:t> basis)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CB76D-183D-5D7E-9764-25907A40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4" y="225468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Other ways to present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330B2-74D6-F381-D2DB-4337719D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83" y="1728197"/>
            <a:ext cx="2766764" cy="2075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D25657-DE94-D802-8CB0-4EBA79C2CA14}"/>
              </a:ext>
            </a:extLst>
          </p:cNvPr>
          <p:cNvSpPr txBox="1"/>
          <p:nvPr/>
        </p:nvSpPr>
        <p:spPr>
          <a:xfrm>
            <a:off x="946129" y="1198562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After fixing the bug: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98C50-B958-D9F6-9462-88AA29BE8DDD}"/>
              </a:ext>
            </a:extLst>
          </p:cNvPr>
          <p:cNvSpPr txBox="1"/>
          <p:nvPr/>
        </p:nvSpPr>
        <p:spPr>
          <a:xfrm>
            <a:off x="895013" y="4004733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After fixing the bug:  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27CBEB70-C144-BC20-0BCA-E027F81BA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129" y="4575528"/>
            <a:ext cx="2766764" cy="20750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33A1E-5E69-1ADB-582D-65458B1A9C5D}"/>
              </a:ext>
            </a:extLst>
          </p:cNvPr>
          <p:cNvSpPr txBox="1"/>
          <p:nvPr/>
        </p:nvSpPr>
        <p:spPr>
          <a:xfrm>
            <a:off x="4356179" y="1205374"/>
            <a:ext cx="6707493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saw from the benchmarking results, Figure 4&amp;5 can not properly show the acceleration.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only show the savings for certain chosen basis sets, and cannot paint the whole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generate 2D plots to clearly show that the computational cost saving depends on basis set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6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COH2 2D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65866-273F-1AC8-0480-AD5934E2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94" y="809245"/>
            <a:ext cx="5642380" cy="56423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6EF09-2318-9ADC-A5DE-8570CC46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" y="1600902"/>
            <a:ext cx="5926566" cy="4444924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0D18FFE0-669C-29C2-245F-F07697E7B63A}"/>
              </a:ext>
            </a:extLst>
          </p:cNvPr>
          <p:cNvSpPr/>
          <p:nvPr/>
        </p:nvSpPr>
        <p:spPr>
          <a:xfrm>
            <a:off x="1472859" y="5363662"/>
            <a:ext cx="1037138" cy="682164"/>
          </a:xfrm>
          <a:prstGeom prst="don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CFD87-39D0-2BCE-E1A4-2F625614DCA7}"/>
              </a:ext>
            </a:extLst>
          </p:cNvPr>
          <p:cNvSpPr/>
          <p:nvPr/>
        </p:nvSpPr>
        <p:spPr>
          <a:xfrm>
            <a:off x="1472860" y="5431168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C5879C-B7B4-FF5A-7936-E152FEB21FF8}"/>
              </a:ext>
            </a:extLst>
          </p:cNvPr>
          <p:cNvSpPr/>
          <p:nvPr/>
        </p:nvSpPr>
        <p:spPr>
          <a:xfrm>
            <a:off x="2538767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A58D2B-742C-8253-3064-18CF097DBDC4}"/>
              </a:ext>
            </a:extLst>
          </p:cNvPr>
          <p:cNvSpPr/>
          <p:nvPr/>
        </p:nvSpPr>
        <p:spPr>
          <a:xfrm>
            <a:off x="9623191" y="2479795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0223EB-9453-B521-F190-75F0E388ACAC}"/>
              </a:ext>
            </a:extLst>
          </p:cNvPr>
          <p:cNvSpPr/>
          <p:nvPr/>
        </p:nvSpPr>
        <p:spPr>
          <a:xfrm>
            <a:off x="401923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F88383-F4B6-82D8-E297-295A173C0C48}"/>
              </a:ext>
            </a:extLst>
          </p:cNvPr>
          <p:cNvSpPr/>
          <p:nvPr/>
        </p:nvSpPr>
        <p:spPr>
          <a:xfrm>
            <a:off x="3634142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351DEF-8E6F-FE7D-B03E-74201189F414}"/>
              </a:ext>
            </a:extLst>
          </p:cNvPr>
          <p:cNvSpPr/>
          <p:nvPr/>
        </p:nvSpPr>
        <p:spPr>
          <a:xfrm>
            <a:off x="9180310" y="2479794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C7FB6A-9FF3-AE03-D088-1BEE6E18ADA1}"/>
              </a:ext>
            </a:extLst>
          </p:cNvPr>
          <p:cNvSpPr/>
          <p:nvPr/>
        </p:nvSpPr>
        <p:spPr>
          <a:xfrm>
            <a:off x="9180310" y="4124626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4F2D5E-41D5-B727-D8EE-36E0B30F21AD}"/>
              </a:ext>
            </a:extLst>
          </p:cNvPr>
          <p:cNvSpPr/>
          <p:nvPr/>
        </p:nvSpPr>
        <p:spPr>
          <a:xfrm>
            <a:off x="9180309" y="4983654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7F12D-3FA7-032D-451D-55F12347DC2B}"/>
              </a:ext>
            </a:extLst>
          </p:cNvPr>
          <p:cNvSpPr txBox="1"/>
          <p:nvPr/>
        </p:nvSpPr>
        <p:spPr>
          <a:xfrm>
            <a:off x="4740982" y="1006461"/>
            <a:ext cx="480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 we were only showing the circle data.</a:t>
            </a:r>
          </a:p>
        </p:txBody>
      </p:sp>
    </p:spTree>
    <p:extLst>
      <p:ext uri="{BB962C8B-B14F-4D97-AF65-F5344CB8AC3E}">
        <p14:creationId xmlns:p14="http://schemas.microsoft.com/office/powerpoint/2010/main" val="26673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4DD83-1D64-D156-DA91-143C9391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69" y="103014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HCN 2D Plot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F6EF09-2318-9ADC-A5DE-8570CC46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" y="1600902"/>
            <a:ext cx="5926566" cy="4444924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0D18FFE0-669C-29C2-245F-F07697E7B63A}"/>
              </a:ext>
            </a:extLst>
          </p:cNvPr>
          <p:cNvSpPr/>
          <p:nvPr/>
        </p:nvSpPr>
        <p:spPr>
          <a:xfrm>
            <a:off x="1472859" y="5363662"/>
            <a:ext cx="1037138" cy="682164"/>
          </a:xfrm>
          <a:prstGeom prst="don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CFD87-39D0-2BCE-E1A4-2F625614DCA7}"/>
              </a:ext>
            </a:extLst>
          </p:cNvPr>
          <p:cNvSpPr/>
          <p:nvPr/>
        </p:nvSpPr>
        <p:spPr>
          <a:xfrm>
            <a:off x="1472860" y="5431168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C5879C-B7B4-FF5A-7936-E152FEB21FF8}"/>
              </a:ext>
            </a:extLst>
          </p:cNvPr>
          <p:cNvSpPr/>
          <p:nvPr/>
        </p:nvSpPr>
        <p:spPr>
          <a:xfrm>
            <a:off x="2538767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A58D2B-742C-8253-3064-18CF097DBDC4}"/>
              </a:ext>
            </a:extLst>
          </p:cNvPr>
          <p:cNvSpPr/>
          <p:nvPr/>
        </p:nvSpPr>
        <p:spPr>
          <a:xfrm>
            <a:off x="9577451" y="4225000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0223EB-9453-B521-F190-75F0E388ACAC}"/>
              </a:ext>
            </a:extLst>
          </p:cNvPr>
          <p:cNvSpPr/>
          <p:nvPr/>
        </p:nvSpPr>
        <p:spPr>
          <a:xfrm>
            <a:off x="401923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F88383-F4B6-82D8-E297-295A173C0C48}"/>
              </a:ext>
            </a:extLst>
          </p:cNvPr>
          <p:cNvSpPr/>
          <p:nvPr/>
        </p:nvSpPr>
        <p:spPr>
          <a:xfrm>
            <a:off x="3634142" y="5389232"/>
            <a:ext cx="994180" cy="5155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351DEF-8E6F-FE7D-B03E-74201189F414}"/>
              </a:ext>
            </a:extLst>
          </p:cNvPr>
          <p:cNvSpPr/>
          <p:nvPr/>
        </p:nvSpPr>
        <p:spPr>
          <a:xfrm>
            <a:off x="10110370" y="2171153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C7FB6A-9FF3-AE03-D088-1BEE6E18ADA1}"/>
              </a:ext>
            </a:extLst>
          </p:cNvPr>
          <p:cNvSpPr/>
          <p:nvPr/>
        </p:nvSpPr>
        <p:spPr>
          <a:xfrm>
            <a:off x="9577451" y="5306635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4F2D5E-41D5-B727-D8EE-36E0B30F21AD}"/>
              </a:ext>
            </a:extLst>
          </p:cNvPr>
          <p:cNvSpPr/>
          <p:nvPr/>
        </p:nvSpPr>
        <p:spPr>
          <a:xfrm>
            <a:off x="9577452" y="2171153"/>
            <a:ext cx="385781" cy="6821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4H2O+ 2D plot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ADCA10-AE0A-5176-8E19-EE6F5AAF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26" y="2563695"/>
            <a:ext cx="3393712" cy="33937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E3AACA-5A9D-1CCC-4325-D0F24643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469" y="2563697"/>
            <a:ext cx="3393710" cy="33937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376440-4831-7401-C7B5-DBB7FCF6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90" y="2527387"/>
            <a:ext cx="3393711" cy="33937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522D1C-B3C5-D230-5B3C-0227D032F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039" y="2527387"/>
            <a:ext cx="3393710" cy="33937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DF6988-000F-5097-77B9-420FACAB081D}"/>
              </a:ext>
            </a:extLst>
          </p:cNvPr>
          <p:cNvSpPr txBox="1"/>
          <p:nvPr/>
        </p:nvSpPr>
        <p:spPr>
          <a:xfrm>
            <a:off x="1039660" y="1947797"/>
            <a:ext cx="69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F1726B-1A68-DD09-81AC-6C93F79B49CF}"/>
              </a:ext>
            </a:extLst>
          </p:cNvPr>
          <p:cNvSpPr txBox="1"/>
          <p:nvPr/>
        </p:nvSpPr>
        <p:spPr>
          <a:xfrm>
            <a:off x="4010416" y="19477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0258E-B438-D216-EAAE-B0FBC38EE1BF}"/>
              </a:ext>
            </a:extLst>
          </p:cNvPr>
          <p:cNvSpPr txBox="1"/>
          <p:nvPr/>
        </p:nvSpPr>
        <p:spPr>
          <a:xfrm>
            <a:off x="6730653" y="199790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cis-Zundel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7ABFE-A8EF-AFF1-4D68-FC10D68DD7F7}"/>
              </a:ext>
            </a:extLst>
          </p:cNvPr>
          <p:cNvSpPr txBox="1"/>
          <p:nvPr/>
        </p:nvSpPr>
        <p:spPr>
          <a:xfrm>
            <a:off x="9732662" y="1972849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trans-Zundel</a:t>
            </a:r>
          </a:p>
        </p:txBody>
      </p:sp>
    </p:spTree>
    <p:extLst>
      <p:ext uri="{BB962C8B-B14F-4D97-AF65-F5344CB8AC3E}">
        <p14:creationId xmlns:p14="http://schemas.microsoft.com/office/powerpoint/2010/main" val="69022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365125"/>
            <a:ext cx="11512826" cy="1325563"/>
          </a:xfrm>
        </p:spPr>
        <p:txBody>
          <a:bodyPr/>
          <a:lstStyle/>
          <a:p>
            <a:r>
              <a:rPr lang="en-US" dirty="0"/>
              <a:t>Strange behavior in STW algorithm has been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1597026"/>
            <a:ext cx="3816627" cy="5032374"/>
          </a:xfrm>
        </p:spPr>
        <p:txBody>
          <a:bodyPr>
            <a:normAutofit/>
          </a:bodyPr>
          <a:lstStyle/>
          <a:p>
            <a:r>
              <a:rPr lang="en-US" dirty="0"/>
              <a:t>The oscillation behavior was caused by gaussian’s threshold of extrapolation coefficient (obtained from B-matrix inversion). Once we increase the threshold, the SCF profile looks normal. 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CF12CA-8073-9090-DCA8-639B8BB5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r="26421"/>
          <a:stretch/>
        </p:blipFill>
        <p:spPr>
          <a:xfrm>
            <a:off x="4970735" y="1690688"/>
            <a:ext cx="6178143" cy="37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F948A4-615C-AB93-AE28-0B8A5353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203" y="95270"/>
            <a:ext cx="6667459" cy="66674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54145-175A-2EFC-4E4C-CDC4148492F4}"/>
              </a:ext>
            </a:extLst>
          </p:cNvPr>
          <p:cNvSpPr txBox="1"/>
          <p:nvPr/>
        </p:nvSpPr>
        <p:spPr>
          <a:xfrm>
            <a:off x="128338" y="1038085"/>
            <a:ext cx="50051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SCF Profile for COH2: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Comparison against Q-chem: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Started with the same guess</a:t>
            </a:r>
          </a:p>
          <a:p>
            <a:pPr lvl="1"/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Two codes can match up very well 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E41F2-63C9-4BA9-2DBF-319530D4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316" y="596941"/>
            <a:ext cx="9391589" cy="6261059"/>
          </a:xfrm>
        </p:spPr>
      </p:pic>
    </p:spTree>
    <p:extLst>
      <p:ext uri="{BB962C8B-B14F-4D97-AF65-F5344CB8AC3E}">
        <p14:creationId xmlns:p14="http://schemas.microsoft.com/office/powerpoint/2010/main" val="198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365125"/>
            <a:ext cx="11512826" cy="1325563"/>
          </a:xfrm>
        </p:spPr>
        <p:txBody>
          <a:bodyPr/>
          <a:lstStyle/>
          <a:p>
            <a:r>
              <a:rPr lang="en-US" dirty="0"/>
              <a:t>Strange behavior in STW algorithm has been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1597026"/>
            <a:ext cx="11307417" cy="5032374"/>
          </a:xfrm>
        </p:spPr>
        <p:txBody>
          <a:bodyPr>
            <a:normAutofit/>
          </a:bodyPr>
          <a:lstStyle/>
          <a:p>
            <a:r>
              <a:rPr lang="en-US" dirty="0"/>
              <a:t>The oscillation behavior was caused by gaussian’s threshold of extrapolation coefficient (obtained from B-matrix inversion). Once we increase the threshold, the SCF profile looks normal. </a:t>
            </a:r>
          </a:p>
          <a:p>
            <a:endParaRPr lang="en-US" dirty="0"/>
          </a:p>
          <a:p>
            <a:r>
              <a:rPr lang="en-US" dirty="0"/>
              <a:t>Started doing benchmarking calculations to show the results </a:t>
            </a:r>
          </a:p>
          <a:p>
            <a:endParaRPr lang="en-US" dirty="0"/>
          </a:p>
          <a:p>
            <a:r>
              <a:rPr lang="en-US" dirty="0"/>
              <a:t>Recreated figure 4 and 5 of the paper (bar plots comparing two algorithm)</a:t>
            </a:r>
          </a:p>
          <a:p>
            <a:pPr lvl="1"/>
            <a:r>
              <a:rPr lang="en-US" dirty="0"/>
              <a:t>Figure 4 is for small test systems</a:t>
            </a:r>
          </a:p>
          <a:p>
            <a:pPr lvl="1"/>
            <a:r>
              <a:rPr lang="en-US" dirty="0"/>
              <a:t>Figure 5 is for 4H2O+ (all protons quantum)</a:t>
            </a:r>
          </a:p>
        </p:txBody>
      </p:sp>
    </p:spTree>
    <p:extLst>
      <p:ext uri="{BB962C8B-B14F-4D97-AF65-F5344CB8AC3E}">
        <p14:creationId xmlns:p14="http://schemas.microsoft.com/office/powerpoint/2010/main" val="39197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Now the acceleration is less obvious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1386D7-186F-BABC-DB59-E3921A30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6" y="2224825"/>
            <a:ext cx="58017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330B2-74D6-F381-D2DB-4337719D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85" y="2224825"/>
            <a:ext cx="5801784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80968-CA36-E2D1-B443-609C2880EBC2}"/>
              </a:ext>
            </a:extLst>
          </p:cNvPr>
          <p:cNvSpPr txBox="1"/>
          <p:nvPr/>
        </p:nvSpPr>
        <p:spPr>
          <a:xfrm>
            <a:off x="1114815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Before fixing the bug: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5657-DE94-D802-8CB0-4EBA79C2CA14}"/>
              </a:ext>
            </a:extLst>
          </p:cNvPr>
          <p:cNvSpPr txBox="1"/>
          <p:nvPr/>
        </p:nvSpPr>
        <p:spPr>
          <a:xfrm>
            <a:off x="7818328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After fixing the bug:  </a:t>
            </a:r>
          </a:p>
        </p:txBody>
      </p:sp>
    </p:spTree>
    <p:extLst>
      <p:ext uri="{BB962C8B-B14F-4D97-AF65-F5344CB8AC3E}">
        <p14:creationId xmlns:p14="http://schemas.microsoft.com/office/powerpoint/2010/main" val="22706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Now the acceleration is less obvious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80968-CA36-E2D1-B443-609C2880EBC2}"/>
              </a:ext>
            </a:extLst>
          </p:cNvPr>
          <p:cNvSpPr txBox="1"/>
          <p:nvPr/>
        </p:nvSpPr>
        <p:spPr>
          <a:xfrm>
            <a:off x="1114815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Before fixing the bug: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5657-DE94-D802-8CB0-4EBA79C2CA14}"/>
              </a:ext>
            </a:extLst>
          </p:cNvPr>
          <p:cNvSpPr txBox="1"/>
          <p:nvPr/>
        </p:nvSpPr>
        <p:spPr>
          <a:xfrm>
            <a:off x="7818328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After fixing the bug: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6E963F-0BCE-DD5F-1C2B-B66C540B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275" y="2224825"/>
            <a:ext cx="5796661" cy="43474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0E7DD-E24C-A11E-C2D5-BEAE3769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" y="2122750"/>
            <a:ext cx="6068860" cy="45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" y="-254914"/>
            <a:ext cx="11512826" cy="1325563"/>
          </a:xfrm>
        </p:spPr>
        <p:txBody>
          <a:bodyPr/>
          <a:lstStyle/>
          <a:p>
            <a:r>
              <a:rPr lang="en-US" dirty="0"/>
              <a:t>Observation: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5" y="825130"/>
            <a:ext cx="11307417" cy="5920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Previously, we report an average saving of ~80%. Now it’s 20-30%. </a:t>
            </a:r>
          </a:p>
          <a:p>
            <a:endParaRPr lang="en-US" dirty="0"/>
          </a:p>
          <a:p>
            <a:r>
              <a:rPr lang="en-US" dirty="0"/>
              <a:t>However, the way we define savings is by the ratio of theoretical computational cost, which is calculated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</a:p>
          <a:p>
            <a:pPr marL="0" indent="0">
              <a:buNone/>
            </a:pPr>
            <a:r>
              <a:rPr lang="en-US" dirty="0"/>
              <a:t>	 N</a:t>
            </a:r>
            <a:r>
              <a:rPr lang="en-US" sz="2400" baseline="-25000" dirty="0"/>
              <a:t>e</a:t>
            </a:r>
            <a:r>
              <a:rPr lang="en-US" dirty="0"/>
              <a:t>/N</a:t>
            </a:r>
            <a:r>
              <a:rPr lang="en-US" baseline="-25000" dirty="0"/>
              <a:t>p</a:t>
            </a:r>
            <a:r>
              <a:rPr lang="en-US" dirty="0"/>
              <a:t> is # of </a:t>
            </a:r>
            <a:r>
              <a:rPr lang="en-US" dirty="0" err="1"/>
              <a:t>elec</a:t>
            </a:r>
            <a:r>
              <a:rPr lang="en-US" dirty="0"/>
              <a:t>/</a:t>
            </a:r>
            <a:r>
              <a:rPr lang="en-US" dirty="0" err="1"/>
              <a:t>prot</a:t>
            </a:r>
            <a:r>
              <a:rPr lang="en-US" dirty="0"/>
              <a:t> basis functions,    </a:t>
            </a:r>
          </a:p>
          <a:p>
            <a:pPr marL="0" indent="0">
              <a:buNone/>
            </a:pPr>
            <a:r>
              <a:rPr lang="en-US" dirty="0"/>
              <a:t>	 a</a:t>
            </a:r>
            <a:r>
              <a:rPr lang="en-US" baseline="-25000" dirty="0"/>
              <a:t>e</a:t>
            </a:r>
            <a:r>
              <a:rPr lang="en-US" dirty="0"/>
              <a:t> /a</a:t>
            </a:r>
            <a:r>
              <a:rPr lang="en-US" baseline="-25000" dirty="0"/>
              <a:t>p </a:t>
            </a:r>
            <a:r>
              <a:rPr lang="en-US" dirty="0"/>
              <a:t>is # of </a:t>
            </a:r>
            <a:r>
              <a:rPr lang="en-US" dirty="0" err="1"/>
              <a:t>elec</a:t>
            </a:r>
            <a:r>
              <a:rPr lang="en-US" dirty="0"/>
              <a:t>/</a:t>
            </a:r>
            <a:r>
              <a:rPr lang="en-US" dirty="0" err="1"/>
              <a:t>prot</a:t>
            </a:r>
            <a:r>
              <a:rPr lang="en-US" dirty="0"/>
              <a:t> </a:t>
            </a:r>
            <a:r>
              <a:rPr lang="en-US" dirty="0" err="1"/>
              <a:t>fock</a:t>
            </a:r>
            <a:r>
              <a:rPr lang="en-US" dirty="0"/>
              <a:t> builds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Simultaneous algorithm converges </a:t>
            </a:r>
            <a:r>
              <a:rPr lang="en-US" b="1" dirty="0"/>
              <a:t>protonic system </a:t>
            </a:r>
            <a:r>
              <a:rPr lang="en-US" dirty="0"/>
              <a:t>faster, and reduces the total number of SCF iterations by ~80%. However, with our current test cases, the electronic basis size is a lot bigger, so the Ne^4 term is very predominant, which causes the saving to be small.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B63F1A90-8D83-CDB2-C54E-5CD9096BC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0" t="29962" r="170" b="27672"/>
          <a:stretch/>
        </p:blipFill>
        <p:spPr>
          <a:xfrm>
            <a:off x="2032886" y="2614810"/>
            <a:ext cx="7378700" cy="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365125"/>
            <a:ext cx="11512826" cy="1325563"/>
          </a:xfrm>
        </p:spPr>
        <p:txBody>
          <a:bodyPr/>
          <a:lstStyle/>
          <a:p>
            <a:r>
              <a:rPr lang="en-US" dirty="0"/>
              <a:t>So we test more basis set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1597026"/>
            <a:ext cx="11307417" cy="5032374"/>
          </a:xfrm>
        </p:spPr>
        <p:txBody>
          <a:bodyPr>
            <a:normAutofit/>
          </a:bodyPr>
          <a:lstStyle/>
          <a:p>
            <a:r>
              <a:rPr lang="en-US" dirty="0"/>
              <a:t>In order to truly capture the saving of simultaneous algorithm, we tested our different basis set combinations to see if basis size plays a factor</a:t>
            </a:r>
          </a:p>
          <a:p>
            <a:endParaRPr lang="en-US" dirty="0"/>
          </a:p>
          <a:p>
            <a:r>
              <a:rPr lang="en-US" dirty="0"/>
              <a:t>We ran calculations on protonated water tetramer 4H2O+</a:t>
            </a:r>
          </a:p>
          <a:p>
            <a:pPr lvl="1"/>
            <a:r>
              <a:rPr lang="en-US" dirty="0"/>
              <a:t>We tested the following structures and basis set: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structures = ['eigen','ring','</a:t>
            </a:r>
            <a:r>
              <a:rPr lang="en-US" dirty="0" err="1"/>
              <a:t>zundel</a:t>
            </a:r>
            <a:r>
              <a:rPr lang="en-US" dirty="0"/>
              <a:t>','</a:t>
            </a:r>
            <a:r>
              <a:rPr lang="en-US" dirty="0" err="1"/>
              <a:t>tzundel</a:t>
            </a:r>
            <a:r>
              <a:rPr lang="en-US" dirty="0"/>
              <a:t>’]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elec_basis_pool</a:t>
            </a:r>
            <a:r>
              <a:rPr lang="en-US" dirty="0"/>
              <a:t> = ['3-21g','6-31g','4-31g','6-311g','6-311g(</a:t>
            </a:r>
            <a:r>
              <a:rPr lang="en-US" dirty="0" err="1"/>
              <a:t>d,p</a:t>
            </a:r>
            <a:r>
              <a:rPr lang="en-US" dirty="0"/>
              <a:t>)','cc-pvdz','cc-pvtz','cc-pvqz','def2svp','def2tzvp','def2qzvp’]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prot_basis_pool</a:t>
            </a:r>
            <a:r>
              <a:rPr lang="en-US" dirty="0"/>
              <a:t> = ['protsp','pb4d','pb4f1','pb4f2','pb5d']</a:t>
            </a:r>
          </a:p>
        </p:txBody>
      </p:sp>
    </p:spTree>
    <p:extLst>
      <p:ext uri="{BB962C8B-B14F-4D97-AF65-F5344CB8AC3E}">
        <p14:creationId xmlns:p14="http://schemas.microsoft.com/office/powerpoint/2010/main" val="15996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661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Updates on Simulteneous NEO-SCF</vt:lpstr>
      <vt:lpstr>Strange behavior in STW algorithm has been fixed</vt:lpstr>
      <vt:lpstr>PowerPoint Presentation</vt:lpstr>
      <vt:lpstr>PowerPoint Presentation</vt:lpstr>
      <vt:lpstr>Strange behavior in STW algorithm has been fixed</vt:lpstr>
      <vt:lpstr>Now the acceleration is less obvious</vt:lpstr>
      <vt:lpstr>Now the acceleration is less obvious</vt:lpstr>
      <vt:lpstr>Observation:</vt:lpstr>
      <vt:lpstr>So we test more basis set combinations</vt:lpstr>
      <vt:lpstr>Result:</vt:lpstr>
      <vt:lpstr>Zoom in on lower left:</vt:lpstr>
      <vt:lpstr>Result (removing prot-sp basis)</vt:lpstr>
      <vt:lpstr>Other ways to present data</vt:lpstr>
      <vt:lpstr>COH2 2D Plot</vt:lpstr>
      <vt:lpstr>HCN 2D Plot</vt:lpstr>
      <vt:lpstr>4H2O+ 2D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Remaking Figure 4&amp;5 of the Paper</dc:title>
  <dc:creator>AODONG LIU</dc:creator>
  <cp:lastModifiedBy>AODONG LIU</cp:lastModifiedBy>
  <cp:revision>6</cp:revision>
  <dcterms:created xsi:type="dcterms:W3CDTF">2022-06-20T18:01:31Z</dcterms:created>
  <dcterms:modified xsi:type="dcterms:W3CDTF">2022-06-23T00:59:46Z</dcterms:modified>
</cp:coreProperties>
</file>