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06"/>
  </p:normalViewPr>
  <p:slideViewPr>
    <p:cSldViewPr snapToGrid="0" snapToObjects="1">
      <p:cViewPr>
        <p:scale>
          <a:sx n="108" d="100"/>
          <a:sy n="108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5330-B0A7-BD44-964D-E924B9E971AA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44425-C64B-384D-BD50-15226114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4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“ﬁngerprint” of each atom i’s local environment. Importantly, these feature vectors are designed to be rotationally, translationally, and permutationally invariant.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Threshold: the energy RMSE was less than 0.001 eV/atom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Behler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Parrinello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scheme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 symmetry functions are constructed as a sum of Gaussians with the parameters 􏰃 and 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terms are constructed for all triplets of atoms by summing the cosine values of the angles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“ﬁngerprint” of each atom i’s local environment. Importantly, these feature vectors are designed to be rotationally, translationally, and permutationally invariant.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Threshold: the energy RMSE was less than 0.001 eV/atom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Behler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Parrinello</a:t>
            </a:r>
            <a:r>
              <a:rPr lang="en-US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scheme</a:t>
            </a:r>
            <a:r>
              <a:rPr lang="en-US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“ﬁngerprint” of each atom i’s local environment. Importantly, these feature vectors are designed to be rotationally, translationally, and permutationally invariant.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Threshold: the energy RMSE was less than 0.001 eV/atom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Behler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Parrinello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scheme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Behler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Parrinello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scheme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Radial symmetry functions are constructed as a sum of Gaussians with the parameters 􏰃 and 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terms are constructed for all triplets of atoms by summing the cosine values of the angles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44425-C64B-384D-BD50-152261143B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1269313"/>
            <a:ext cx="3233727" cy="1633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52" y="4341248"/>
            <a:ext cx="1993931" cy="130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1559791"/>
            <a:ext cx="9296400" cy="26290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4208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5" y="1384925"/>
            <a:ext cx="1052744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371510"/>
            <a:ext cx="109703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6584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0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0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Sans, 24 pt.)</a:t>
            </a:r>
          </a:p>
          <a:p>
            <a:pPr lvl="1"/>
            <a:r>
              <a:rPr lang="en-US" dirty="0"/>
              <a:t>Second level (Open Sans, 20)</a:t>
            </a:r>
          </a:p>
          <a:p>
            <a:pPr lvl="2"/>
            <a:r>
              <a:rPr lang="en-US" dirty="0"/>
              <a:t>Third level (Open Sans, 18)</a:t>
            </a:r>
          </a:p>
          <a:p>
            <a:pPr lvl="3"/>
            <a:r>
              <a:rPr lang="en-US" dirty="0"/>
              <a:t>Fourth level (Open Sans, 16)</a:t>
            </a:r>
          </a:p>
          <a:p>
            <a:pPr lvl="4"/>
            <a:r>
              <a:rPr lang="en-US" dirty="0"/>
              <a:t>Fifth level (Open Sans,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5" y="1384925"/>
            <a:ext cx="1052744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6" y="371511"/>
            <a:ext cx="10752672" cy="991998"/>
          </a:xfrm>
          <a:prstGeom prst="rect">
            <a:avLst/>
          </a:prstGeom>
        </p:spPr>
        <p:txBody>
          <a:bodyPr anchor="b"/>
          <a:lstStyle>
            <a:lvl1pPr algn="l">
              <a:defRPr lang="cs-CZ" sz="3000" b="1" i="0" smtClean="0">
                <a:effectLst/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28597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85" y="1384925"/>
            <a:ext cx="1052744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65126"/>
            <a:ext cx="10822192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768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0020-9F69-8046-B58B-4B77A90DD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8E98D-6DA6-4B49-A543-7C21255A5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F769-625E-C04C-8EC2-5D5F560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A7A8-9556-1544-98F6-28729982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A05E-59B1-8B4A-B61F-EB3417C4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425E1-427C-E342-80ED-D81024895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4" y="4173694"/>
            <a:ext cx="2133600" cy="139700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53" y="1269313"/>
            <a:ext cx="3233727" cy="163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95676" y="1531938"/>
            <a:ext cx="92964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125378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4" y="2320240"/>
            <a:ext cx="10929485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10" name="Picture 9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934" y="1384031"/>
            <a:ext cx="1052748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65126"/>
            <a:ext cx="10912884" cy="998383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16140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9073" y="1736726"/>
            <a:ext cx="1092828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934" y="1384031"/>
            <a:ext cx="1052748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9073" y="371511"/>
            <a:ext cx="10928280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6969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1022351" y="1736725"/>
            <a:ext cx="10695516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t="2698" r="20731" b="93348"/>
          <a:stretch/>
        </p:blipFill>
        <p:spPr>
          <a:xfrm>
            <a:off x="243262" y="-3060701"/>
            <a:ext cx="12490604" cy="479735"/>
          </a:xfrm>
          <a:prstGeom prst="rect">
            <a:avLst/>
          </a:prstGeom>
        </p:spPr>
      </p:pic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710428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2934" y="1384031"/>
            <a:ext cx="1052748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675" y="371511"/>
            <a:ext cx="1082219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80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12192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inAngle-750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2" t="9712" r="21821" b="88695"/>
          <a:stretch/>
        </p:blipFill>
        <p:spPr>
          <a:xfrm>
            <a:off x="0" y="0"/>
            <a:ext cx="12192000" cy="1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6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D024C7-D084-2648-B27F-866AC695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</a:t>
            </a:r>
            <a:br>
              <a:rPr lang="en-US" dirty="0"/>
            </a:br>
            <a:r>
              <a:rPr lang="en-US" dirty="0"/>
              <a:t>The potential for machine learning in hybrid QM/MM calculations</a:t>
            </a:r>
          </a:p>
        </p:txBody>
      </p:sp>
    </p:spTree>
    <p:extLst>
      <p:ext uri="{BB962C8B-B14F-4D97-AF65-F5344CB8AC3E}">
        <p14:creationId xmlns:p14="http://schemas.microsoft.com/office/powerpoint/2010/main" val="7177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QM/MM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B5B4-DA28-6049-BFD4-6D1F11EA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676" y="2873199"/>
            <a:ext cx="5844745" cy="302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FBEC8-1990-CD4F-A0AC-DD371D4D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676" y="4312054"/>
            <a:ext cx="5572897" cy="333647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ADB582E-94C7-7245-BEA5-C4949A2D1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27751"/>
            <a:ext cx="6016326" cy="39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83B6CD-AB78-D540-9171-07EE75CE462B}"/>
              </a:ext>
            </a:extLst>
          </p:cNvPr>
          <p:cNvSpPr txBox="1"/>
          <p:nvPr/>
        </p:nvSpPr>
        <p:spPr>
          <a:xfrm>
            <a:off x="6016326" y="1592432"/>
            <a:ext cx="3615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Schemes For QM/MM: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A9A3E-1F4A-554F-B9E6-F8DF882F41B3}"/>
              </a:ext>
            </a:extLst>
          </p:cNvPr>
          <p:cNvSpPr txBox="1"/>
          <p:nvPr/>
        </p:nvSpPr>
        <p:spPr>
          <a:xfrm>
            <a:off x="6175676" y="2314769"/>
            <a:ext cx="18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Scheme: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07656-1D16-F74C-9F89-ECD701FAC428}"/>
              </a:ext>
            </a:extLst>
          </p:cNvPr>
          <p:cNvSpPr txBox="1"/>
          <p:nvPr/>
        </p:nvSpPr>
        <p:spPr>
          <a:xfrm>
            <a:off x="6175676" y="380456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Subtractive Scheme: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2C253A-C414-0E4A-95AB-747F56E2B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725" y="3388304"/>
            <a:ext cx="3867665" cy="23719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F6F9D3C2-3E96-D340-B20A-DB8E041DFD70}"/>
              </a:ext>
            </a:extLst>
          </p:cNvPr>
          <p:cNvSpPr/>
          <p:nvPr/>
        </p:nvSpPr>
        <p:spPr>
          <a:xfrm>
            <a:off x="9512219" y="2615024"/>
            <a:ext cx="2508202" cy="704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546A3-8B20-5E45-87C9-DC761A6808FF}"/>
              </a:ext>
            </a:extLst>
          </p:cNvPr>
          <p:cNvSpPr txBox="1"/>
          <p:nvPr/>
        </p:nvSpPr>
        <p:spPr>
          <a:xfrm>
            <a:off x="8937718" y="2195633"/>
            <a:ext cx="320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 MM do the work of coupling</a:t>
            </a:r>
          </a:p>
        </p:txBody>
      </p:sp>
    </p:spTree>
    <p:extLst>
      <p:ext uri="{BB962C8B-B14F-4D97-AF65-F5344CB8AC3E}">
        <p14:creationId xmlns:p14="http://schemas.microsoft.com/office/powerpoint/2010/main" val="28711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FCAE341-91C4-2C4E-B23A-8B8F6B85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09" y="1781350"/>
            <a:ext cx="4669325" cy="48144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Scheme for QM/ML Calculations</a:t>
            </a:r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55099D6-C915-0044-B694-DCF7D11A4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01" y="2538016"/>
            <a:ext cx="5638751" cy="728429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D1BBE19-B914-794E-9C55-050DF812A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45166"/>
            <a:ext cx="2653742" cy="8045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1B158-ABEA-AF46-B7EB-878C9A52DFA2}"/>
              </a:ext>
            </a:extLst>
          </p:cNvPr>
          <p:cNvSpPr txBox="1"/>
          <p:nvPr/>
        </p:nvSpPr>
        <p:spPr>
          <a:xfrm>
            <a:off x="7607550" y="3429000"/>
            <a:ext cx="374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atom-centered feature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descriptors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2EE93-603F-3941-BB19-C2974B87C5B8}"/>
              </a:ext>
            </a:extLst>
          </p:cNvPr>
          <p:cNvSpPr/>
          <p:nvPr/>
        </p:nvSpPr>
        <p:spPr>
          <a:xfrm>
            <a:off x="7886310" y="4188559"/>
            <a:ext cx="6919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E04E2-EE40-5B45-A896-DDF8EE5FAEC7}"/>
              </a:ext>
            </a:extLst>
          </p:cNvPr>
          <p:cNvSpPr/>
          <p:nvPr/>
        </p:nvSpPr>
        <p:spPr>
          <a:xfrm>
            <a:off x="7392037" y="4110296"/>
            <a:ext cx="395417" cy="4856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E36AEA-326F-6C4E-9AAA-D43493C29F6D}"/>
              </a:ext>
            </a:extLst>
          </p:cNvPr>
          <p:cNvSpPr txBox="1"/>
          <p:nvPr/>
        </p:nvSpPr>
        <p:spPr>
          <a:xfrm>
            <a:off x="6458632" y="4799391"/>
            <a:ext cx="4582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 the form of f via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is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BDE82-274D-5E48-8C3C-F84BA0F2BC35}"/>
              </a:ext>
            </a:extLst>
          </p:cNvPr>
          <p:cNvSpPr txBox="1"/>
          <p:nvPr/>
        </p:nvSpPr>
        <p:spPr>
          <a:xfrm>
            <a:off x="5842534" y="5846543"/>
            <a:ext cx="421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Perturb the geometry in QM region, then perform structure optimization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9BAD6A-BB2E-5842-BB50-744E60E21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373" y="2129923"/>
            <a:ext cx="4141197" cy="2446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33BE1E-DEDA-A440-8C55-EFDF87678A87}"/>
              </a:ext>
            </a:extLst>
          </p:cNvPr>
          <p:cNvSpPr txBox="1"/>
          <p:nvPr/>
        </p:nvSpPr>
        <p:spPr>
          <a:xfrm>
            <a:off x="5855162" y="1462134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Subtractive Scheme:</a:t>
            </a:r>
          </a:p>
        </p:txBody>
      </p:sp>
      <p:sp>
        <p:nvSpPr>
          <p:cNvPr id="26" name="U-Turn Arrow 25">
            <a:extLst>
              <a:ext uri="{FF2B5EF4-FFF2-40B4-BE49-F238E27FC236}">
                <a16:creationId xmlns:a16="http://schemas.microsoft.com/office/drawing/2014/main" id="{F289D644-8BB8-444F-872F-6D2A92D7C716}"/>
              </a:ext>
            </a:extLst>
          </p:cNvPr>
          <p:cNvSpPr/>
          <p:nvPr/>
        </p:nvSpPr>
        <p:spPr>
          <a:xfrm rot="5400000" flipV="1">
            <a:off x="5748788" y="2297812"/>
            <a:ext cx="728427" cy="490424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FDD771-08CD-084F-987F-28E3CE93E804}"/>
              </a:ext>
            </a:extLst>
          </p:cNvPr>
          <p:cNvSpPr txBox="1"/>
          <p:nvPr/>
        </p:nvSpPr>
        <p:spPr>
          <a:xfrm>
            <a:off x="4970503" y="2076351"/>
            <a:ext cx="941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MM with ML</a:t>
            </a:r>
          </a:p>
        </p:txBody>
      </p:sp>
    </p:spTree>
    <p:extLst>
      <p:ext uri="{BB962C8B-B14F-4D97-AF65-F5344CB8AC3E}">
        <p14:creationId xmlns:p14="http://schemas.microsoft.com/office/powerpoint/2010/main" val="17739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ubble chart&#10;&#10;Description automatically generated">
            <a:extLst>
              <a:ext uri="{FF2B5EF4-FFF2-40B4-BE49-F238E27FC236}">
                <a16:creationId xmlns:a16="http://schemas.microsoft.com/office/drawing/2014/main" id="{5A6C2441-9F19-7A45-BBD4-B945AD2EA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18"/>
          <a:stretch/>
        </p:blipFill>
        <p:spPr>
          <a:xfrm>
            <a:off x="1060436" y="3141898"/>
            <a:ext cx="3146104" cy="26475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Illustrative Example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C90251-175B-5243-83A5-3B2D29BB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273" y="2077388"/>
            <a:ext cx="2968786" cy="4604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FC98C9-0045-CC41-9271-23D477F504FB}"/>
              </a:ext>
            </a:extLst>
          </p:cNvPr>
          <p:cNvSpPr txBox="1"/>
          <p:nvPr/>
        </p:nvSpPr>
        <p:spPr>
          <a:xfrm>
            <a:off x="1167647" y="1873293"/>
            <a:ext cx="2757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 of the Cu(100) surface with one top layer atoms pulled up: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AE48F-ADD4-F94C-AD90-3A752D8D3A30}"/>
              </a:ext>
            </a:extLst>
          </p:cNvPr>
          <p:cNvSpPr txBox="1"/>
          <p:nvPr/>
        </p:nvSpPr>
        <p:spPr>
          <a:xfrm>
            <a:off x="4571501" y="1551171"/>
            <a:ext cx="3674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QM/ML: with retraining scheme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FE995-E965-0242-BF95-0F81C13345DC}"/>
              </a:ext>
            </a:extLst>
          </p:cNvPr>
          <p:cNvSpPr txBox="1"/>
          <p:nvPr/>
        </p:nvSpPr>
        <p:spPr>
          <a:xfrm>
            <a:off x="4571501" y="1870615"/>
            <a:ext cx="396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QM/MM: without retraining scheme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AE1E549-B610-874C-8E37-F682BBA63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843" y="1720448"/>
            <a:ext cx="2854336" cy="39297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777F3A-70E4-2C40-9F99-70D42761A6CF}"/>
              </a:ext>
            </a:extLst>
          </p:cNvPr>
          <p:cNvSpPr txBox="1"/>
          <p:nvPr/>
        </p:nvSpPr>
        <p:spPr>
          <a:xfrm>
            <a:off x="8223658" y="1398685"/>
            <a:ext cx="396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cost of re-Training </a:t>
            </a:r>
          </a:p>
        </p:txBody>
      </p:sp>
    </p:spTree>
    <p:extLst>
      <p:ext uri="{BB962C8B-B14F-4D97-AF65-F5344CB8AC3E}">
        <p14:creationId xmlns:p14="http://schemas.microsoft.com/office/powerpoint/2010/main" val="21246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Evaluations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F8C0193-D260-9E46-8122-CDD25DAB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3" y="1539445"/>
            <a:ext cx="3333509" cy="220274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1FD1242-0683-6C45-BADA-2C33BFFDD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3" y="3821590"/>
            <a:ext cx="2903701" cy="2993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1F6121-235D-BF43-A1C5-F7B5F7CDE88B}"/>
              </a:ext>
            </a:extLst>
          </p:cNvPr>
          <p:cNvSpPr txBox="1"/>
          <p:nvPr/>
        </p:nvSpPr>
        <p:spPr>
          <a:xfrm>
            <a:off x="4907665" y="1539445"/>
            <a:ext cx="5741043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finding MM potentials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mismatch between QM and MM descriptors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adaptive QM/MM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for substantial amount of training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ensure region A contains all the geometry in region 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Long-range correction not being added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 shown are rather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E5ED-8B2F-DB4D-8620-8722C528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other ways to sample the geometries in the QM region (transition state search, MD)</a:t>
            </a:r>
          </a:p>
          <a:p>
            <a:endParaRPr 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 the descriptor so that they can describe other properties other than just energy (for example: </a:t>
            </a:r>
            <a:r>
              <a:rPr lang="en-US" b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Löwdin</a:t>
            </a:r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population analysis)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32298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1EF8BD-A3C3-2B41-BB7E-D992171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Behler-Parrinello</a:t>
            </a:r>
            <a:r>
              <a:rPr lang="en-US" dirty="0"/>
              <a:t> Scheme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CD4256-9177-7648-8196-475FEB62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5" y="1783424"/>
            <a:ext cx="6601942" cy="1211148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0FD3853-9436-5443-B5FC-2C21C5CA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11" y="3281757"/>
            <a:ext cx="4860827" cy="1235803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5FF91EF4-984B-3D40-A3D8-DC0C5ABFC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927" y="4725747"/>
            <a:ext cx="6138804" cy="17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33065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Std-Angle-ADA">
  <a:themeElements>
    <a:clrScheme name="Custom 8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PPT_Template_Std-Angle-ADA</Template>
  <TotalTime>245</TotalTime>
  <Words>438</Words>
  <Application>Microsoft Macintosh PowerPoint</Application>
  <PresentationFormat>Widescreen</PresentationFormat>
  <Paragraphs>79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Encode Sans Normal Black</vt:lpstr>
      <vt:lpstr>Uni Sans Regular</vt:lpstr>
      <vt:lpstr>Arial</vt:lpstr>
      <vt:lpstr>Calibri</vt:lpstr>
      <vt:lpstr>Lucida Grande</vt:lpstr>
      <vt:lpstr>Open Sans</vt:lpstr>
      <vt:lpstr>Open Sans Light</vt:lpstr>
      <vt:lpstr>PPT_Template_Std-Angle-ADA</vt:lpstr>
      <vt:lpstr>1_Custom Design</vt:lpstr>
      <vt:lpstr>Literature Review: The potential for machine learning in hybrid QM/MM calculations</vt:lpstr>
      <vt:lpstr>Brief Intro to QM/MM</vt:lpstr>
      <vt:lpstr>Proposed Scheme for QM/ML Calculations</vt:lpstr>
      <vt:lpstr>Results from The Illustrative Example</vt:lpstr>
      <vt:lpstr>Critical Evaluations</vt:lpstr>
      <vt:lpstr>Future Directions</vt:lpstr>
      <vt:lpstr>Behler-Parrinello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Review: The potential for machine learning in hybrid QM/MM calculations</dc:title>
  <dc:creator>Aodong Liu</dc:creator>
  <cp:lastModifiedBy>Aodong Liu</cp:lastModifiedBy>
  <cp:revision>2</cp:revision>
  <dcterms:created xsi:type="dcterms:W3CDTF">2022-02-08T13:39:44Z</dcterms:created>
  <dcterms:modified xsi:type="dcterms:W3CDTF">2022-02-08T17:45:10Z</dcterms:modified>
</cp:coreProperties>
</file>