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3" r:id="rId3"/>
    <p:sldId id="262" r:id="rId4"/>
    <p:sldId id="256" r:id="rId5"/>
    <p:sldId id="258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97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4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2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0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8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7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3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7493-90C0-427B-9099-B08960494A4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2261785" y="723537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비콘 기반의 방범등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관리 시스템 개발</a:t>
            </a:r>
            <a:endParaRPr lang="en-US" sz="5400" dirty="0"/>
          </a:p>
        </p:txBody>
      </p:sp>
      <p:sp>
        <p:nvSpPr>
          <p:cNvPr id="6" name="부제 2"/>
          <p:cNvSpPr>
            <a:spLocks noGrp="1"/>
          </p:cNvSpPr>
          <p:nvPr>
            <p:ph type="subTitle" idx="1"/>
          </p:nvPr>
        </p:nvSpPr>
        <p:spPr>
          <a:xfrm>
            <a:off x="2918681" y="4149143"/>
            <a:ext cx="6858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팀 </a:t>
            </a:r>
            <a:r>
              <a:rPr lang="en-US" altLang="ko-KR" sz="2000" dirty="0" smtClean="0">
                <a:solidFill>
                  <a:schemeClr val="tx1"/>
                </a:solidFill>
              </a:rPr>
              <a:t>O2O &amp;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사람과 세상</a:t>
            </a:r>
            <a:r>
              <a:rPr lang="en-US" altLang="ko-KR" sz="2000" dirty="0" smtClean="0">
                <a:solidFill>
                  <a:schemeClr val="tx1"/>
                </a:solidFill>
              </a:rPr>
              <a:t>, Network Lab.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2804845" y="513057"/>
            <a:ext cx="6012782" cy="4952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 smtClean="0"/>
              <a:t>Q &amp; A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8143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7470" y="2356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56675" y="74926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9682" y="257234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시스템 구조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09" y="911251"/>
            <a:ext cx="7840057" cy="5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256675" y="7467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254754"/>
            <a:ext cx="7004051" cy="52813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BLE(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Blootooth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Low Energy)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비콘</a:t>
            </a:r>
            <a:endParaRPr lang="en-US" altLang="ko-K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6" descr="비콘동작원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1" y="985003"/>
            <a:ext cx="8322276" cy="53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56675" y="7467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254754"/>
            <a:ext cx="7004051" cy="52813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안드로이</a:t>
            </a:r>
            <a:r>
              <a:rPr lang="ko-KR" alt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드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55935" y="1080616"/>
            <a:ext cx="6012782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정보 </a:t>
            </a:r>
            <a:r>
              <a:rPr lang="ko-KR" altLang="en-US" dirty="0" smtClean="0"/>
              <a:t>수신 및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웹 서버로 정보 전송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모바일</a:t>
            </a:r>
            <a:r>
              <a:rPr lang="ko-KR" altLang="en-US" dirty="0"/>
              <a:t> </a:t>
            </a:r>
            <a:r>
              <a:rPr lang="ko-KR" altLang="en-US" dirty="0" smtClean="0"/>
              <a:t>웹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020" y="1241034"/>
            <a:ext cx="2436334" cy="44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92506" y="704191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75721" y="244243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비콘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25148" y="882036"/>
            <a:ext cx="6012782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블루투스 </a:t>
            </a:r>
            <a:r>
              <a:rPr lang="en-US" altLang="ko-KR" sz="2000" dirty="0" smtClean="0"/>
              <a:t>4.0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파싱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프로토</a:t>
            </a:r>
            <a:r>
              <a:rPr lang="ko-KR" altLang="en-US" sz="2000" dirty="0"/>
              <a:t>콜</a:t>
            </a:r>
            <a:endParaRPr lang="en-US" sz="20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-365131" y="1754647"/>
            <a:ext cx="6703061" cy="2632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b="1" dirty="0" smtClean="0"/>
              <a:t> 보안등 상태 정보 수신</a:t>
            </a:r>
            <a:endParaRPr lang="en-US" altLang="ko-KR" b="1" dirty="0" smtClean="0"/>
          </a:p>
          <a:p>
            <a:pPr marL="1371600" lvl="3" indent="0">
              <a:buNone/>
            </a:pPr>
            <a:r>
              <a:rPr lang="en-US" altLang="ko-KR" b="1" dirty="0" smtClean="0"/>
              <a:t>: </a:t>
            </a:r>
            <a:r>
              <a:rPr lang="ko-KR" altLang="en-US" b="1" dirty="0" smtClean="0"/>
              <a:t>총 </a:t>
            </a:r>
            <a:r>
              <a:rPr lang="en-US" altLang="ko-KR" b="1" dirty="0" smtClean="0"/>
              <a:t>5 byte</a:t>
            </a:r>
          </a:p>
          <a:p>
            <a:pPr marL="1371600" lvl="3" indent="0">
              <a:buNone/>
            </a:pPr>
            <a:r>
              <a:rPr lang="en-US" altLang="ko-KR" b="1" dirty="0" smtClean="0"/>
              <a:t>: ex) 2016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09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09</a:t>
            </a:r>
            <a:r>
              <a:rPr lang="ko-KR" altLang="en-US" b="1" dirty="0" smtClean="0"/>
              <a:t>일 </a:t>
            </a:r>
            <a:r>
              <a:rPr lang="en-US" altLang="ko-KR" b="1" dirty="0" smtClean="0"/>
              <a:t>13</a:t>
            </a:r>
            <a:r>
              <a:rPr lang="ko-KR" altLang="en-US" b="1" dirty="0" smtClean="0"/>
              <a:t>시 </a:t>
            </a:r>
            <a:r>
              <a:rPr lang="en-US" altLang="ko-KR" b="1" dirty="0" smtClean="0"/>
              <a:t>16</a:t>
            </a:r>
            <a:r>
              <a:rPr lang="ko-KR" altLang="en-US" b="1" dirty="0" smtClean="0"/>
              <a:t>분 </a:t>
            </a:r>
            <a:r>
              <a:rPr lang="en-US" altLang="ko-KR" b="1" dirty="0" smtClean="0"/>
              <a:t>09</a:t>
            </a:r>
            <a:r>
              <a:rPr lang="ko-KR" altLang="en-US" b="1" dirty="0" smtClean="0"/>
              <a:t>초</a:t>
            </a:r>
            <a:endParaRPr lang="en-US" altLang="ko-KR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28951"/>
              </p:ext>
            </p:extLst>
          </p:nvPr>
        </p:nvGraphicFramePr>
        <p:xfrm>
          <a:off x="861290" y="3508320"/>
          <a:ext cx="9403050" cy="253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  <a:gridCol w="626870"/>
              </a:tblGrid>
              <a:tr h="358842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byte</a:t>
                      </a:r>
                      <a:endParaRPr lang="en-US" sz="1200" dirty="0"/>
                    </a:p>
                  </a:txBody>
                  <a:tcPr marL="36000" marR="36000" marT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11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0x10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0x0D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0x10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0x0A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903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자리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초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정전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정전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점등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이상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소등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baseline="0" dirty="0" smtClean="0"/>
                        <a:t> 정상</a:t>
                      </a:r>
                      <a:endParaRPr lang="en-US" altLang="ko-KR" sz="1000" baseline="0" dirty="0" smtClean="0"/>
                    </a:p>
                    <a:p>
                      <a:pPr algn="ctr"/>
                      <a:r>
                        <a:rPr lang="en-US" altLang="ko-KR" sz="1000" baseline="0" dirty="0" smtClean="0"/>
                        <a:t>1:</a:t>
                      </a:r>
                      <a:r>
                        <a:rPr lang="ko-KR" altLang="en-US" sz="1000" baseline="0" dirty="0" smtClean="0"/>
                        <a:t> 이상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누전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누전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램프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고장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안정기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정상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고장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점등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소등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점등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조도 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센서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 안함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 사용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조도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0x00~</a:t>
                      </a:r>
                    </a:p>
                    <a:p>
                      <a:pPr algn="ctr"/>
                      <a:r>
                        <a:rPr lang="en-US" sz="1000" dirty="0" smtClean="0"/>
                        <a:t>0x0F</a:t>
                      </a:r>
                      <a:endParaRPr 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3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28334" y="714702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131341" y="222670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서버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5299" y="414219"/>
            <a:ext cx="6012782" cy="5854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http </a:t>
            </a:r>
            <a:r>
              <a:rPr lang="ko-KR" altLang="en-US" sz="2000" dirty="0" smtClean="0"/>
              <a:t>통신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톰캣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웹 서버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보안등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요청</a:t>
            </a:r>
            <a:endParaRPr lang="en-US" altLang="ko-KR" sz="20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46058"/>
              </p:ext>
            </p:extLst>
          </p:nvPr>
        </p:nvGraphicFramePr>
        <p:xfrm>
          <a:off x="828985" y="2055398"/>
          <a:ext cx="3657725" cy="46366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038"/>
                <a:gridCol w="515907"/>
                <a:gridCol w="411567"/>
                <a:gridCol w="411567"/>
                <a:gridCol w="2034646"/>
              </a:tblGrid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및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'R'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요청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비콘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MAC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Address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블루투스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MAC</a:t>
                      </a:r>
                      <a:r>
                        <a:rPr lang="en-US" altLang="ko-KR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Address</a:t>
                      </a:r>
                      <a:r>
                        <a:rPr lang="ko-KR" altLang="en-US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는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 bytes</a:t>
                      </a:r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임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effectLst/>
                          <a:latin typeface="돋움" charset="-127"/>
                        </a:rPr>
                        <a:t>보안등 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ID: 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'B'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'D'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21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24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25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26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27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5051438" y="1219197"/>
            <a:ext cx="2822840" cy="873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보안등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응답</a:t>
            </a: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11813"/>
              </p:ext>
            </p:extLst>
          </p:nvPr>
        </p:nvGraphicFramePr>
        <p:xfrm>
          <a:off x="5782426" y="2085299"/>
          <a:ext cx="4182535" cy="4538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793"/>
                <a:gridCol w="589929"/>
                <a:gridCol w="470618"/>
                <a:gridCol w="470618"/>
                <a:gridCol w="2326577"/>
              </a:tblGrid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및 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‘6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응답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 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20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21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0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76460" y="730744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179467" y="238712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서버</a:t>
            </a:r>
            <a:endParaRPr lang="en-US" altLang="ko-K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68222" y="848974"/>
            <a:ext cx="8718266" cy="548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/>
              <a:t>보안등 상태정보를 웹 서버로  전송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스마트 폰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01950"/>
              </p:ext>
            </p:extLst>
          </p:nvPr>
        </p:nvGraphicFramePr>
        <p:xfrm>
          <a:off x="1224294" y="1570465"/>
          <a:ext cx="4422395" cy="4351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3419"/>
                <a:gridCol w="623761"/>
                <a:gridCol w="497607"/>
                <a:gridCol w="497607"/>
                <a:gridCol w="2460001"/>
              </a:tblGrid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순 서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항 목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예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형식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 고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STX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0x02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Hex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byte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날짜 및 시간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u="none" strike="noStrike" dirty="0">
                          <a:effectLst/>
                        </a:rPr>
                        <a:t>13</a:t>
                      </a:r>
                      <a:r>
                        <a:rPr lang="ko-KR" altLang="en-US" sz="1000" u="none" strike="noStrike" dirty="0">
                          <a:effectLst/>
                        </a:rPr>
                        <a:t>시 </a:t>
                      </a:r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r>
                        <a:rPr lang="ko-KR" altLang="en-US" sz="1000" u="none" strike="noStrike" dirty="0">
                          <a:effectLst/>
                        </a:rPr>
                        <a:t>분 </a:t>
                      </a:r>
                      <a:r>
                        <a:rPr lang="en-US" altLang="ko-KR" sz="1000" u="none" strike="noStrike" dirty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초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10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6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'0'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4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9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8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'3'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'6'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>
                          <a:effectLst/>
                        </a:rPr>
                        <a:t>11</a:t>
                      </a:r>
                      <a:endParaRPr lang="cs-CZ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13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명령어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'E'</a:t>
                      </a:r>
                      <a:endParaRPr lang="it-IT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이벤트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보고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 (1 byte)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14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000001번</a:t>
                      </a:r>
                      <a:endParaRPr lang="is-IS" sz="10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15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16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17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18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19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 dirty="0">
                          <a:effectLst/>
                        </a:rPr>
                        <a:t>20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접속간격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00 ~ 99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 dirty="0">
                          <a:effectLst/>
                        </a:rPr>
                        <a:t>21</a:t>
                      </a:r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</a:rPr>
                        <a:t>EVENT        EN / DIS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점소등상태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23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강제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 모드의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24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등고장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안정기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램프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</a:rPr>
                        <a:t>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25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누전 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26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이상점등 상태변화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27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정전여부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28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지역 </a:t>
                      </a:r>
                      <a:r>
                        <a:rPr lang="en-US" altLang="ko-KR" sz="800" u="none" strike="noStrike" dirty="0">
                          <a:effectLst/>
                        </a:rPr>
                        <a:t>ID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지역 테이블 참조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29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'0'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76692"/>
              </p:ext>
            </p:extLst>
          </p:nvPr>
        </p:nvGraphicFramePr>
        <p:xfrm>
          <a:off x="5840215" y="1570465"/>
          <a:ext cx="4056332" cy="43513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92"/>
                <a:gridCol w="572129"/>
                <a:gridCol w="456418"/>
                <a:gridCol w="456418"/>
                <a:gridCol w="2256375"/>
              </a:tblGrid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시간설정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XX:00~00:00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34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 dirty="0">
                          <a:effectLst/>
                        </a:rPr>
                        <a:t>36</a:t>
                      </a:r>
                      <a:endParaRPr lang="cs-CZ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37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 기간설정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01월 01일 ~ 12월 31일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39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'2'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'3'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점등편차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'+'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+ 0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12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48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>
                          <a:effectLst/>
                        </a:rPr>
                        <a:t>49</a:t>
                      </a:r>
                      <a:endParaRPr lang="cs-CZ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소등편차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'-'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- 1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5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51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52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54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정전여부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정전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55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이상점소등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이상점등</a:t>
                      </a:r>
                      <a:r>
                        <a:rPr lang="en-US" altLang="ko-KR" sz="700" u="none" strike="noStrike" dirty="0">
                          <a:effectLst/>
                        </a:rPr>
                        <a:t>, 2:</a:t>
                      </a:r>
                      <a:r>
                        <a:rPr lang="ko-KR" altLang="en-US" sz="700" u="none" strike="noStrike" dirty="0">
                          <a:effectLst/>
                        </a:rPr>
                        <a:t>이상소등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56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누전여부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누전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57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등 고장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램프고장</a:t>
                      </a:r>
                      <a:r>
                        <a:rPr lang="en-US" altLang="ko-KR" sz="700" u="none" strike="noStrike" dirty="0">
                          <a:effectLst/>
                        </a:rPr>
                        <a:t>, 2:</a:t>
                      </a:r>
                      <a:r>
                        <a:rPr lang="ko-KR" altLang="en-US" sz="700" u="none" strike="noStrike" dirty="0">
                          <a:effectLst/>
                        </a:rPr>
                        <a:t>안정기고장</a:t>
                      </a:r>
                      <a:r>
                        <a:rPr lang="en-US" altLang="ko-KR" sz="700" u="none" strike="noStrike" dirty="0">
                          <a:effectLst/>
                        </a:rPr>
                        <a:t>,3:</a:t>
                      </a:r>
                      <a:r>
                        <a:rPr lang="ko-KR" altLang="en-US" sz="700" u="none" strike="noStrike" dirty="0">
                          <a:effectLst/>
                        </a:rPr>
                        <a:t>램프안정기고장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58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점 소등상태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정상소등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정상점등</a:t>
                      </a:r>
                      <a:r>
                        <a:rPr lang="en-US" altLang="ko-KR" sz="700" u="none" strike="noStrike" dirty="0">
                          <a:effectLst/>
                        </a:rPr>
                        <a:t>, 2:</a:t>
                      </a:r>
                      <a:r>
                        <a:rPr lang="ko-KR" altLang="en-US" sz="700" u="none" strike="noStrike" dirty="0">
                          <a:effectLst/>
                        </a:rPr>
                        <a:t>강제소등</a:t>
                      </a:r>
                      <a:r>
                        <a:rPr lang="en-US" altLang="ko-KR" sz="700" u="none" strike="noStrike" dirty="0">
                          <a:effectLst/>
                        </a:rPr>
                        <a:t>, 3:</a:t>
                      </a:r>
                      <a:r>
                        <a:rPr lang="ko-KR" altLang="en-US" sz="700" u="none" strike="noStrike" dirty="0">
                          <a:effectLst/>
                        </a:rPr>
                        <a:t>강제점등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59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조도상태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u="none" strike="noStrike">
                          <a:effectLst/>
                        </a:rPr>
                        <a:t>'A'</a:t>
                      </a:r>
                      <a:endParaRPr lang="tr-T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 ~ F (16단계), </a:t>
                      </a:r>
                      <a:r>
                        <a:rPr lang="en-US" sz="700" u="none" strike="noStrike" dirty="0" err="1">
                          <a:effectLst/>
                        </a:rPr>
                        <a:t>사용안함</a:t>
                      </a:r>
                      <a:r>
                        <a:rPr lang="en-US" sz="700" u="none" strike="noStrike" dirty="0">
                          <a:effectLst/>
                        </a:rPr>
                        <a:t> : 'X'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ETX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0x03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Hex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301022" y="6167323"/>
            <a:ext cx="548218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348" y="6099590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</a:t>
            </a:r>
            <a:r>
              <a:rPr lang="en-US" altLang="ko-KR" sz="1200" dirty="0" smtClean="0"/>
              <a:t> CDMA</a:t>
            </a:r>
            <a:r>
              <a:rPr lang="ko-KR" altLang="en-US" sz="1200" dirty="0" smtClean="0"/>
              <a:t> 점멸기와 호환되는 데이터이므로 기본값만 입력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05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48124" y="676860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51131" y="193066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서버</a:t>
            </a:r>
            <a:endParaRPr lang="en-US" altLang="ko-K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-757482" y="762374"/>
            <a:ext cx="8836196" cy="10828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ko-KR" altLang="en-US" b="1" dirty="0" smtClean="0"/>
              <a:t>보안등 상태정보 전송 </a:t>
            </a:r>
            <a:r>
              <a:rPr lang="en-US" altLang="ko-KR" b="1" dirty="0" smtClean="0"/>
              <a:t>ACK (</a:t>
            </a:r>
            <a:r>
              <a:rPr lang="ko-KR" altLang="en-US" b="1" dirty="0" smtClean="0"/>
              <a:t>서버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앱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marL="1828800" lvl="4" indent="0">
              <a:buNone/>
            </a:pPr>
            <a:r>
              <a:rPr lang="en-US" altLang="ko-KR" b="1" dirty="0" smtClean="0"/>
              <a:t>: </a:t>
            </a:r>
            <a:r>
              <a:rPr lang="ko-KR" altLang="en-US" b="1" dirty="0" smtClean="0"/>
              <a:t>보안등 상태 정보를 수신한 서버는 </a:t>
            </a:r>
            <a:r>
              <a:rPr lang="en-US" altLang="ko-KR" b="1" dirty="0" smtClean="0"/>
              <a:t>APP</a:t>
            </a:r>
            <a:r>
              <a:rPr lang="ko-KR" altLang="en-US" b="1" dirty="0" smtClean="0"/>
              <a:t>으로 </a:t>
            </a:r>
            <a:r>
              <a:rPr lang="en-US" altLang="ko-KR" b="1" dirty="0" smtClean="0"/>
              <a:t>ACK</a:t>
            </a:r>
            <a:r>
              <a:rPr lang="ko-KR" altLang="en-US" b="1" dirty="0" smtClean="0"/>
              <a:t>를 전송한다</a:t>
            </a:r>
            <a:endParaRPr lang="en-US" altLang="ko-KR" b="1" dirty="0" smtClean="0"/>
          </a:p>
          <a:p>
            <a:pPr marL="1828800" lvl="4" indent="0">
              <a:buNone/>
            </a:pPr>
            <a:r>
              <a:rPr lang="en-US" altLang="ko-KR" b="1" dirty="0" smtClean="0"/>
              <a:t>: App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ACK </a:t>
            </a:r>
            <a:r>
              <a:rPr lang="ko-KR" altLang="en-US" b="1" dirty="0" smtClean="0"/>
              <a:t>메시지를 수신하지 못할 경우 재 전송 한다</a:t>
            </a:r>
            <a:r>
              <a:rPr lang="en-US" altLang="ko-KR" b="1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15424"/>
              </p:ext>
            </p:extLst>
          </p:nvPr>
        </p:nvGraphicFramePr>
        <p:xfrm>
          <a:off x="2321129" y="2047310"/>
          <a:ext cx="6131762" cy="40389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6159"/>
                <a:gridCol w="864860"/>
                <a:gridCol w="689945"/>
                <a:gridCol w="689945"/>
                <a:gridCol w="3410853"/>
              </a:tblGrid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 서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 목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형식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 고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 dirty="0">
                          <a:effectLst/>
                        </a:rPr>
                        <a:t>0x02</a:t>
                      </a:r>
                      <a:endParaRPr lang="fi-FI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날짜 및 시간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</a:rPr>
                        <a:t>시 </a:t>
                      </a:r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r>
                        <a:rPr lang="ko-KR" altLang="en-US" sz="1100" u="none" strike="noStrike" dirty="0">
                          <a:effectLst/>
                        </a:rPr>
                        <a:t>분 </a:t>
                      </a:r>
                      <a:r>
                        <a:rPr lang="en-US" altLang="ko-KR" sz="1100" u="none" strike="noStrike" dirty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초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돋움" charset="-127"/>
                        </a:rPr>
                        <a:t>(12</a:t>
                      </a:r>
                      <a:r>
                        <a:rPr lang="ko-KR" altLang="en-US" sz="1100" b="0" i="0" u="none" strike="noStrike" baseline="0" dirty="0" smtClean="0">
                          <a:effectLst/>
                          <a:latin typeface="돋움" charset="-127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effectLst/>
                          <a:latin typeface="돋움" charset="-127"/>
                        </a:rPr>
                        <a:t>bytes)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'0'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9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'9'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'3'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'6'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u="none" strike="noStrike">
                          <a:effectLst/>
                        </a:rPr>
                        <a:t>11</a:t>
                      </a:r>
                      <a:endParaRPr lang="cs-CZ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'9'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13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명령어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'E'</a:t>
                      </a:r>
                      <a:endParaRPr lang="it-IT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이벤트 응답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보안등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>
                          <a:effectLst/>
                        </a:rPr>
                        <a:t>18</a:t>
                      </a:r>
                      <a:endParaRPr lang="fi-FI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20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0x03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5615"/>
              </p:ext>
            </p:extLst>
          </p:nvPr>
        </p:nvGraphicFramePr>
        <p:xfrm>
          <a:off x="401734" y="898499"/>
          <a:ext cx="10686002" cy="5693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102"/>
                <a:gridCol w="2007031"/>
                <a:gridCol w="962802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587281"/>
              </a:tblGrid>
              <a:tr h="30379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/>
                        <a:t>개발분류</a:t>
                      </a:r>
                      <a:endParaRPr lang="en-US" sz="1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/>
                        <a:t>연구개발 내용</a:t>
                      </a:r>
                      <a:endParaRPr lang="en-US" sz="1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참여</a:t>
                      </a:r>
                      <a:endParaRPr lang="en-US" altLang="ko-KR" sz="1600" b="1" dirty="0" smtClean="0"/>
                    </a:p>
                    <a:p>
                      <a:pPr algn="ctr"/>
                      <a:r>
                        <a:rPr lang="ko-KR" altLang="en-US" sz="1600" b="1" dirty="0" smtClean="0"/>
                        <a:t>인원</a:t>
                      </a:r>
                      <a:endParaRPr lang="en-US" sz="20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비고</a:t>
                      </a:r>
                      <a:endParaRPr lang="en-US" sz="1100" dirty="0"/>
                    </a:p>
                  </a:txBody>
                  <a:tcPr anchor="ctr"/>
                </a:tc>
              </a:tr>
              <a:tr h="285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36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공통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요구사항분석 및 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개발환경 구축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팀 전원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37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상세기능 설계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379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안드로이드 앱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GUI</a:t>
                      </a:r>
                      <a:r>
                        <a:rPr lang="ko-KR" altLang="en-US" sz="1200" dirty="0" smtClean="0"/>
                        <a:t> 디자인</a:t>
                      </a:r>
                      <a:endParaRPr 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 김혜경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안창준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705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비콘 장애 정보 분석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1769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서버 연동 기능 개발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실시간서버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서버쪽 </a:t>
                      </a:r>
                      <a:r>
                        <a:rPr lang="en-US" altLang="ko-KR" sz="1200" dirty="0" smtClean="0"/>
                        <a:t>GUI </a:t>
                      </a:r>
                      <a:r>
                        <a:rPr lang="ko-KR" altLang="en-US" sz="1200" dirty="0" smtClean="0"/>
                        <a:t>디자인</a:t>
                      </a:r>
                      <a:endParaRPr 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송명근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장희승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허 동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37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웹서버 개발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93147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baseline="0" dirty="0" smtClean="0"/>
                        <a:t> 연동 기능 개발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500368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시설물 정보 수집 및 상태 관리 기능 개발</a:t>
                      </a:r>
                      <a:endParaRPr lang="en-US" sz="12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팀 전원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지도 연동 기능 개발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장애 이력 기능 개발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연동테스트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통합 연동 테스트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문제점 수정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256675" y="7467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9682" y="254754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개발 일정</a:t>
            </a:r>
            <a:endParaRPr lang="en-US" altLang="ko-K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1193</Words>
  <Application>Microsoft Office PowerPoint</Application>
  <PresentationFormat>사용자 지정</PresentationFormat>
  <Paragraphs>673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패싯</vt:lpstr>
      <vt:lpstr>비콘 기반의 방범등  관리 시스템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혜경</dc:creator>
  <cp:lastModifiedBy>CHANGJUN</cp:lastModifiedBy>
  <cp:revision>22</cp:revision>
  <dcterms:created xsi:type="dcterms:W3CDTF">2016-09-05T02:36:56Z</dcterms:created>
  <dcterms:modified xsi:type="dcterms:W3CDTF">2016-09-05T14:15:31Z</dcterms:modified>
</cp:coreProperties>
</file>