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6" r:id="rId6"/>
    <p:sldId id="272" r:id="rId7"/>
    <p:sldId id="261" r:id="rId8"/>
    <p:sldId id="267" r:id="rId9"/>
    <p:sldId id="268" r:id="rId10"/>
    <p:sldId id="269" r:id="rId11"/>
    <p:sldId id="260" r:id="rId12"/>
    <p:sldId id="271" r:id="rId13"/>
    <p:sldId id="265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/>
    <p:restoredTop sz="94639"/>
  </p:normalViewPr>
  <p:slideViewPr>
    <p:cSldViewPr snapToGrid="0" snapToObjects="1">
      <p:cViewPr varScale="1">
        <p:scale>
          <a:sx n="151" d="100"/>
          <a:sy n="15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A05-C96D-BA45-AB3F-112831EE3CBE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89EA5-754D-294F-A9BE-81C58F9D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9EA5-754D-294F-A9BE-81C58F9D3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B12F-CB1F-3C4F-AF1B-8EA7D36F237B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C72E-57E0-914F-9029-C9E725B18698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58-35B1-1F41-9024-A80F45ECFB8F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A5E3-F1CA-D649-BAA8-FB65353130A8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50000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C3D-2640-894A-9877-E5F10D55DCDC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1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19200"/>
            <a:ext cx="4304594" cy="49577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626-90DB-1E4A-8F8D-32D67B1D8B95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219200"/>
            <a:ext cx="3886200" cy="49577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219200"/>
            <a:ext cx="3886200" cy="49577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875E-FEFF-CA4D-B3E7-71BF78E441E5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0ED-CDFF-9147-A9DA-E6B0B74CEA3E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7E55-B212-B640-A51A-84466DD3D421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49-BC0F-B54E-8CD5-37606FFA16C6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700D-FFEC-024A-BB39-33685A4A8DDE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9168-8978-A147-BE49-A6A8E328A246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35FD-D357-AD41-9B04-066EB0EC7F09}" type="datetime1">
              <a:rPr lang="ko-KR" altLang="en-US" smtClean="0"/>
              <a:t>2016. 9. 5.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1C4A-1387-D44F-A509-87B00560012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8066" y="6507780"/>
            <a:ext cx="16592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Network Lab.</a:t>
            </a:r>
            <a:endParaRPr lang="en-US" sz="1600" b="1" dirty="0">
              <a:ln w="0"/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alphaModFix amt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3093209"/>
            <a:ext cx="4207475" cy="420747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048709" y="80287"/>
            <a:ext cx="209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smtClean="0">
                <a:latin typeface="BatangChe" charset="-127"/>
                <a:ea typeface="BatangChe" charset="-127"/>
                <a:cs typeface="BatangChe" charset="-127"/>
              </a:rPr>
              <a:t>SW</a:t>
            </a:r>
            <a:r>
              <a:rPr lang="ko-KR" altLang="en-US" sz="1200" b="1" i="0" dirty="0" smtClean="0">
                <a:latin typeface="BatangChe" charset="-127"/>
                <a:ea typeface="BatangChe" charset="-127"/>
                <a:cs typeface="BatangChe" charset="-127"/>
              </a:rPr>
              <a:t>중심대학 산학프로젝트</a:t>
            </a:r>
            <a:endParaRPr lang="en-US" sz="1200" b="1" i="0" dirty="0">
              <a:latin typeface="BatangChe" charset="-127"/>
              <a:ea typeface="BatangChe" charset="-127"/>
              <a:cs typeface="BatangCh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사람과 세상 </a:t>
            </a:r>
            <a:r>
              <a:rPr lang="en-US" altLang="ko-KR" dirty="0" smtClean="0"/>
              <a:t>&amp;</a:t>
            </a:r>
          </a:p>
          <a:p>
            <a:r>
              <a:rPr lang="en-US" altLang="ko-KR" smtClean="0"/>
              <a:t>Network Lab.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1" cy="5281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보안등 상태정보 </a:t>
            </a:r>
            <a:r>
              <a:rPr lang="en-US" altLang="ko-KR" dirty="0" smtClean="0"/>
              <a:t>ACK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스마트폰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13123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보안등 상태 정보를 수신한 서버는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를 전송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dirty="0" smtClean="0"/>
              <a:t>App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ACK</a:t>
            </a:r>
            <a:r>
              <a:rPr lang="ko-KR" altLang="en-US" dirty="0"/>
              <a:t> </a:t>
            </a:r>
            <a:r>
              <a:rPr lang="ko-KR" altLang="en-US" dirty="0" smtClean="0"/>
              <a:t>메시지를 수신하지 못할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보안등 상태정보를 재전송함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641"/>
              </p:ext>
            </p:extLst>
          </p:nvPr>
        </p:nvGraphicFramePr>
        <p:xfrm>
          <a:off x="1568449" y="2301347"/>
          <a:ext cx="6007100" cy="3967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6478"/>
                <a:gridCol w="847277"/>
                <a:gridCol w="675918"/>
                <a:gridCol w="675918"/>
                <a:gridCol w="3341509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0x02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2013</a:t>
                      </a:r>
                      <a:r>
                        <a:rPr lang="ko-KR" altLang="en-US" sz="1100" u="none" strike="noStrike" dirty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>
                          <a:effectLst/>
                        </a:rPr>
                        <a:t>03</a:t>
                      </a:r>
                      <a:r>
                        <a:rPr lang="ko-KR" altLang="en-US" sz="1100" u="none" strike="noStrike" dirty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'2'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방범등 관리 시스템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1532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ko-KR" altLang="en-US" dirty="0" smtClean="0"/>
              <a:t>개발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시설물 관리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시설물 상태 모니터링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시설물 관리자 권한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시설물 장애 이력 조회 기능</a:t>
            </a:r>
            <a:endParaRPr lang="en-US" altLang="ko-KR" dirty="0" smtClean="0"/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641745"/>
            <a:ext cx="6858000" cy="3823138"/>
          </a:xfrm>
          <a:prstGeom prst="rect">
            <a:avLst/>
          </a:prstGeom>
        </p:spPr>
      </p:pic>
      <p:sp>
        <p:nvSpPr>
          <p:cNvPr id="6" name="사각형 설명선[R] 5"/>
          <p:cNvSpPr/>
          <p:nvPr/>
        </p:nvSpPr>
        <p:spPr>
          <a:xfrm>
            <a:off x="4834467" y="3501110"/>
            <a:ext cx="1126067" cy="1346200"/>
          </a:xfrm>
          <a:prstGeom prst="wedgeRectCallout">
            <a:avLst>
              <a:gd name="adj1" fmla="val -71961"/>
              <a:gd name="adj2" fmla="val 27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보안등 </a:t>
            </a:r>
            <a:r>
              <a:rPr lang="en-US" altLang="ko-KR" sz="1100" dirty="0" smtClean="0"/>
              <a:t>ID</a:t>
            </a:r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위치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현재 상태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고장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정상</a:t>
            </a:r>
            <a:r>
              <a:rPr lang="en-US" altLang="ko-KR" sz="1100" dirty="0" smtClean="0"/>
              <a:t>)</a:t>
            </a:r>
            <a:endParaRPr lang="en-US" sz="1100" dirty="0"/>
          </a:p>
        </p:txBody>
      </p:sp>
      <p:sp>
        <p:nvSpPr>
          <p:cNvPr id="7" name="사각형 설명선[R] 6"/>
          <p:cNvSpPr/>
          <p:nvPr/>
        </p:nvSpPr>
        <p:spPr>
          <a:xfrm>
            <a:off x="7646459" y="3645043"/>
            <a:ext cx="1325033" cy="1346200"/>
          </a:xfrm>
          <a:prstGeom prst="wedgeRectCallout">
            <a:avLst>
              <a:gd name="adj1" fmla="val -69705"/>
              <a:gd name="adj2" fmla="val -2932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장애발생 보안등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표시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위치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장애상황내용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장애발생시간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r>
              <a:rPr lang="ko-KR" altLang="en-US" sz="1100" dirty="0" smtClean="0"/>
              <a:t>고장접수현황</a:t>
            </a:r>
            <a:endParaRPr lang="en-US" altLang="ko-KR" sz="1100" dirty="0" smtClean="0"/>
          </a:p>
          <a:p>
            <a:pPr marL="171450" indent="-171450">
              <a:buFont typeface="Wingdings" charset="2"/>
              <a:buChar char="§"/>
            </a:pPr>
            <a:endParaRPr 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719484" cy="5281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방범등 관리 시스템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장애 발생 내역 관리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장애발생 내역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기간 동안 발생된 장애 현황을 그래프로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날짜별 화면 표시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34" y="2215786"/>
            <a:ext cx="5302332" cy="4075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83466"/>
            <a:ext cx="4038599" cy="2345267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Table</a:t>
            </a:r>
            <a:r>
              <a:rPr lang="en-US" altLang="ko-KR" dirty="0" smtClean="0"/>
              <a:t>:</a:t>
            </a:r>
            <a:r>
              <a:rPr lang="ko-KR" altLang="en-US" dirty="0" smtClean="0"/>
              <a:t> 보안등 상태 정보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11514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ko-KR" altLang="en-US" sz="2000" dirty="0" smtClean="0"/>
              <a:t>보안등의 현재 상태 정보 저장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테이블 이름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TB_STREET_LAMP_STATE</a:t>
            </a:r>
          </a:p>
          <a:p>
            <a:pPr lvl="1"/>
            <a:endParaRPr lang="en-US" altLang="ko-KR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321642"/>
              </p:ext>
            </p:extLst>
          </p:nvPr>
        </p:nvGraphicFramePr>
        <p:xfrm>
          <a:off x="554830" y="2133594"/>
          <a:ext cx="8135939" cy="420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0"/>
                <a:gridCol w="2023919"/>
                <a:gridCol w="1468706"/>
                <a:gridCol w="997893"/>
                <a:gridCol w="2861361"/>
              </a:tblGrid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Field name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BEACON_ADDR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 (6)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UNIQUE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BLE</a:t>
                      </a:r>
                      <a:r>
                        <a:rPr lang="en-US" altLang="ko-KR" sz="1200" baseline="0" dirty="0" smtClean="0"/>
                        <a:t> MAC Address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BEACON_ID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 (6)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비콘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비콘 설치 장소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DATE_TIME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VARCHAR(12)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상태정보 날짜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시간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POWER_OFF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정전여부 </a:t>
                      </a:r>
                      <a:r>
                        <a:rPr lang="en-US" altLang="ko-KR" sz="1200" dirty="0" smtClean="0"/>
                        <a:t>(0:</a:t>
                      </a:r>
                      <a:r>
                        <a:rPr lang="ko-KR" altLang="en-US" sz="1200" dirty="0" smtClean="0"/>
                        <a:t> 정상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smtClean="0"/>
                        <a:t> 정전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ABNORMAL_BLINK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이상점소등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(0:</a:t>
                      </a:r>
                      <a:r>
                        <a:rPr lang="ko-KR" altLang="en-US" sz="1200" baseline="0" dirty="0" smtClean="0"/>
                        <a:t> 정상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1:</a:t>
                      </a:r>
                      <a:r>
                        <a:rPr lang="ko-KR" altLang="en-US" sz="1200" baseline="0" dirty="0" smtClean="0"/>
                        <a:t> 이상점등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2:</a:t>
                      </a:r>
                      <a:r>
                        <a:rPr lang="ko-KR" altLang="en-US" sz="1200" baseline="0" dirty="0" smtClean="0"/>
                        <a:t> 이상소등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SHORT_CIRCUIT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누전여부 </a:t>
                      </a:r>
                      <a:r>
                        <a:rPr lang="en-US" altLang="ko-KR" sz="1200" dirty="0" smtClean="0"/>
                        <a:t>(0:</a:t>
                      </a:r>
                      <a:r>
                        <a:rPr lang="ko-KR" altLang="en-US" sz="1200" dirty="0" smtClean="0"/>
                        <a:t> 정상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smtClean="0"/>
                        <a:t> 누전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LAMP_FAILURE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보안등 고장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(0:</a:t>
                      </a:r>
                      <a:r>
                        <a:rPr lang="ko-KR" altLang="en-US" sz="1200" dirty="0" smtClean="0"/>
                        <a:t> 정상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smtClean="0"/>
                        <a:t> 램프고장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 안정기 고장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3:</a:t>
                      </a:r>
                      <a:r>
                        <a:rPr lang="ko-KR" altLang="en-US" sz="1200" dirty="0" smtClean="0"/>
                        <a:t> 램프 안정기 고장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LAMP_STATE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점소등상태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(0:</a:t>
                      </a:r>
                      <a:r>
                        <a:rPr lang="ko-KR" altLang="en-US" sz="1200" dirty="0" smtClean="0"/>
                        <a:t> 정상소등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smtClean="0"/>
                        <a:t> 정상 점등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 강제소등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3:</a:t>
                      </a:r>
                      <a:r>
                        <a:rPr lang="ko-KR" altLang="en-US" sz="1200" dirty="0" smtClean="0"/>
                        <a:t> 강제 점등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ILLUMINATION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</a:t>
                      </a:r>
                      <a:r>
                        <a:rPr lang="en-US" altLang="ko-KR" sz="1200" baseline="0" dirty="0" smtClean="0"/>
                        <a:t> ~ 0xF (</a:t>
                      </a:r>
                      <a:r>
                        <a:rPr lang="ko-KR" altLang="en-US" sz="1200" baseline="0" dirty="0" smtClean="0"/>
                        <a:t>사용 안함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Table: </a:t>
            </a:r>
            <a:r>
              <a:rPr lang="ko-KR" altLang="en-US" dirty="0" smtClean="0"/>
              <a:t>장애 이력 현황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888999"/>
          </a:xfrm>
        </p:spPr>
        <p:txBody>
          <a:bodyPr/>
          <a:lstStyle/>
          <a:p>
            <a:r>
              <a:rPr lang="ko-KR" altLang="en-US" dirty="0" smtClean="0"/>
              <a:t> 테이블 이름</a:t>
            </a:r>
            <a:endParaRPr lang="en-US" altLang="ko-KR" dirty="0" smtClean="0"/>
          </a:p>
          <a:p>
            <a:pPr lvl="1"/>
            <a:r>
              <a:rPr lang="en-US" dirty="0" smtClean="0"/>
              <a:t>TB_FAILURE_HISTORY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023399"/>
              </p:ext>
            </p:extLst>
          </p:nvPr>
        </p:nvGraphicFramePr>
        <p:xfrm>
          <a:off x="554830" y="2133594"/>
          <a:ext cx="8135939" cy="301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0"/>
                <a:gridCol w="2023919"/>
                <a:gridCol w="1468706"/>
                <a:gridCol w="997893"/>
                <a:gridCol w="2861361"/>
              </a:tblGrid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Field name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BEACON_ADDR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 (6)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UNIQUE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BLE</a:t>
                      </a:r>
                      <a:r>
                        <a:rPr lang="en-US" altLang="ko-KR" sz="1200" baseline="0" dirty="0" smtClean="0"/>
                        <a:t> MAC Address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BEACON_ID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 (6)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비콘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비콘 설치 장소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DATE_TIME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VARCHAR(12)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상태정보 날짜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시간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FAILURE_REASON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정전회수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ABNORMAL_BLINK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이상점소등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회수</a:t>
                      </a:r>
                      <a:endParaRPr lang="en-US" altLang="ko-KR" sz="1200" dirty="0" smtClean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SHORT_CIRCUIT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누전회수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LAMP_FAILURE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보안등 고장 회수</a:t>
                      </a:r>
                      <a:endParaRPr lang="en-US" altLang="ko-KR" sz="1200" dirty="0" smtClean="0"/>
                    </a:p>
                  </a:txBody>
                  <a:tcPr marL="91429" marR="91429" marT="45699" marB="45699" anchor="ctr"/>
                </a:tc>
              </a:tr>
              <a:tr h="27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LAMP_STATE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9" marR="91429" marT="45699" marB="456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점소등상태 회수</a:t>
                      </a:r>
                      <a:endParaRPr lang="en-US" altLang="ko-KR" sz="1200" dirty="0" smtClean="0"/>
                    </a:p>
                  </a:txBody>
                  <a:tcPr marL="91429" marR="91429" marT="45699" marB="45699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2" y="1191504"/>
            <a:ext cx="7357533" cy="516871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11575" y="2988734"/>
            <a:ext cx="5059889" cy="3183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개발환경 및 통신 프로토콜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7"/>
            <a:ext cx="7886700" cy="190076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 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안드로이드 앱</a:t>
            </a:r>
            <a:r>
              <a:rPr lang="en-US" altLang="ko-KR" dirty="0" smtClean="0"/>
              <a:t>: SDK 4.3</a:t>
            </a:r>
            <a:r>
              <a:rPr lang="ko-KR" altLang="en-US" dirty="0" smtClean="0"/>
              <a:t> 이상</a:t>
            </a:r>
            <a:endParaRPr lang="en-US" altLang="ko-KR" dirty="0" smtClean="0"/>
          </a:p>
          <a:p>
            <a:pPr lvl="1"/>
            <a:r>
              <a:rPr lang="en-US" dirty="0" smtClean="0"/>
              <a:t>Web Server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DB Server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: </a:t>
            </a:r>
            <a:r>
              <a:rPr lang="en-US" altLang="ko-KR" dirty="0" smtClean="0"/>
              <a:t>MySQL</a:t>
            </a:r>
          </a:p>
          <a:p>
            <a:pPr lvl="1"/>
            <a:r>
              <a:rPr lang="ko-KR" altLang="en-US" dirty="0" smtClean="0"/>
              <a:t>지도 </a:t>
            </a:r>
            <a:r>
              <a:rPr lang="en-US" altLang="ko-KR" dirty="0" smtClean="0"/>
              <a:t>API: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r>
              <a:rPr lang="ko-KR" altLang="en-US" dirty="0" smtClean="0"/>
              <a:t> 통신 프로토콜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42" y="3505196"/>
            <a:ext cx="1600201" cy="1600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3691465"/>
            <a:ext cx="893233" cy="12149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00" y="3691465"/>
            <a:ext cx="717550" cy="12276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617" y="5014384"/>
            <a:ext cx="1308100" cy="774700"/>
          </a:xfrm>
          <a:prstGeom prst="rect">
            <a:avLst/>
          </a:prstGeom>
        </p:spPr>
      </p:pic>
      <p:cxnSp>
        <p:nvCxnSpPr>
          <p:cNvPr id="12" name="직선 연결선[R] 11"/>
          <p:cNvCxnSpPr>
            <a:endCxn id="9" idx="1"/>
          </p:cNvCxnSpPr>
          <p:nvPr/>
        </p:nvCxnSpPr>
        <p:spPr>
          <a:xfrm>
            <a:off x="7300384" y="4305297"/>
            <a:ext cx="4974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944533" y="4157135"/>
            <a:ext cx="140546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6934" y="4301065"/>
            <a:ext cx="114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Socket </a:t>
            </a:r>
            <a:r>
              <a:rPr lang="ko-KR" altLang="en-US" sz="1400" dirty="0" smtClean="0"/>
              <a:t>통신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(TCP/IP)</a:t>
            </a:r>
            <a:endParaRPr 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66524" y="4165602"/>
            <a:ext cx="154601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30" y="3348564"/>
            <a:ext cx="1351937" cy="1905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526" y="3972985"/>
            <a:ext cx="482600" cy="3683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53267" y="424690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Advertisement</a:t>
            </a:r>
          </a:p>
          <a:p>
            <a:pPr algn="ctr"/>
            <a:r>
              <a:rPr lang="en-US" sz="1400" dirty="0" smtClean="0"/>
              <a:t>(</a:t>
            </a:r>
            <a:r>
              <a:rPr lang="ko-KR" altLang="en-US" sz="1400" dirty="0" smtClean="0"/>
              <a:t>날짜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장애내역</a:t>
            </a:r>
            <a:r>
              <a:rPr lang="en-US" altLang="ko-KR" sz="1400" dirty="0" smtClean="0"/>
              <a:t>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82649" y="51780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안드로이드앱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530" y="5256315"/>
            <a:ext cx="2040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 Low Energy </a:t>
            </a:r>
          </a:p>
          <a:p>
            <a:pPr algn="ctr"/>
            <a:r>
              <a:rPr lang="ko-KR" altLang="en-US" sz="1400" dirty="0" smtClean="0"/>
              <a:t>비콘이 장착된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보안등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93378" y="383499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BLE</a:t>
            </a:r>
            <a:endParaRPr 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스마트폰 앱 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5653617" cy="495299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 개발 내용</a:t>
            </a:r>
            <a:r>
              <a:rPr lang="en-US" sz="2000" dirty="0" smtClean="0"/>
              <a:t> </a:t>
            </a:r>
          </a:p>
          <a:p>
            <a:pPr lvl="1"/>
            <a:r>
              <a:rPr lang="ko-KR" altLang="en-US" sz="1700" dirty="0" smtClean="0"/>
              <a:t>보안등 상태정보 수신 및 분석 기능 구현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관리자 및 일반 사용자 로그인 기능 구현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보안등 상태 정보를 웹서버 전송 기능 구현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모바일 웹 기능 구현</a:t>
            </a:r>
            <a:endParaRPr 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34" y="1710267"/>
            <a:ext cx="2044700" cy="3708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상세 통신 프로토콜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90" y="1667758"/>
            <a:ext cx="1127739" cy="1127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19" y="1760888"/>
            <a:ext cx="893233" cy="1214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91" y="1789498"/>
            <a:ext cx="717550" cy="12276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07" y="1441465"/>
            <a:ext cx="907438" cy="1278663"/>
          </a:xfrm>
          <a:prstGeom prst="rect">
            <a:avLst/>
          </a:prstGeom>
        </p:spPr>
      </p:pic>
      <p:cxnSp>
        <p:nvCxnSpPr>
          <p:cNvPr id="18" name="직선 연결선[R] 17"/>
          <p:cNvCxnSpPr/>
          <p:nvPr/>
        </p:nvCxnSpPr>
        <p:spPr>
          <a:xfrm>
            <a:off x="1232345" y="3175000"/>
            <a:ext cx="0" cy="294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3755413" y="3107267"/>
            <a:ext cx="0" cy="294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6405479" y="3127180"/>
            <a:ext cx="0" cy="294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249293" y="3505200"/>
            <a:ext cx="2504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3599" y="272627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Beacon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3137899" y="2736736"/>
            <a:ext cx="123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Android App</a:t>
            </a:r>
            <a:endParaRPr lang="en-US" sz="1400"/>
          </a:p>
        </p:txBody>
      </p:sp>
      <p:cxnSp>
        <p:nvCxnSpPr>
          <p:cNvPr id="27" name="직선 연결선[R] 26"/>
          <p:cNvCxnSpPr/>
          <p:nvPr/>
        </p:nvCxnSpPr>
        <p:spPr>
          <a:xfrm>
            <a:off x="8225813" y="3107267"/>
            <a:ext cx="0" cy="294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3583" y="322820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상태정보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833583" y="348523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장애정보</a:t>
            </a:r>
            <a:r>
              <a:rPr lang="en-US" altLang="ko-KR" sz="1200" dirty="0" smtClean="0"/>
              <a:t>}</a:t>
            </a:r>
            <a:endParaRPr 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770899" y="3762232"/>
            <a:ext cx="2634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09571" y="348217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 요청</a:t>
            </a:r>
            <a:endParaRPr 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425108" y="3846895"/>
            <a:ext cx="179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8719" y="3552963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 요청</a:t>
            </a:r>
            <a:endParaRPr 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450507" y="4304098"/>
            <a:ext cx="179945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762432" y="4448033"/>
            <a:ext cx="26345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790528" y="4989898"/>
            <a:ext cx="2634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397012" y="5116894"/>
            <a:ext cx="179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64790" y="4027097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 응답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2754" y="416559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 응답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33589" y="471593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상태정보 전송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603477" y="483343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보안등 상태정보</a:t>
            </a:r>
            <a:endParaRPr 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762432" y="5565633"/>
            <a:ext cx="26345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52754" y="5283195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상태정보 </a:t>
            </a:r>
            <a:r>
              <a:rPr lang="en-US" altLang="ko-KR" sz="1200" dirty="0" smtClean="0"/>
              <a:t>ACK</a:t>
            </a:r>
            <a:endParaRPr lang="en-US" sz="12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250728" y="5864368"/>
            <a:ext cx="2504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35018" y="558736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보안등 상태정보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835018" y="5844401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장애정보</a:t>
            </a:r>
            <a:r>
              <a:rPr lang="en-US" altLang="ko-KR" sz="1200" dirty="0" smtClean="0"/>
              <a:t>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2438400" y="41825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418036" y="3727708"/>
            <a:ext cx="122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{MAC Address}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82600" y="3776129"/>
            <a:ext cx="122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{MAC Address}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38197" y="425025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{ID}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0658" y="440265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{ID}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515119" y="4969926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{ID, </a:t>
            </a:r>
            <a:r>
              <a:rPr lang="ko-KR" altLang="en-US" sz="1200" dirty="0" smtClean="0"/>
              <a:t>상태정보</a:t>
            </a:r>
            <a:r>
              <a:rPr lang="en-US" altLang="ko-KR" sz="1200" dirty="0" smtClean="0"/>
              <a:t>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24924" y="5088458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{ID, </a:t>
            </a:r>
            <a:r>
              <a:rPr lang="ko-KR" altLang="en-US" sz="1200" dirty="0" smtClean="0"/>
              <a:t>상태정보</a:t>
            </a:r>
            <a:r>
              <a:rPr lang="en-US" altLang="ko-KR" sz="1200" dirty="0" smtClean="0"/>
              <a:t>}</a:t>
            </a:r>
            <a:endParaRPr lang="en-US" sz="1200" dirty="0"/>
          </a:p>
        </p:txBody>
      </p:sp>
      <p:sp>
        <p:nvSpPr>
          <p:cNvPr id="57" name="슬라이드 번호 개체 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개발일정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58898"/>
              </p:ext>
            </p:extLst>
          </p:nvPr>
        </p:nvGraphicFramePr>
        <p:xfrm>
          <a:off x="330197" y="1211341"/>
          <a:ext cx="8605977" cy="4855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424"/>
                <a:gridCol w="1588445"/>
                <a:gridCol w="762000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258703"/>
                <a:gridCol w="613454"/>
              </a:tblGrid>
              <a:tr h="21336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개발분류</a:t>
                      </a:r>
                      <a:endParaRPr 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연구개발 내용</a:t>
                      </a:r>
                      <a:endParaRPr 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참여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ko-KR" altLang="en-US" sz="1000" dirty="0" smtClean="0"/>
                        <a:t>인원</a:t>
                      </a:r>
                      <a:endParaRPr 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비고</a:t>
                      </a:r>
                      <a:endParaRPr lang="en-US" sz="1100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공통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요구사항분석 및 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개발환경 구축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55086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상세기능 설계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50006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안드로이드 앱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GUI</a:t>
                      </a:r>
                      <a:r>
                        <a:rPr lang="ko-KR" altLang="en-US" sz="1100" dirty="0" smtClean="0"/>
                        <a:t> 디자인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1859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비콘 장애 정보 분석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70933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연동 기능 개발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실시간서버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서버쪽 </a:t>
                      </a:r>
                      <a:r>
                        <a:rPr lang="en-US" altLang="ko-KR" sz="1100" dirty="0" smtClean="0"/>
                        <a:t>GUI </a:t>
                      </a:r>
                      <a:r>
                        <a:rPr lang="ko-KR" altLang="en-US" sz="1100" dirty="0" smtClean="0"/>
                        <a:t>디자인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5569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웹서버 개발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baseline="0" dirty="0" smtClean="0"/>
                        <a:t> 연동 기능 개발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시설물 정보 수집 및 상태 관리 기능 개발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지도 연동 기능 개발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장애 이력 기능 개발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연동테스트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통합 연동 테스트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문제점 수정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1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보안등 상태정보 포맷 </a:t>
            </a:r>
            <a:r>
              <a:rPr lang="en-US" dirty="0" smtClean="0"/>
              <a:t>(</a:t>
            </a:r>
            <a:r>
              <a:rPr lang="ko-KR" altLang="en-US" dirty="0" smtClean="0"/>
              <a:t>비콘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스마트폰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7"/>
            <a:ext cx="7886700" cy="10921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데이터 포맷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bytes</a:t>
            </a:r>
          </a:p>
          <a:p>
            <a:pPr lvl="1"/>
            <a:r>
              <a:rPr lang="en-US" altLang="ko-KR" dirty="0" smtClean="0"/>
              <a:t>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09</a:t>
            </a:r>
            <a:r>
              <a:rPr lang="ko-KR" altLang="en-US" dirty="0" smtClean="0"/>
              <a:t>초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88508"/>
              </p:ext>
            </p:extLst>
          </p:nvPr>
        </p:nvGraphicFramePr>
        <p:xfrm>
          <a:off x="628649" y="2777066"/>
          <a:ext cx="8449740" cy="190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  <a:gridCol w="563316"/>
              </a:tblGrid>
              <a:tr h="18542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marL="36000" marR="36000" marT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0x0D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0x1D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0x0A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자리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정전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정전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소등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baseline="0" dirty="0" smtClean="0"/>
                        <a:t> 정상</a:t>
                      </a:r>
                      <a:endParaRPr lang="en-US" altLang="ko-KR" sz="1000" baseline="0" dirty="0" smtClean="0"/>
                    </a:p>
                    <a:p>
                      <a:pPr algn="ctr"/>
                      <a:r>
                        <a:rPr lang="en-US" altLang="ko-KR" sz="1000" baseline="0" dirty="0" smtClean="0"/>
                        <a:t>1:</a:t>
                      </a:r>
                      <a:r>
                        <a:rPr lang="ko-KR" altLang="en-US" sz="1000" baseline="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누전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누전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램프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안정기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소등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점등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센서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안함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사용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0x00~</a:t>
                      </a:r>
                    </a:p>
                    <a:p>
                      <a:pPr algn="ctr"/>
                      <a:r>
                        <a:rPr lang="en-US" sz="1000" dirty="0" smtClean="0"/>
                        <a:t>0x0F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1" cy="5281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보안등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요청 및 응답 포맷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8910" y="1297405"/>
            <a:ext cx="3435350" cy="35359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 요청 포맷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스마트폰 </a:t>
            </a:r>
            <a:r>
              <a:rPr lang="en-US" altLang="ko-KR" sz="1800" dirty="0" smtClean="0"/>
              <a:t>-&gt;</a:t>
            </a:r>
            <a:r>
              <a:rPr lang="ko-KR" altLang="en-US" sz="1800" dirty="0" smtClean="0"/>
              <a:t> 서버</a:t>
            </a:r>
            <a:endParaRPr 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92828"/>
              </p:ext>
            </p:extLst>
          </p:nvPr>
        </p:nvGraphicFramePr>
        <p:xfrm>
          <a:off x="460376" y="1742359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예</a:t>
                      </a:r>
                      <a:endParaRPr lang="ko-KR" alt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2013</a:t>
                      </a:r>
                      <a:r>
                        <a:rPr lang="ko-KR" altLang="en-US" sz="900" u="none" strike="noStrike" dirty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>
                          <a:effectLst/>
                        </a:rPr>
                        <a:t>03</a:t>
                      </a:r>
                      <a:r>
                        <a:rPr lang="ko-KR" altLang="en-US" sz="900" u="none" strike="noStrike" dirty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'2'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81939"/>
              </p:ext>
            </p:extLst>
          </p:nvPr>
        </p:nvGraphicFramePr>
        <p:xfrm>
          <a:off x="4648201" y="1757518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2013</a:t>
                      </a:r>
                      <a:r>
                        <a:rPr lang="ko-KR" altLang="en-US" sz="900" u="none" strike="noStrike" dirty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>
                          <a:effectLst/>
                        </a:rPr>
                        <a:t>03</a:t>
                      </a:r>
                      <a:r>
                        <a:rPr lang="ko-KR" altLang="en-US" sz="900" u="none" strike="noStrike" dirty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'2'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4947723" y="1331270"/>
            <a:ext cx="3435350" cy="31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 응답 포맷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스마트폰 </a:t>
            </a:r>
            <a:r>
              <a:rPr lang="en-US" altLang="ko-KR" sz="1800" dirty="0" smtClean="0"/>
              <a:t>&lt;-</a:t>
            </a:r>
            <a:r>
              <a:rPr lang="ko-KR" altLang="en-US" sz="1800" dirty="0" smtClean="0"/>
              <a:t> 서버</a:t>
            </a:r>
            <a:endParaRPr 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1" cy="5281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보안등 상태정보 전송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스마트폰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868"/>
            <a:ext cx="7886700" cy="7958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비콘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 주소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89933"/>
              </p:ext>
            </p:extLst>
          </p:nvPr>
        </p:nvGraphicFramePr>
        <p:xfrm>
          <a:off x="277812" y="1574800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Hex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날짜 및 시간</a:t>
                      </a:r>
                      <a:endParaRPr lang="ko-KR" alt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2013</a:t>
                      </a:r>
                      <a:r>
                        <a:rPr lang="ko-KR" altLang="en-US" sz="1000" u="none" strike="noStrike" dirty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>
                          <a:effectLst/>
                        </a:rPr>
                        <a:t>03</a:t>
                      </a:r>
                      <a:r>
                        <a:rPr lang="ko-KR" altLang="en-US" sz="1000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</a:rPr>
                        <a:t>29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'2'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명령어</a:t>
                      </a:r>
                      <a:endParaRPr lang="ko-KR" alt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접속간격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00 ~ 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65318"/>
              </p:ext>
            </p:extLst>
          </p:nvPr>
        </p:nvGraphicFramePr>
        <p:xfrm>
          <a:off x="4893733" y="1574800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소등편차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이상점소등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이상점등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이상소등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56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누전여부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누전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등고장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램프고장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>
                          <a:effectLst/>
                        </a:rPr>
                        <a:t>,3:</a:t>
                      </a:r>
                      <a:r>
                        <a:rPr lang="ko-KR" altLang="en-US" sz="700" u="none" strike="noStrike">
                          <a:effectLst/>
                        </a:rPr>
                        <a:t>램프안정기고장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점소등상태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정상소등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강제소등</a:t>
                      </a:r>
                      <a:r>
                        <a:rPr lang="en-US" altLang="ko-KR" sz="700" u="none" strike="noStrike">
                          <a:effectLst/>
                        </a:rPr>
                        <a:t>, 3:</a:t>
                      </a:r>
                      <a:r>
                        <a:rPr lang="ko-KR" altLang="en-US" sz="700" u="none" strike="noStrike">
                          <a:effectLst/>
                        </a:rPr>
                        <a:t>강제점등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59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조도상태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 ~ F (16단계), 사용안함 : 'X'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4540" y="6171658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9866" y="6103925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1C4A-1387-D44F-A509-87B0056001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2595"/>
      </p:ext>
    </p:extLst>
  </p:cSld>
  <p:clrMapOvr>
    <a:masterClrMapping/>
  </p:clrMapOvr>
</p:sld>
</file>

<file path=ppt/theme/theme1.xml><?xml version="1.0" encoding="utf-8"?>
<a:theme xmlns:a="http://schemas.openxmlformats.org/drawingml/2006/main" name="네트워크연구시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B23648D5-135D-C24A-8D22-4F86244A7697}" vid="{A80A2189-779A-8A4A-9390-5EC0E4E49CD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네트워크연구실</Template>
  <TotalTime>399</TotalTime>
  <Words>1606</Words>
  <Application>Microsoft Macintosh PowerPoint</Application>
  <PresentationFormat>화면 슬라이드 쇼(4:3)</PresentationFormat>
  <Paragraphs>827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</vt:lpstr>
      <vt:lpstr>맑은 고딕</vt:lpstr>
      <vt:lpstr>BatangChe</vt:lpstr>
      <vt:lpstr>Wingdings</vt:lpstr>
      <vt:lpstr>Arial</vt:lpstr>
      <vt:lpstr>네트워크연구실</vt:lpstr>
      <vt:lpstr>비콘 기반의 방범등  관리 시스템 개발</vt:lpstr>
      <vt:lpstr>System Architecture</vt:lpstr>
      <vt:lpstr>개발환경 및 통신 프로토콜</vt:lpstr>
      <vt:lpstr>스마트폰 앱 기능</vt:lpstr>
      <vt:lpstr>상세 통신 프로토콜</vt:lpstr>
      <vt:lpstr>개발일정</vt:lpstr>
      <vt:lpstr>보안등 상태정보 포맷 (비콘-&gt;스마트폰)</vt:lpstr>
      <vt:lpstr>보안등 ID 요청 및 응답 포맷</vt:lpstr>
      <vt:lpstr>보안등 상태정보 전송(스마트폰-&gt; 서버)</vt:lpstr>
      <vt:lpstr>보안등 상태정보 ACK (서버 -&gt; 스마트폰)</vt:lpstr>
      <vt:lpstr>방범등 관리 시스템 (서버)</vt:lpstr>
      <vt:lpstr>방범등 관리 시스템: 장애 발생 내역 관리</vt:lpstr>
      <vt:lpstr>Database Table: 보안등 상태 정보</vt:lpstr>
      <vt:lpstr>Database Table: 장애 이력 현황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비콘 기반의 방범등  관리 시스템 개발</dc:title>
  <dc:creator>정창수</dc:creator>
  <cp:lastModifiedBy>정창수</cp:lastModifiedBy>
  <cp:revision>72</cp:revision>
  <dcterms:created xsi:type="dcterms:W3CDTF">2016-09-02T05:57:22Z</dcterms:created>
  <dcterms:modified xsi:type="dcterms:W3CDTF">2016-09-05T01:37:17Z</dcterms:modified>
</cp:coreProperties>
</file>