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3" r:id="rId3"/>
    <p:sldId id="262" r:id="rId4"/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4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2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2135660" y="1196503"/>
            <a:ext cx="7772400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비콘 기반의 방범등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관리 시스템 개발</a:t>
            </a:r>
            <a:endParaRPr lang="en-US" sz="5400" dirty="0"/>
          </a:p>
        </p:txBody>
      </p:sp>
      <p:sp>
        <p:nvSpPr>
          <p:cNvPr id="6" name="부제 2"/>
          <p:cNvSpPr>
            <a:spLocks noGrp="1"/>
          </p:cNvSpPr>
          <p:nvPr>
            <p:ph type="subTitle" idx="1"/>
          </p:nvPr>
        </p:nvSpPr>
        <p:spPr>
          <a:xfrm>
            <a:off x="2592860" y="3676178"/>
            <a:ext cx="6858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O2O &amp;</a:t>
            </a:r>
          </a:p>
          <a:p>
            <a:r>
              <a:rPr lang="ko-KR" altLang="en-US" dirty="0" smtClean="0"/>
              <a:t>사람과 세상</a:t>
            </a:r>
            <a:r>
              <a:rPr lang="en-US" altLang="ko-KR" dirty="0" smtClean="0"/>
              <a:t>, Network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7470" y="2356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56675" y="6416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9682" y="14965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Architecture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5" y="911251"/>
            <a:ext cx="7840057" cy="5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6675" y="6416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149654"/>
            <a:ext cx="7004051" cy="52813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BLE(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Blootooth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Low Energy)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6" descr="비콘동작원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1" y="985003"/>
            <a:ext cx="8322276" cy="53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56675" y="6416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149654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55935" y="1080616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보안등 상태 정보 수신 및 분석 기능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보안등 상태 정보를 웹 서버 전송 기능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관리자 및 일반 사용자 로그인 기능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웹 기능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020" y="1241034"/>
            <a:ext cx="2436334" cy="44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92506" y="609601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75721" y="149653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75722" y="1112699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기술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 보안등 상태 정보 수신</a:t>
            </a:r>
            <a:endParaRPr lang="en-US" altLang="ko-KR" b="1" dirty="0" smtClean="0"/>
          </a:p>
          <a:p>
            <a:pPr marL="1371600" lvl="3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5 byte</a:t>
            </a:r>
          </a:p>
          <a:p>
            <a:pPr marL="1371600" lvl="3" indent="0">
              <a:buNone/>
            </a:pPr>
            <a:r>
              <a:rPr lang="en-US" altLang="ko-KR" b="1" dirty="0" smtClean="0"/>
              <a:t>: ex) 2016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13</a:t>
            </a:r>
            <a:r>
              <a:rPr lang="ko-KR" altLang="en-US" b="1" dirty="0" smtClean="0"/>
              <a:t>시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분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초</a:t>
            </a:r>
            <a:endParaRPr lang="en-US" altLang="ko-KR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49281"/>
              </p:ext>
            </p:extLst>
          </p:nvPr>
        </p:nvGraphicFramePr>
        <p:xfrm>
          <a:off x="1174079" y="2777065"/>
          <a:ext cx="10135605" cy="290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  <a:gridCol w="675707"/>
              </a:tblGrid>
              <a:tr h="417672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marL="36000" marR="36000" marT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767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0x0A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018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자리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초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정전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정전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소등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baseline="0" dirty="0" smtClean="0"/>
                        <a:t> 정상</a:t>
                      </a:r>
                      <a:endParaRPr lang="en-US" altLang="ko-KR" sz="1000" baseline="0" dirty="0" smtClean="0"/>
                    </a:p>
                    <a:p>
                      <a:pPr algn="ctr"/>
                      <a:r>
                        <a:rPr lang="en-US" altLang="ko-KR" sz="1000" baseline="0" dirty="0" smtClean="0"/>
                        <a:t>1:</a:t>
                      </a:r>
                      <a:r>
                        <a:rPr lang="ko-KR" altLang="en-US" sz="1000" baseline="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누전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누전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램프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안정기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소등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점등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센서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안함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사용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0x00~</a:t>
                      </a:r>
                    </a:p>
                    <a:p>
                      <a:pPr algn="ctr"/>
                      <a:r>
                        <a:rPr lang="en-US" sz="1000" dirty="0" smtClean="0"/>
                        <a:t>0x0F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28334" y="6096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31341" y="117570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5299" y="743733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기술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 보안등 </a:t>
            </a:r>
            <a:r>
              <a:rPr lang="en-US" altLang="ko-KR" b="1" dirty="0" smtClean="0"/>
              <a:t>ID </a:t>
            </a:r>
            <a:r>
              <a:rPr lang="ko-KR" altLang="en-US" b="1" dirty="0" smtClean="0"/>
              <a:t>요청 및 응답 포맷</a:t>
            </a:r>
            <a:endParaRPr lang="en-US" altLang="ko-KR" b="1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60186" y="1565331"/>
            <a:ext cx="3435350" cy="353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 요청 포맷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스마트폰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</a:t>
            </a:r>
            <a:r>
              <a:rPr lang="ko-KR" altLang="en-US" sz="1800" dirty="0" smtClean="0"/>
              <a:t> 서버</a:t>
            </a:r>
            <a:endParaRPr 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46689"/>
              </p:ext>
            </p:extLst>
          </p:nvPr>
        </p:nvGraphicFramePr>
        <p:xfrm>
          <a:off x="1504487" y="2047160"/>
          <a:ext cx="3657725" cy="463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038"/>
                <a:gridCol w="515907"/>
                <a:gridCol w="411567"/>
                <a:gridCol w="411567"/>
                <a:gridCol w="2034646"/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예</a:t>
                      </a:r>
                      <a:endParaRPr lang="ko-KR" alt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및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'R'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요청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비콘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MAC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Address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블루투스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MAC</a:t>
                      </a:r>
                      <a:r>
                        <a:rPr lang="en-US" altLang="ko-KR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Address</a:t>
                      </a:r>
                      <a:r>
                        <a:rPr lang="ko-KR" altLang="en-US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bytes</a:t>
                      </a:r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임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돋움" charset="-127"/>
                        </a:rPr>
                        <a:t>보안등 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ID: 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'B'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'D'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26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27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97146"/>
              </p:ext>
            </p:extLst>
          </p:nvPr>
        </p:nvGraphicFramePr>
        <p:xfrm>
          <a:off x="5963652" y="2126487"/>
          <a:ext cx="4182535" cy="453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793"/>
                <a:gridCol w="589929"/>
                <a:gridCol w="470618"/>
                <a:gridCol w="470618"/>
                <a:gridCol w="2326577"/>
              </a:tblGrid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및 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‘6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응답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 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Char</a:t>
                      </a:r>
                      <a:endParaRPr lang="en-U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20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21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455679" y="1607663"/>
            <a:ext cx="3435350" cy="31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 응답 포맷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스마트폰 </a:t>
            </a:r>
            <a:r>
              <a:rPr lang="en-US" altLang="ko-KR" sz="1800" dirty="0" smtClean="0"/>
              <a:t>&lt;-</a:t>
            </a:r>
            <a:r>
              <a:rPr lang="ko-KR" altLang="en-US" sz="1800" dirty="0" smtClean="0"/>
              <a:t> 서버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1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76460" y="625644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79467" y="133612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11550" y="711649"/>
            <a:ext cx="7937837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기술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 보안등 상태정보를 웹 서버로  전송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스마트폰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서버</a:t>
            </a:r>
            <a:r>
              <a:rPr lang="en-US" altLang="ko-KR" b="1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54388"/>
              </p:ext>
            </p:extLst>
          </p:nvPr>
        </p:nvGraphicFramePr>
        <p:xfrm>
          <a:off x="1224294" y="1735222"/>
          <a:ext cx="4422395" cy="4351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419"/>
                <a:gridCol w="623761"/>
                <a:gridCol w="497607"/>
                <a:gridCol w="497607"/>
                <a:gridCol w="2460001"/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 서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 목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예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형식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 고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STX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0x02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Hex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byte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날짜 및 시간</a:t>
                      </a:r>
                      <a:endParaRPr lang="ko-KR" alt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</a:rPr>
                        <a:t>시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분 </a:t>
                      </a:r>
                      <a:r>
                        <a:rPr lang="en-US" altLang="ko-KR" sz="1000" u="none" strike="noStrike" dirty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초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10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6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9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'6'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>
                          <a:effectLst/>
                        </a:rPr>
                        <a:t>11</a:t>
                      </a:r>
                      <a:endParaRPr lang="cs-CZ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13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명령어</a:t>
                      </a:r>
                      <a:endParaRPr lang="ko-KR" alt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'E'</a:t>
                      </a:r>
                      <a:endParaRPr lang="it-IT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이벤트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(1 byte)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000001번</a:t>
                      </a:r>
                      <a:endParaRPr lang="is-IS" sz="10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18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 dirty="0">
                          <a:effectLst/>
                        </a:rPr>
                        <a:t>20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접속간격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00 ~ 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 dirty="0">
                          <a:effectLst/>
                        </a:rPr>
                        <a:t>21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EVENT        EN / DIS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점소등상태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23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 모드의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24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등고장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안정기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램프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25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누전 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26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이상점등 상태변화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27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정전여부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28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테이블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29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40635"/>
              </p:ext>
            </p:extLst>
          </p:nvPr>
        </p:nvGraphicFramePr>
        <p:xfrm>
          <a:off x="5840215" y="1735222"/>
          <a:ext cx="4056332" cy="4351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92"/>
                <a:gridCol w="572129"/>
                <a:gridCol w="456418"/>
                <a:gridCol w="456418"/>
                <a:gridCol w="2256375"/>
              </a:tblGrid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시간설정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XX:00~00:00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34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 dirty="0">
                          <a:effectLst/>
                        </a:rPr>
                        <a:t>36</a:t>
                      </a:r>
                      <a:endParaRPr lang="cs-CZ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37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 기간설정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01월 01일 ~ 12월 31일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39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'2'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'3'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점등편차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'+'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+ 0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12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48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>
                          <a:effectLst/>
                        </a:rPr>
                        <a:t>49</a:t>
                      </a:r>
                      <a:endParaRPr lang="cs-CZ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소등편차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'-'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- 1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5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51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52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54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정전여부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정전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이상점소등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이상점등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이상소등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56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누전여부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누전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57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등고장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램프고장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안정기고장</a:t>
                      </a:r>
                      <a:r>
                        <a:rPr lang="en-US" altLang="ko-KR" sz="700" u="none" strike="noStrike">
                          <a:effectLst/>
                        </a:rPr>
                        <a:t>,3:</a:t>
                      </a:r>
                      <a:r>
                        <a:rPr lang="ko-KR" altLang="en-US" sz="700" u="none" strike="noStrike">
                          <a:effectLst/>
                        </a:rPr>
                        <a:t>램프안정기고장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58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점소등상태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</a:t>
                      </a:r>
                      <a:r>
                        <a:rPr lang="ko-KR" altLang="en-US" sz="700" u="none" strike="noStrike">
                          <a:effectLst/>
                        </a:rPr>
                        <a:t>정상소등</a:t>
                      </a:r>
                      <a:r>
                        <a:rPr lang="en-US" altLang="ko-KR" sz="700" u="none" strike="noStrike">
                          <a:effectLst/>
                        </a:rPr>
                        <a:t>, 1:</a:t>
                      </a:r>
                      <a:r>
                        <a:rPr lang="ko-KR" altLang="en-US" sz="700" u="none" strike="noStrike">
                          <a:effectLst/>
                        </a:rPr>
                        <a:t>정상점등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강제소등</a:t>
                      </a:r>
                      <a:r>
                        <a:rPr lang="en-US" altLang="ko-KR" sz="700" u="none" strike="noStrike">
                          <a:effectLst/>
                        </a:rPr>
                        <a:t>, 3:</a:t>
                      </a:r>
                      <a:r>
                        <a:rPr lang="ko-KR" altLang="en-US" sz="700" u="none" strike="noStrike">
                          <a:effectLst/>
                        </a:rPr>
                        <a:t>강제점등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59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조도상태</a:t>
                      </a:r>
                      <a:endParaRPr lang="ko-KR" alt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u="none" strike="noStrike">
                          <a:effectLst/>
                        </a:rPr>
                        <a:t>'A'</a:t>
                      </a:r>
                      <a:endParaRPr lang="tr-T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 ~ F (16단계), 사용안함 : 'X'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ETX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0x03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Hex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01022" y="6332080"/>
            <a:ext cx="548218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348" y="6264347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</a:t>
            </a:r>
            <a:r>
              <a:rPr lang="en-US" altLang="ko-KR" sz="1200" dirty="0" smtClean="0"/>
              <a:t> CDMA</a:t>
            </a:r>
            <a:r>
              <a:rPr lang="ko-KR" altLang="en-US" sz="1200" dirty="0" smtClean="0"/>
              <a:t> 점멸기와 호환되는 데이터이므로 기본값만 입력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0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48124" y="577518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51131" y="85486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스마트폰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256" y="663523"/>
            <a:ext cx="8836196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기술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 보안등 상태정보 전송 </a:t>
            </a:r>
            <a:r>
              <a:rPr lang="en-US" altLang="ko-KR" b="1" dirty="0" smtClean="0"/>
              <a:t>ACK (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스마트폰</a:t>
            </a:r>
            <a:r>
              <a:rPr lang="en-US" altLang="ko-KR" b="1" dirty="0" smtClean="0"/>
              <a:t>)</a:t>
            </a:r>
          </a:p>
          <a:p>
            <a:pPr marL="1828800" lvl="4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보안등 상태 정보를 수신한 서버는 </a:t>
            </a:r>
            <a:r>
              <a:rPr lang="en-US" altLang="ko-KR" b="1" dirty="0" smtClean="0"/>
              <a:t>APP</a:t>
            </a:r>
            <a:r>
              <a:rPr lang="ko-KR" altLang="en-US" b="1" dirty="0" smtClean="0"/>
              <a:t>으로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를 전송한다</a:t>
            </a:r>
            <a:endParaRPr lang="en-US" altLang="ko-KR" b="1" dirty="0" smtClean="0"/>
          </a:p>
          <a:p>
            <a:pPr marL="1828800" lvl="4" indent="0">
              <a:buNone/>
            </a:pPr>
            <a:r>
              <a:rPr lang="en-US" altLang="ko-KR" b="1" dirty="0" smtClean="0"/>
              <a:t>: App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ACK </a:t>
            </a:r>
            <a:r>
              <a:rPr lang="ko-KR" altLang="en-US" b="1" dirty="0" smtClean="0"/>
              <a:t>메시지를 수신하지 못할 경우 재 전송 한다</a:t>
            </a:r>
            <a:r>
              <a:rPr lang="en-US" altLang="ko-KR" b="1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50755"/>
              </p:ext>
            </p:extLst>
          </p:nvPr>
        </p:nvGraphicFramePr>
        <p:xfrm>
          <a:off x="2675354" y="2277973"/>
          <a:ext cx="6131762" cy="40389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6159"/>
                <a:gridCol w="864860"/>
                <a:gridCol w="689945"/>
                <a:gridCol w="689945"/>
                <a:gridCol w="3410853"/>
              </a:tblGrid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 서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 목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형식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고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>
                          <a:effectLst/>
                        </a:rPr>
                        <a:t>0x02</a:t>
                      </a:r>
                      <a:endParaRPr lang="fi-FI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날짜 및 시간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r>
                        <a:rPr lang="ko-KR" altLang="en-US" sz="1100" u="none" strike="noStrike" dirty="0">
                          <a:effectLst/>
                        </a:rPr>
                        <a:t>분 </a:t>
                      </a:r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초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돋움" charset="-127"/>
                        </a:rPr>
                        <a:t>(12</a:t>
                      </a:r>
                      <a:r>
                        <a:rPr lang="ko-KR" altLang="en-US" sz="1100" b="0" i="0" u="none" strike="noStrike" baseline="0" dirty="0" smtClean="0">
                          <a:effectLst/>
                          <a:latin typeface="돋움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effectLst/>
                          <a:latin typeface="돋움" charset="-127"/>
                        </a:rPr>
                        <a:t>bytes)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'0'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9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'9'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'6'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u="none" strike="noStrike">
                          <a:effectLst/>
                        </a:rPr>
                        <a:t>11</a:t>
                      </a:r>
                      <a:endParaRPr lang="cs-CZ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'E'</a:t>
                      </a:r>
                      <a:endParaRPr lang="it-IT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이벤트 응답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보안등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18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20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0x03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1105</Words>
  <Application>Microsoft Office PowerPoint</Application>
  <PresentationFormat>와이드스크린</PresentationFormat>
  <Paragraphs>610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돋움</vt:lpstr>
      <vt:lpstr>맑은 고딕</vt:lpstr>
      <vt:lpstr>Arial</vt:lpstr>
      <vt:lpstr>Trebuchet MS</vt:lpstr>
      <vt:lpstr>Wingdings</vt:lpstr>
      <vt:lpstr>Wingdings 3</vt:lpstr>
      <vt:lpstr>패싯</vt:lpstr>
      <vt:lpstr>비콘 기반의 방범등  관리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혜경</dc:creator>
  <cp:lastModifiedBy>안 창준</cp:lastModifiedBy>
  <cp:revision>8</cp:revision>
  <dcterms:created xsi:type="dcterms:W3CDTF">2016-09-05T02:36:56Z</dcterms:created>
  <dcterms:modified xsi:type="dcterms:W3CDTF">2016-09-05T03:49:05Z</dcterms:modified>
</cp:coreProperties>
</file>