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2" r:id="rId3"/>
    <p:sldId id="263" r:id="rId4"/>
    <p:sldId id="256" r:id="rId5"/>
    <p:sldId id="258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97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4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2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0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8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7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3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7493-90C0-427B-9099-B08960494A40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7EA814-563B-497C-B032-46FA08539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831939" y="723537"/>
            <a:ext cx="7772400" cy="238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비콘 기반의 방범등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ko-KR" altLang="en-US" sz="5400" dirty="0" smtClean="0"/>
              <a:t>관리 시스템 개발</a:t>
            </a:r>
            <a:endParaRPr lang="en-US" sz="5400" dirty="0"/>
          </a:p>
        </p:txBody>
      </p:sp>
      <p:sp>
        <p:nvSpPr>
          <p:cNvPr id="6" name="부제 2"/>
          <p:cNvSpPr>
            <a:spLocks noGrp="1"/>
          </p:cNvSpPr>
          <p:nvPr>
            <p:ph type="subTitle" idx="1"/>
          </p:nvPr>
        </p:nvSpPr>
        <p:spPr>
          <a:xfrm>
            <a:off x="2918681" y="4203851"/>
            <a:ext cx="6858000" cy="1655762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팀 </a:t>
            </a:r>
            <a:r>
              <a:rPr lang="en-US" altLang="ko-KR" sz="2000" dirty="0" smtClean="0">
                <a:solidFill>
                  <a:schemeClr val="tx1"/>
                </a:solidFill>
              </a:rPr>
              <a:t>O2O &amp;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사람과 세상</a:t>
            </a:r>
            <a:r>
              <a:rPr lang="en-US" altLang="ko-KR" sz="2000" dirty="0" smtClean="0">
                <a:solidFill>
                  <a:schemeClr val="tx1"/>
                </a:solidFill>
              </a:rPr>
              <a:t>, Network Lab.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2804845" y="513057"/>
            <a:ext cx="6012782" cy="49529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143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256675" y="7467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254754"/>
            <a:ext cx="7004051" cy="52813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BLE(</a:t>
            </a:r>
            <a:r>
              <a:rPr 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Blootooth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Low Energy)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비콘</a:t>
            </a:r>
            <a:endParaRPr lang="en-US" altLang="ko-K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762786" y="1433444"/>
            <a:ext cx="8891084" cy="4795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entagon 19"/>
          <p:cNvSpPr/>
          <p:nvPr/>
        </p:nvSpPr>
        <p:spPr>
          <a:xfrm>
            <a:off x="733498" y="1238074"/>
            <a:ext cx="4494437" cy="687072"/>
          </a:xfrm>
          <a:prstGeom prst="homePlate">
            <a:avLst/>
          </a:prstGeom>
          <a:solidFill>
            <a:srgbClr val="1AA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BLE Beacon Operations</a:t>
            </a:r>
            <a:endParaRPr lang="en-US" sz="16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33139" y="2031957"/>
            <a:ext cx="7970808" cy="3316598"/>
            <a:chOff x="667291" y="3644365"/>
            <a:chExt cx="4774337" cy="198656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91" y="3836146"/>
              <a:ext cx="679732" cy="83659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516" y="3644365"/>
              <a:ext cx="487197" cy="6624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516" y="4807665"/>
              <a:ext cx="487197" cy="66245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0229" y="3783370"/>
              <a:ext cx="1561399" cy="1561399"/>
            </a:xfrm>
            <a:prstGeom prst="rect">
              <a:avLst/>
            </a:prstGeom>
          </p:spPr>
        </p:pic>
        <p:cxnSp>
          <p:nvCxnSpPr>
            <p:cNvPr id="17" name="직선 화살표 연결선 16"/>
            <p:cNvCxnSpPr/>
            <p:nvPr/>
          </p:nvCxnSpPr>
          <p:spPr>
            <a:xfrm>
              <a:off x="1418479" y="4055106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42074" y="3812611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ID</a:t>
              </a:r>
              <a:endParaRPr lang="en-US" sz="1000"/>
            </a:p>
          </p:txBody>
        </p: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370611" y="4486012"/>
              <a:ext cx="964905" cy="652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822713" y="3951164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72541" y="3702621"/>
              <a:ext cx="178782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mtClean="0"/>
                <a:t>ID</a:t>
              </a:r>
              <a:endParaRPr lang="en-US" sz="1000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rot="10800000">
              <a:off x="2822713" y="4178914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17302" y="4220781"/>
              <a:ext cx="359293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Service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6959" y="4530666"/>
              <a:ext cx="695350" cy="16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Service Server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719546" y="4577263"/>
              <a:ext cx="3177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ID</a:t>
              </a:r>
              <a:endParaRPr lang="en-US" sz="100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2851720" y="5022618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rot="10800000">
              <a:off x="2851720" y="5250368"/>
              <a:ext cx="9649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82625" y="4794105"/>
              <a:ext cx="178782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mtClean="0"/>
                <a:t>ID</a:t>
              </a:r>
              <a:endParaRPr lang="en-US" sz="1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7384" y="5312265"/>
              <a:ext cx="359293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Service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8723" y="4577504"/>
              <a:ext cx="463951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Advertiser</a:t>
              </a:r>
              <a:endParaRPr 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92244" y="4308508"/>
              <a:ext cx="382337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Scanner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87090" y="5483453"/>
              <a:ext cx="382337" cy="147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Scanner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1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7470" y="2356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256675" y="74926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259682" y="257234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시스템 구조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09" y="911251"/>
            <a:ext cx="7840057" cy="55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56675" y="7467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259682" y="254754"/>
            <a:ext cx="7004051" cy="52813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안드로이</a:t>
            </a:r>
            <a:r>
              <a:rPr lang="ko-KR" alt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드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0951" y="1637357"/>
            <a:ext cx="6012782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</a:rPr>
              <a:t>정보 수신 및 분석</a:t>
            </a: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</a:rPr>
              <a:t>웹 서버로 정보 전송</a:t>
            </a: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latin typeface="+mn-ea"/>
              </a:rPr>
              <a:t>모바일</a:t>
            </a:r>
            <a:r>
              <a:rPr lang="ko-KR" altLang="en-US" b="1" dirty="0" smtClean="0">
                <a:latin typeface="+mn-ea"/>
              </a:rPr>
              <a:t> 웹</a:t>
            </a: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latin typeface="+mn-ea"/>
              </a:rPr>
              <a:t>로그인</a:t>
            </a:r>
            <a:endParaRPr lang="en-US" b="1" dirty="0" smtClean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37" y="1241033"/>
            <a:ext cx="2436334" cy="44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92506" y="704191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75721" y="244243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비콘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25148" y="882036"/>
            <a:ext cx="6954624" cy="49529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비콘 </a:t>
            </a:r>
            <a:r>
              <a:rPr lang="en-US" altLang="ko-KR" dirty="0" smtClean="0"/>
              <a:t>MAC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보안등 상태정보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69" y="2631750"/>
            <a:ext cx="8089514" cy="32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28334" y="714702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1"/>
          <p:cNvSpPr txBox="1">
            <a:spLocks/>
          </p:cNvSpPr>
          <p:nvPr/>
        </p:nvSpPr>
        <p:spPr>
          <a:xfrm>
            <a:off x="131341" y="222670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서버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5299" y="414219"/>
            <a:ext cx="6012782" cy="5854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HTTP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톰캣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웹 서버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앱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비콘 </a:t>
            </a:r>
            <a:r>
              <a:rPr lang="en-US" altLang="ko-KR" sz="2000" dirty="0" smtClean="0"/>
              <a:t>MAC Address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46058"/>
              </p:ext>
            </p:extLst>
          </p:nvPr>
        </p:nvGraphicFramePr>
        <p:xfrm>
          <a:off x="828985" y="2055398"/>
          <a:ext cx="3657725" cy="46366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038"/>
                <a:gridCol w="515907"/>
                <a:gridCol w="411567"/>
                <a:gridCol w="411567"/>
                <a:gridCol w="2034646"/>
              </a:tblGrid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및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900" u="none" strike="noStrike" dirty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'R'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요청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비콘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MAC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+mn-lt"/>
                        </a:rPr>
                        <a:t>Address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블루투스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MAC</a:t>
                      </a:r>
                      <a:r>
                        <a:rPr lang="en-US" altLang="ko-KR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Address</a:t>
                      </a:r>
                      <a:r>
                        <a:rPr lang="ko-KR" altLang="en-US" sz="900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는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6 bytes</a:t>
                      </a:r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임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effectLst/>
                          <a:latin typeface="돋움" charset="-127"/>
                        </a:rPr>
                        <a:t>보안등 </a:t>
                      </a:r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ID: 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'8'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'B'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20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900" u="none" strike="noStrike" dirty="0">
                          <a:effectLst/>
                        </a:rPr>
                        <a:t>'D'</a:t>
                      </a:r>
                      <a:endParaRPr lang="tr-T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21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24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25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40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26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 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  <a:tr h="1554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27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0944" marR="10944" marT="1094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5051438" y="1219197"/>
            <a:ext cx="2822840" cy="873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서버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보안등 </a:t>
            </a:r>
            <a:r>
              <a:rPr lang="en-US" altLang="ko-KR" sz="2000" dirty="0" smtClean="0"/>
              <a:t>ID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11813"/>
              </p:ext>
            </p:extLst>
          </p:nvPr>
        </p:nvGraphicFramePr>
        <p:xfrm>
          <a:off x="5782426" y="2085299"/>
          <a:ext cx="4182535" cy="4538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793"/>
                <a:gridCol w="589929"/>
                <a:gridCol w="470618"/>
                <a:gridCol w="470618"/>
                <a:gridCol w="2326577"/>
              </a:tblGrid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순 서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항 목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예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형식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 고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 dirty="0">
                          <a:effectLst/>
                        </a:rPr>
                        <a:t>0x02</a:t>
                      </a:r>
                      <a:endParaRPr lang="fi-FI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byte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날짜 및 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시간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>
                          <a:effectLst/>
                        </a:rPr>
                        <a:t>일 </a:t>
                      </a:r>
                      <a:r>
                        <a:rPr lang="en-US" altLang="ko-KR" sz="900" u="none" strike="noStrike" dirty="0">
                          <a:effectLst/>
                        </a:rPr>
                        <a:t>13</a:t>
                      </a:r>
                      <a:r>
                        <a:rPr lang="ko-KR" altLang="en-US" sz="900" u="none" strike="noStrike" dirty="0">
                          <a:effectLst/>
                        </a:rPr>
                        <a:t>시 </a:t>
                      </a:r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r>
                        <a:rPr lang="ko-KR" altLang="en-US" sz="900" u="none" strike="noStrike" dirty="0">
                          <a:effectLst/>
                        </a:rPr>
                        <a:t>분 </a:t>
                      </a:r>
                      <a:r>
                        <a:rPr lang="en-US" altLang="ko-KR" sz="900" u="none" strike="noStrike" dirty="0">
                          <a:effectLst/>
                        </a:rPr>
                        <a:t>09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초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</a:rPr>
                        <a:t>‘6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9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 smtClean="0">
                          <a:effectLst/>
                        </a:rPr>
                        <a:t>‘</a:t>
                      </a:r>
                      <a:r>
                        <a:rPr lang="en-US" sz="900" u="none" strike="noStrike" dirty="0" smtClean="0">
                          <a:effectLst/>
                        </a:rPr>
                        <a:t>0</a:t>
                      </a:r>
                      <a:r>
                        <a:rPr lang="ru-RU" sz="900" u="none" strike="noStrike" dirty="0" smtClean="0">
                          <a:effectLst/>
                        </a:rPr>
                        <a:t>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'3'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'6'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u="none" strike="noStrike">
                          <a:effectLst/>
                        </a:rPr>
                        <a:t>11</a:t>
                      </a:r>
                      <a:endParaRPr lang="cs-CZ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12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'9'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>
                          <a:effectLst/>
                        </a:rPr>
                        <a:t>13</a:t>
                      </a:r>
                      <a:endParaRPr lang="is-IS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명령어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'E'</a:t>
                      </a:r>
                      <a:endParaRPr lang="it-IT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점멸기번호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응답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 (1 byte)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14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 </a:t>
                      </a:r>
                      <a:endParaRPr lang="en-US" altLang="ko-KR" sz="900" u="none" strike="noStrike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9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9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900" u="none" strike="noStrike">
                          <a:effectLst/>
                        </a:rPr>
                        <a:t>18</a:t>
                      </a:r>
                      <a:endParaRPr lang="fi-FI" sz="9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'0'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19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'1'</a:t>
                      </a:r>
                      <a:endParaRPr lang="ru-RU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Char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33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900" u="none" strike="noStrike" dirty="0">
                          <a:effectLst/>
                        </a:rPr>
                        <a:t>20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ETX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0x03</a:t>
                      </a:r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Hex</a:t>
                      </a:r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9733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is-IS" sz="900" b="0" i="0" u="none" strike="noStrike" dirty="0" smtClean="0">
                          <a:effectLst/>
                          <a:latin typeface="돋움" charset="-127"/>
                        </a:rPr>
                        <a:t>Total</a:t>
                      </a:r>
                      <a:endParaRPr lang="is-I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effectLst/>
                          <a:latin typeface="돋움" charset="-127"/>
                        </a:rPr>
                        <a:t>21 bytes</a:t>
                      </a:r>
                      <a:endParaRPr lang="ko-KR" altLang="en-US" sz="9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0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176460" y="730744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2"/>
          <p:cNvSpPr txBox="1">
            <a:spLocks/>
          </p:cNvSpPr>
          <p:nvPr/>
        </p:nvSpPr>
        <p:spPr>
          <a:xfrm>
            <a:off x="168222" y="848974"/>
            <a:ext cx="8718266" cy="548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/>
              <a:t>보안등  상태정보를 웹 서버로  전송 </a:t>
            </a:r>
            <a:r>
              <a:rPr lang="en-US" altLang="ko-KR" sz="2000" b="1" dirty="0" smtClean="0"/>
              <a:t>(</a:t>
            </a:r>
            <a:r>
              <a:rPr lang="ko-KR" altLang="en-US" sz="2000" b="1" dirty="0"/>
              <a:t>앱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01950"/>
              </p:ext>
            </p:extLst>
          </p:nvPr>
        </p:nvGraphicFramePr>
        <p:xfrm>
          <a:off x="1224294" y="1570465"/>
          <a:ext cx="4422395" cy="4351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3419"/>
                <a:gridCol w="623761"/>
                <a:gridCol w="497607"/>
                <a:gridCol w="497607"/>
                <a:gridCol w="2460001"/>
              </a:tblGrid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순 서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항 목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예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형식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 고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STX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0x02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Hex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byte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날짜 및 시간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u="none" strike="noStrike" dirty="0">
                          <a:effectLst/>
                        </a:rPr>
                        <a:t>13</a:t>
                      </a:r>
                      <a:r>
                        <a:rPr lang="ko-KR" altLang="en-US" sz="1000" u="none" strike="noStrike" dirty="0">
                          <a:effectLst/>
                        </a:rPr>
                        <a:t>시 </a:t>
                      </a:r>
                      <a:r>
                        <a:rPr lang="en-US" altLang="ko-KR" sz="1000" u="none" strike="noStrike" dirty="0">
                          <a:effectLst/>
                        </a:rPr>
                        <a:t>16</a:t>
                      </a:r>
                      <a:r>
                        <a:rPr lang="ko-KR" altLang="en-US" sz="1000" u="none" strike="noStrike" dirty="0">
                          <a:effectLst/>
                        </a:rPr>
                        <a:t>분 </a:t>
                      </a:r>
                      <a:r>
                        <a:rPr lang="en-US" altLang="ko-KR" sz="1000" u="none" strike="noStrike" dirty="0">
                          <a:effectLst/>
                        </a:rPr>
                        <a:t>09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초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돋움" charset="-127"/>
                        </a:rPr>
                        <a:t>(12 bytes)</a:t>
                      </a:r>
                      <a:endParaRPr lang="ko-KR" altLang="en-US" sz="10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6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'0'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4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9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5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smtClean="0">
                          <a:effectLst/>
                        </a:rPr>
                        <a:t>‘</a:t>
                      </a:r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r>
                        <a:rPr lang="ru-RU" sz="800" u="none" strike="noStrike" dirty="0" smtClean="0">
                          <a:effectLst/>
                        </a:rPr>
                        <a:t>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6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8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'3'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9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'6'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>
                          <a:effectLst/>
                        </a:rPr>
                        <a:t>11</a:t>
                      </a:r>
                      <a:endParaRPr lang="cs-CZ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12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13</a:t>
                      </a:r>
                      <a:endParaRPr lang="is-IS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명령어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800" u="none" strike="noStrike">
                          <a:effectLst/>
                        </a:rPr>
                        <a:t>'E'</a:t>
                      </a:r>
                      <a:endParaRPr lang="it-IT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이벤트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보고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 (1 byte)</a:t>
                      </a:r>
                      <a:endParaRPr lang="ko-KR" alt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14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보안등 </a:t>
                      </a:r>
                      <a:r>
                        <a:rPr lang="en-US" altLang="ko-KR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000001번</a:t>
                      </a:r>
                      <a:endParaRPr lang="is-IS" sz="10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15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16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17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800" u="none" strike="noStrike">
                          <a:effectLst/>
                        </a:rPr>
                        <a:t>18</a:t>
                      </a:r>
                      <a:endParaRPr lang="fi-FI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19</a:t>
                      </a:r>
                      <a:endParaRPr lang="en-US" altLang="ko-KR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'1'</a:t>
                      </a:r>
                      <a:endParaRPr lang="ru-RU" sz="800" b="0" i="0" u="none" strike="noStrike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9350" marR="9350" marT="935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 dirty="0">
                          <a:effectLst/>
                        </a:rPr>
                        <a:t>20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접속간격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'9'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00 ~ 99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u="none" strike="noStrike" dirty="0">
                          <a:effectLst/>
                        </a:rPr>
                        <a:t>21</a:t>
                      </a:r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'9'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22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de-DE" sz="800" u="none" strike="noStrike">
                          <a:effectLst/>
                        </a:rPr>
                        <a:t>EVENT        EN / DIS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점소등상태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23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강제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 모드의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24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등고장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안정기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램프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</a:rPr>
                        <a:t>의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25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누전 상태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26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이상점등 상태변화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27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정전여부 변화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28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지역 </a:t>
                      </a:r>
                      <a:r>
                        <a:rPr lang="en-US" altLang="ko-KR" sz="800" u="none" strike="noStrike" dirty="0">
                          <a:effectLst/>
                        </a:rPr>
                        <a:t>ID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'0'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지역 테이블 참조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8944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u="none" strike="noStrike">
                          <a:effectLst/>
                        </a:rPr>
                        <a:t>29</a:t>
                      </a:r>
                      <a:endParaRPr lang="is-IS" sz="8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'0'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9350" marR="9350" marT="9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76692"/>
              </p:ext>
            </p:extLst>
          </p:nvPr>
        </p:nvGraphicFramePr>
        <p:xfrm>
          <a:off x="5840215" y="1570465"/>
          <a:ext cx="4056332" cy="43513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4992"/>
                <a:gridCol w="572129"/>
                <a:gridCol w="456418"/>
                <a:gridCol w="456418"/>
                <a:gridCol w="2256375"/>
              </a:tblGrid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시간설정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XX:00~00:00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'X'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34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 dirty="0">
                          <a:effectLst/>
                        </a:rPr>
                        <a:t>36</a:t>
                      </a:r>
                      <a:endParaRPr lang="cs-CZ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37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'0'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심야소등        기간설정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01월 01일 ~ 12월 31일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39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'2'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'3'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'1'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점등편차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'+'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+ 0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12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48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700" u="none" strike="noStrike">
                          <a:effectLst/>
                        </a:rPr>
                        <a:t>49</a:t>
                      </a:r>
                      <a:endParaRPr lang="cs-CZ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소등편차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'-'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- 1</a:t>
                      </a:r>
                      <a:r>
                        <a:rPr lang="ko-KR" altLang="en-US" sz="700" u="none" strike="noStrike" dirty="0">
                          <a:effectLst/>
                        </a:rPr>
                        <a:t>시간 </a:t>
                      </a:r>
                      <a:r>
                        <a:rPr lang="en-US" altLang="ko-KR" sz="700" u="none" strike="noStrike" dirty="0">
                          <a:effectLst/>
                        </a:rPr>
                        <a:t>5 </a:t>
                      </a:r>
                      <a:r>
                        <a:rPr lang="ko-KR" altLang="en-US" sz="700" u="none" strike="noStrike" dirty="0">
                          <a:effectLst/>
                        </a:rPr>
                        <a:t>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700" u="none" strike="noStrike">
                          <a:effectLst/>
                        </a:rPr>
                        <a:t>51</a:t>
                      </a:r>
                      <a:endParaRPr lang="uk-UA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700" u="none" strike="noStrike">
                          <a:effectLst/>
                        </a:rPr>
                        <a:t>52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8576" marR="8576" marT="8576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54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정전여부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정전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55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이상점소등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이상점등</a:t>
                      </a:r>
                      <a:r>
                        <a:rPr lang="en-US" altLang="ko-KR" sz="700" u="none" strike="noStrike" dirty="0">
                          <a:effectLst/>
                        </a:rPr>
                        <a:t>, 2:</a:t>
                      </a:r>
                      <a:r>
                        <a:rPr lang="ko-KR" altLang="en-US" sz="700" u="none" strike="noStrike" dirty="0">
                          <a:effectLst/>
                        </a:rPr>
                        <a:t>이상소등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56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누전여부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누전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57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등 고장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램프고장</a:t>
                      </a:r>
                      <a:r>
                        <a:rPr lang="en-US" altLang="ko-KR" sz="700" u="none" strike="noStrike" dirty="0">
                          <a:effectLst/>
                        </a:rPr>
                        <a:t>, 2:</a:t>
                      </a:r>
                      <a:r>
                        <a:rPr lang="ko-KR" altLang="en-US" sz="700" u="none" strike="noStrike" dirty="0">
                          <a:effectLst/>
                        </a:rPr>
                        <a:t>안정기고장</a:t>
                      </a:r>
                      <a:r>
                        <a:rPr lang="en-US" altLang="ko-KR" sz="700" u="none" strike="noStrike" dirty="0">
                          <a:effectLst/>
                        </a:rPr>
                        <a:t>,3:</a:t>
                      </a:r>
                      <a:r>
                        <a:rPr lang="ko-KR" altLang="en-US" sz="700" u="none" strike="noStrike" dirty="0">
                          <a:effectLst/>
                        </a:rPr>
                        <a:t>램프안정기고장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58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점 소등상태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'0'</a:t>
                      </a:r>
                      <a:endParaRPr lang="ru-RU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0: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정상소등</a:t>
                      </a:r>
                      <a:r>
                        <a:rPr lang="en-US" altLang="ko-KR" sz="700" u="none" strike="noStrike" dirty="0">
                          <a:effectLst/>
                        </a:rPr>
                        <a:t>, 1:</a:t>
                      </a:r>
                      <a:r>
                        <a:rPr lang="ko-KR" altLang="en-US" sz="700" u="none" strike="noStrike" dirty="0">
                          <a:effectLst/>
                        </a:rPr>
                        <a:t>정상점등</a:t>
                      </a:r>
                      <a:r>
                        <a:rPr lang="en-US" altLang="ko-KR" sz="700" u="none" strike="noStrike" dirty="0">
                          <a:effectLst/>
                        </a:rPr>
                        <a:t>, 2:</a:t>
                      </a:r>
                      <a:r>
                        <a:rPr lang="ko-KR" altLang="en-US" sz="700" u="none" strike="noStrike" dirty="0">
                          <a:effectLst/>
                        </a:rPr>
                        <a:t>강제소등</a:t>
                      </a:r>
                      <a:r>
                        <a:rPr lang="en-US" altLang="ko-KR" sz="700" u="none" strike="noStrike" dirty="0">
                          <a:effectLst/>
                        </a:rPr>
                        <a:t>, 3:</a:t>
                      </a:r>
                      <a:r>
                        <a:rPr lang="ko-KR" altLang="en-US" sz="700" u="none" strike="noStrike" dirty="0">
                          <a:effectLst/>
                        </a:rPr>
                        <a:t>강제점등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59</a:t>
                      </a:r>
                      <a:endParaRPr lang="en-US" altLang="ko-KR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조도상태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u="none" strike="noStrike">
                          <a:effectLst/>
                        </a:rPr>
                        <a:t>'A'</a:t>
                      </a:r>
                      <a:endParaRPr lang="tr-T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Char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 ~ F (16단계), </a:t>
                      </a:r>
                      <a:r>
                        <a:rPr lang="en-US" sz="700" u="none" strike="noStrike" dirty="0" err="1">
                          <a:effectLst/>
                        </a:rPr>
                        <a:t>사용안함</a:t>
                      </a:r>
                      <a:r>
                        <a:rPr lang="en-US" sz="700" u="none" strike="noStrike" dirty="0">
                          <a:effectLst/>
                        </a:rPr>
                        <a:t> : 'X'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  <a:tr h="121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ETX</a:t>
                      </a:r>
                      <a:endParaRPr lang="en-US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0x03</a:t>
                      </a:r>
                      <a:endParaRPr lang="en-US" altLang="ko-KR" sz="700" b="0" i="0" u="none" strike="noStrike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Hex</a:t>
                      </a:r>
                      <a:endParaRPr 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8576" marR="8576" marT="8576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301022" y="6167323"/>
            <a:ext cx="548218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6348" y="6099590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기존</a:t>
            </a:r>
            <a:r>
              <a:rPr lang="en-US" altLang="ko-KR" sz="1200" dirty="0" smtClean="0"/>
              <a:t> CDMA</a:t>
            </a:r>
            <a:r>
              <a:rPr lang="ko-KR" altLang="en-US" sz="1200" dirty="0" smtClean="0"/>
              <a:t> 점멸기와 호환되는 데이터이므로 기본값만 입력</a:t>
            </a:r>
            <a:endParaRPr 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1341" y="222670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서버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48124" y="676860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2"/>
          <p:cNvSpPr txBox="1">
            <a:spLocks/>
          </p:cNvSpPr>
          <p:nvPr/>
        </p:nvSpPr>
        <p:spPr>
          <a:xfrm>
            <a:off x="-757482" y="819524"/>
            <a:ext cx="8836196" cy="10828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altLang="ko-KR" b="1" dirty="0" smtClean="0"/>
              <a:t>ACK (</a:t>
            </a:r>
            <a:r>
              <a:rPr lang="ko-KR" altLang="en-US" b="1" dirty="0" smtClean="0"/>
              <a:t>서버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앱</a:t>
            </a:r>
            <a:r>
              <a:rPr lang="en-US" altLang="ko-KR" b="1" dirty="0" smtClean="0"/>
              <a:t>)</a:t>
            </a:r>
          </a:p>
          <a:p>
            <a:pPr marL="1828800" lvl="4" indent="0">
              <a:buNone/>
            </a:pPr>
            <a:r>
              <a:rPr lang="en-US" altLang="ko-KR" b="1" dirty="0" smtClean="0"/>
              <a:t>: </a:t>
            </a:r>
            <a:r>
              <a:rPr lang="ko-KR" altLang="en-US" b="1" dirty="0" smtClean="0"/>
              <a:t>보안등 상태 정보를 수신하면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서버는 </a:t>
            </a:r>
            <a:r>
              <a:rPr lang="ko-KR" altLang="en-US" b="1" dirty="0"/>
              <a:t>앱</a:t>
            </a:r>
            <a:r>
              <a:rPr lang="ko-KR" altLang="en-US" b="1" dirty="0" smtClean="0"/>
              <a:t>으로 </a:t>
            </a:r>
            <a:r>
              <a:rPr lang="en-US" altLang="ko-KR" b="1" dirty="0" smtClean="0"/>
              <a:t>ACK</a:t>
            </a:r>
            <a:r>
              <a:rPr lang="ko-KR" altLang="en-US" b="1" dirty="0" smtClean="0"/>
              <a:t>를 전송</a:t>
            </a:r>
            <a:endParaRPr lang="en-US" altLang="ko-KR" b="1" dirty="0" smtClean="0"/>
          </a:p>
          <a:p>
            <a:pPr marL="1828800" lvl="4" indent="0">
              <a:buNone/>
            </a:pPr>
            <a:r>
              <a:rPr lang="en-US" altLang="ko-KR" b="1" dirty="0" smtClean="0"/>
              <a:t>: </a:t>
            </a:r>
            <a:r>
              <a:rPr lang="ko-KR" altLang="en-US" b="1" dirty="0"/>
              <a:t>앱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ACK</a:t>
            </a:r>
            <a:r>
              <a:rPr lang="ko-KR" altLang="en-US" b="1" dirty="0" smtClean="0"/>
              <a:t>를 수신하지 못한 경우 재전송</a:t>
            </a:r>
            <a:endParaRPr lang="en-US" altLang="ko-KR" b="1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15424"/>
              </p:ext>
            </p:extLst>
          </p:nvPr>
        </p:nvGraphicFramePr>
        <p:xfrm>
          <a:off x="2321129" y="2047310"/>
          <a:ext cx="6131762" cy="40389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6159"/>
                <a:gridCol w="864860"/>
                <a:gridCol w="689945"/>
                <a:gridCol w="689945"/>
                <a:gridCol w="3410853"/>
              </a:tblGrid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 서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항 목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예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형식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 고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 dirty="0">
                          <a:effectLst/>
                        </a:rPr>
                        <a:t>0x02</a:t>
                      </a:r>
                      <a:endParaRPr lang="fi-FI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날짜 및 시간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2016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월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>
                          <a:effectLst/>
                        </a:rPr>
                        <a:t>일 </a:t>
                      </a:r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r>
                        <a:rPr lang="ko-KR" altLang="en-US" sz="1100" u="none" strike="noStrike" dirty="0">
                          <a:effectLst/>
                        </a:rPr>
                        <a:t>시 </a:t>
                      </a:r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r>
                        <a:rPr lang="ko-KR" altLang="en-US" sz="1100" u="none" strike="noStrike" dirty="0">
                          <a:effectLst/>
                        </a:rPr>
                        <a:t>분 </a:t>
                      </a:r>
                      <a:r>
                        <a:rPr lang="en-US" altLang="ko-KR" sz="1100" u="none" strike="noStrike" dirty="0">
                          <a:effectLst/>
                        </a:rPr>
                        <a:t>09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초</a:t>
                      </a:r>
                      <a:endParaRPr lang="en-US" altLang="ko-KR" sz="11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돋움" charset="-127"/>
                        </a:rPr>
                        <a:t>(12</a:t>
                      </a:r>
                      <a:r>
                        <a:rPr lang="ko-KR" altLang="en-US" sz="1100" b="0" i="0" u="none" strike="noStrike" baseline="0" dirty="0" smtClean="0">
                          <a:effectLst/>
                          <a:latin typeface="돋움" charset="-127"/>
                        </a:rPr>
                        <a:t> </a:t>
                      </a:r>
                      <a:r>
                        <a:rPr lang="en-US" altLang="ko-KR" sz="1100" b="0" i="0" u="none" strike="noStrike" baseline="0" dirty="0" smtClean="0">
                          <a:effectLst/>
                          <a:latin typeface="돋움" charset="-127"/>
                        </a:rPr>
                        <a:t>bytes)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6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'0'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9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smtClean="0">
                          <a:effectLst/>
                        </a:rPr>
                        <a:t>‘</a:t>
                      </a:r>
                      <a:r>
                        <a:rPr lang="en-US" sz="1100" u="none" strike="noStrike" dirty="0" smtClean="0">
                          <a:effectLst/>
                        </a:rPr>
                        <a:t>0</a:t>
                      </a:r>
                      <a:r>
                        <a:rPr lang="ru-RU" sz="1100" u="none" strike="noStrike" dirty="0" smtClean="0">
                          <a:effectLst/>
                        </a:rPr>
                        <a:t>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'9'</a:t>
                      </a:r>
                      <a:endParaRPr lang="ru-RU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'3'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'6'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u="none" strike="noStrike">
                          <a:effectLst/>
                        </a:rPr>
                        <a:t>11</a:t>
                      </a:r>
                      <a:endParaRPr lang="cs-CZ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'9'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13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명령어</a:t>
                      </a:r>
                      <a:endParaRPr lang="ko-KR" alt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'E'</a:t>
                      </a:r>
                      <a:endParaRPr lang="it-IT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이벤트 응답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보안등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000001</a:t>
                      </a:r>
                      <a:r>
                        <a:rPr lang="is-IS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번</a:t>
                      </a:r>
                    </a:p>
                    <a:p>
                      <a:pPr algn="ctr" fontAlgn="ctr"/>
                      <a:r>
                        <a:rPr lang="is-I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돋움" charset="-127"/>
                        </a:rPr>
                        <a:t>(6 bytes)</a:t>
                      </a:r>
                      <a:endParaRPr lang="is-IS" sz="1100" b="0" i="0" u="none" strike="noStrike" dirty="0">
                        <a:solidFill>
                          <a:srgbClr val="FF0000"/>
                        </a:solidFill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100" u="none" strike="noStrike">
                          <a:effectLst/>
                        </a:rPr>
                        <a:t>18</a:t>
                      </a:r>
                      <a:endParaRPr lang="fi-FI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'0'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'1'</a:t>
                      </a:r>
                      <a:endParaRPr lang="ru-RU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359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100" u="none" strike="noStrike">
                          <a:effectLst/>
                        </a:rPr>
                        <a:t>20</a:t>
                      </a:r>
                      <a:endParaRPr lang="is-I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ETX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0x03</a:t>
                      </a:r>
                      <a:endParaRPr lang="en-US" altLang="ko-KR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Hex</a:t>
                      </a:r>
                      <a:endParaRPr lang="en-US" sz="1100" b="0" i="0" u="none" strike="noStrike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effectLst/>
                        <a:latin typeface="돋움" charset="-127"/>
                      </a:endParaRPr>
                    </a:p>
                  </a:txBody>
                  <a:tcPr marL="12700" marR="12700" marT="1270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131341" y="222670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앱 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&lt;-&gt; 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서버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5615"/>
              </p:ext>
            </p:extLst>
          </p:nvPr>
        </p:nvGraphicFramePr>
        <p:xfrm>
          <a:off x="401734" y="898499"/>
          <a:ext cx="10686002" cy="5693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102"/>
                <a:gridCol w="2007031"/>
                <a:gridCol w="962802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326877"/>
                <a:gridCol w="587281"/>
              </a:tblGrid>
              <a:tr h="30379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/>
                        <a:t>개발분류</a:t>
                      </a:r>
                      <a:endParaRPr lang="en-US" sz="1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800" b="1" dirty="0" smtClean="0"/>
                        <a:t>연구개발 내용</a:t>
                      </a:r>
                      <a:endParaRPr lang="en-US" sz="1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b="1" dirty="0" smtClean="0"/>
                        <a:t>참여</a:t>
                      </a:r>
                      <a:endParaRPr lang="en-US" altLang="ko-KR" sz="1600" b="1" dirty="0" smtClean="0"/>
                    </a:p>
                    <a:p>
                      <a:pPr algn="ctr"/>
                      <a:r>
                        <a:rPr lang="ko-KR" altLang="en-US" sz="1600" b="1" dirty="0" smtClean="0"/>
                        <a:t>인원</a:t>
                      </a:r>
                      <a:endParaRPr lang="en-US" sz="2000" b="1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12</a:t>
                      </a:r>
                      <a:r>
                        <a:rPr lang="ko-KR" altLang="en-US" sz="1100" dirty="0" smtClean="0"/>
                        <a:t>월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비고</a:t>
                      </a:r>
                      <a:endParaRPr lang="en-US" sz="1100" dirty="0"/>
                    </a:p>
                  </a:txBody>
                  <a:tcPr anchor="ctr"/>
                </a:tc>
              </a:tr>
              <a:tr h="285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036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공통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요구사항분석 및 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ko-KR" altLang="en-US" sz="1200" dirty="0" smtClean="0"/>
                        <a:t>개발환경 구축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팀 전원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37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상세기능 설계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379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안드로이드 앱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GUI</a:t>
                      </a:r>
                      <a:r>
                        <a:rPr lang="ko-KR" altLang="en-US" sz="1200" dirty="0" smtClean="0"/>
                        <a:t> 디자인</a:t>
                      </a:r>
                      <a:endParaRPr 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 김혜경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안창준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705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비콘 장애 정보 분석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1769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서버 연동 기능 개발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실시간서버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서버쪽 </a:t>
                      </a:r>
                      <a:r>
                        <a:rPr lang="en-US" altLang="ko-KR" sz="1200" dirty="0" smtClean="0"/>
                        <a:t>GUI </a:t>
                      </a:r>
                      <a:r>
                        <a:rPr lang="ko-KR" altLang="en-US" sz="1200" dirty="0" smtClean="0"/>
                        <a:t>디자인</a:t>
                      </a:r>
                      <a:endParaRPr 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송명근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장희승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/>
                      <a:r>
                        <a:rPr lang="ko-KR" altLang="en-US" sz="1400" dirty="0" smtClean="0"/>
                        <a:t>허 동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037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웹서버 개발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93147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baseline="0" dirty="0" smtClean="0"/>
                        <a:t> 연동 기능 개발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500368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시설물 정보 수집 및 상태 관리 기능 개발</a:t>
                      </a:r>
                      <a:endParaRPr lang="en-US" sz="12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팀 전원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지도 연동 기능 개발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장애 이력 기능 개발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/>
                        <a:t>연동테스트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통합 연동 테스트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484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문제점 수정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V="1">
            <a:off x="256675" y="746786"/>
            <a:ext cx="5582653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 txBox="1">
            <a:spLocks/>
          </p:cNvSpPr>
          <p:nvPr/>
        </p:nvSpPr>
        <p:spPr>
          <a:xfrm>
            <a:off x="259682" y="254754"/>
            <a:ext cx="7004051" cy="52813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개발 일정</a:t>
            </a:r>
            <a:endParaRPr lang="en-US" altLang="ko-K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</TotalTime>
  <Words>1074</Words>
  <Application>Microsoft Office PowerPoint</Application>
  <PresentationFormat>사용자 지정</PresentationFormat>
  <Paragraphs>597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패싯</vt:lpstr>
      <vt:lpstr>비콘 기반의 방범등  관리 시스템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혜경</dc:creator>
  <cp:lastModifiedBy>Windows 사용자</cp:lastModifiedBy>
  <cp:revision>30</cp:revision>
  <dcterms:created xsi:type="dcterms:W3CDTF">2016-09-05T02:36:56Z</dcterms:created>
  <dcterms:modified xsi:type="dcterms:W3CDTF">2016-09-08T02:45:55Z</dcterms:modified>
</cp:coreProperties>
</file>