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62" r:id="rId3"/>
    <p:sldId id="263" r:id="rId4"/>
    <p:sldId id="256" r:id="rId5"/>
    <p:sldId id="258" r:id="rId6"/>
    <p:sldId id="259" r:id="rId7"/>
    <p:sldId id="260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936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202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71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3975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842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1126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1502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6282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57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755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402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17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2016-09-08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14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2016-09-08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87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2016-09-08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433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93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563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67493-90C0-427B-9099-B08960494A40}" type="datetimeFigureOut">
              <a:rPr lang="ko-KR" altLang="en-US" smtClean="0"/>
              <a:t>2016-09-08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37EA814-563B-497C-B032-46FA08539E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86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1831939" y="723537"/>
            <a:ext cx="7772400" cy="2387600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 smtClean="0"/>
              <a:t>비콘 기반의 방범등 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ko-KR" altLang="en-US" sz="5400" dirty="0" smtClean="0"/>
              <a:t>관리 시스템 개발</a:t>
            </a:r>
            <a:endParaRPr lang="en-US" sz="5400" dirty="0"/>
          </a:p>
        </p:txBody>
      </p:sp>
      <p:sp>
        <p:nvSpPr>
          <p:cNvPr id="6" name="부제 2"/>
          <p:cNvSpPr>
            <a:spLocks noGrp="1"/>
          </p:cNvSpPr>
          <p:nvPr>
            <p:ph type="subTitle" idx="1"/>
          </p:nvPr>
        </p:nvSpPr>
        <p:spPr>
          <a:xfrm>
            <a:off x="2918681" y="4203851"/>
            <a:ext cx="6858000" cy="1655762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en-US" sz="2000" dirty="0" smtClean="0">
                <a:solidFill>
                  <a:schemeClr val="tx1"/>
                </a:solidFill>
              </a:rPr>
              <a:t>팀 </a:t>
            </a:r>
            <a:r>
              <a:rPr lang="en-US" altLang="ko-KR" sz="2000" dirty="0" smtClean="0">
                <a:solidFill>
                  <a:schemeClr val="tx1"/>
                </a:solidFill>
              </a:rPr>
              <a:t>O2O &amp;</a:t>
            </a:r>
          </a:p>
          <a:p>
            <a:r>
              <a:rPr lang="ko-KR" altLang="en-US" sz="2000" dirty="0" smtClean="0">
                <a:solidFill>
                  <a:schemeClr val="tx1"/>
                </a:solidFill>
              </a:rPr>
              <a:t>사람과 세상</a:t>
            </a:r>
            <a:r>
              <a:rPr lang="en-US" altLang="ko-KR" sz="2000" dirty="0" smtClean="0">
                <a:solidFill>
                  <a:schemeClr val="tx1"/>
                </a:solidFill>
              </a:rPr>
              <a:t>, Network Lab.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3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2804845" y="513057"/>
            <a:ext cx="6012782" cy="4952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7200" dirty="0" smtClean="0"/>
          </a:p>
          <a:p>
            <a:pPr marL="0" indent="0" algn="ctr">
              <a:buNone/>
            </a:pPr>
            <a:endParaRPr lang="en-US" sz="7200" dirty="0"/>
          </a:p>
          <a:p>
            <a:pPr marL="0" indent="0" algn="ctr">
              <a:buNone/>
            </a:pPr>
            <a:r>
              <a:rPr lang="en-US" sz="7200" dirty="0" smtClean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81437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V="1">
            <a:off x="256675" y="746786"/>
            <a:ext cx="5582653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259682" y="254754"/>
            <a:ext cx="7004051" cy="528131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BLE(</a:t>
            </a:r>
            <a:r>
              <a:rPr 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Blootooth</a:t>
            </a:r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Low Energy) </a:t>
            </a:r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비콘</a:t>
            </a:r>
            <a:endParaRPr lang="en-US" altLang="ko-KR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Rectangle 10"/>
          <p:cNvSpPr/>
          <p:nvPr/>
        </p:nvSpPr>
        <p:spPr>
          <a:xfrm>
            <a:off x="762786" y="1433444"/>
            <a:ext cx="8891084" cy="4795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entagon 19"/>
          <p:cNvSpPr/>
          <p:nvPr/>
        </p:nvSpPr>
        <p:spPr>
          <a:xfrm>
            <a:off x="733498" y="1238074"/>
            <a:ext cx="4494437" cy="687072"/>
          </a:xfrm>
          <a:prstGeom prst="homePlate">
            <a:avLst/>
          </a:prstGeom>
          <a:solidFill>
            <a:srgbClr val="1AA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/>
              <a:t>BLE Beacon Operations</a:t>
            </a:r>
            <a:endParaRPr lang="en-US" sz="1600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033139" y="2031957"/>
            <a:ext cx="7970808" cy="3316598"/>
            <a:chOff x="667291" y="3644365"/>
            <a:chExt cx="4774337" cy="1986569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291" y="3836146"/>
              <a:ext cx="679732" cy="83659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5516" y="3644365"/>
              <a:ext cx="487197" cy="662456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5516" y="4807665"/>
              <a:ext cx="487197" cy="66245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0229" y="3783370"/>
              <a:ext cx="1561399" cy="1561399"/>
            </a:xfrm>
            <a:prstGeom prst="rect">
              <a:avLst/>
            </a:prstGeom>
          </p:spPr>
        </p:pic>
        <p:cxnSp>
          <p:nvCxnSpPr>
            <p:cNvPr id="17" name="직선 화살표 연결선 16"/>
            <p:cNvCxnSpPr/>
            <p:nvPr/>
          </p:nvCxnSpPr>
          <p:spPr>
            <a:xfrm>
              <a:off x="1418479" y="4055106"/>
              <a:ext cx="96490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742074" y="3812611"/>
              <a:ext cx="3177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/>
                <a:t>ID</a:t>
              </a:r>
              <a:endParaRPr lang="en-US" sz="1000"/>
            </a:p>
          </p:txBody>
        </p:sp>
        <p:cxnSp>
          <p:nvCxnSpPr>
            <p:cNvPr id="19" name="직선 화살표 연결선 18"/>
            <p:cNvCxnSpPr>
              <a:endCxn id="15" idx="1"/>
            </p:cNvCxnSpPr>
            <p:nvPr/>
          </p:nvCxnSpPr>
          <p:spPr>
            <a:xfrm>
              <a:off x="1370611" y="4486012"/>
              <a:ext cx="964905" cy="652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2822713" y="3951164"/>
              <a:ext cx="96490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172541" y="3702621"/>
              <a:ext cx="178782" cy="147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smtClean="0"/>
                <a:t>ID</a:t>
              </a:r>
              <a:endParaRPr lang="en-US" sz="1000"/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 rot="10800000">
              <a:off x="2822713" y="4178914"/>
              <a:ext cx="96490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117302" y="4220781"/>
              <a:ext cx="359293" cy="147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Service</a:t>
              </a:r>
              <a:endParaRPr lang="en-US" sz="1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96959" y="4530666"/>
              <a:ext cx="695350" cy="165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Service Server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719546" y="4577263"/>
              <a:ext cx="3177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/>
                <a:t>ID</a:t>
              </a:r>
              <a:endParaRPr lang="en-US" sz="1000"/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>
              <a:off x="2851720" y="5022618"/>
              <a:ext cx="96490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rot="10800000">
              <a:off x="2851720" y="5250368"/>
              <a:ext cx="96490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182625" y="4794105"/>
              <a:ext cx="178782" cy="147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smtClean="0"/>
                <a:t>ID</a:t>
              </a:r>
              <a:endParaRPr lang="en-US" sz="10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27384" y="5312265"/>
              <a:ext cx="359293" cy="147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Service</a:t>
              </a:r>
              <a:endParaRPr lang="en-US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88723" y="4577504"/>
              <a:ext cx="463951" cy="147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Advertiser</a:t>
              </a:r>
              <a:endParaRPr lang="en-US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92244" y="4308508"/>
              <a:ext cx="382337" cy="147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Scanner</a:t>
              </a:r>
              <a:endParaRPr lang="en-US" sz="1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87090" y="5483453"/>
              <a:ext cx="382337" cy="147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Scanner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814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37470" y="23560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256675" y="749266"/>
            <a:ext cx="5582653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9682" y="257234"/>
            <a:ext cx="7004051" cy="528131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시스템 구조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809" y="911251"/>
            <a:ext cx="7840057" cy="550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1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256675" y="746786"/>
            <a:ext cx="5582653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259682" y="254754"/>
            <a:ext cx="7004051" cy="528131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안드로이</a:t>
            </a:r>
            <a:r>
              <a:rPr lang="ko-KR" alt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드</a:t>
            </a:r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앱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250951" y="1637357"/>
            <a:ext cx="6012782" cy="49529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+mn-ea"/>
              </a:rPr>
              <a:t>정보 수신 및 분석</a:t>
            </a:r>
            <a:endParaRPr lang="en-US" altLang="ko-KR" b="1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b="1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+mn-ea"/>
              </a:rPr>
              <a:t>웹 서버로 정보 전송</a:t>
            </a:r>
            <a:endParaRPr lang="en-US" altLang="ko-KR" b="1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b="1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b="1" dirty="0" err="1" smtClean="0">
                <a:latin typeface="+mn-ea"/>
              </a:rPr>
              <a:t>모바일</a:t>
            </a:r>
            <a:r>
              <a:rPr lang="ko-KR" altLang="en-US" b="1" dirty="0" smtClean="0">
                <a:latin typeface="+mn-ea"/>
              </a:rPr>
              <a:t> 웹</a:t>
            </a:r>
            <a:endParaRPr lang="en-US" altLang="ko-KR" b="1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b="1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+mn-ea"/>
              </a:rPr>
              <a:t>로그인</a:t>
            </a:r>
            <a:endParaRPr lang="en-US" b="1" dirty="0" smtClean="0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137" y="1241033"/>
            <a:ext cx="2436334" cy="441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4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192506" y="704191"/>
            <a:ext cx="5582653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75721" y="244243"/>
            <a:ext cx="7004051" cy="528131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비콘 </a:t>
            </a:r>
            <a:r>
              <a:rPr lang="en-US" altLang="ko-KR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&lt;-&gt; </a:t>
            </a:r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앱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325148" y="882036"/>
            <a:ext cx="6954624" cy="49529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비콘 </a:t>
            </a:r>
            <a:r>
              <a:rPr lang="en-US" altLang="ko-KR" dirty="0" smtClean="0"/>
              <a:t>MAC Address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보안등 상태정보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169" y="2631750"/>
            <a:ext cx="8089514" cy="328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6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128334" y="714702"/>
            <a:ext cx="5582653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1"/>
          <p:cNvSpPr txBox="1">
            <a:spLocks/>
          </p:cNvSpPr>
          <p:nvPr/>
        </p:nvSpPr>
        <p:spPr>
          <a:xfrm>
            <a:off x="131341" y="222670"/>
            <a:ext cx="7004051" cy="528131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앱 </a:t>
            </a:r>
            <a:r>
              <a:rPr lang="en-US" altLang="ko-KR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&lt;-&gt; </a:t>
            </a:r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서버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15299" y="414219"/>
            <a:ext cx="6012782" cy="58547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HTTP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톰캣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JSP </a:t>
            </a:r>
            <a:r>
              <a:rPr lang="ko-KR" altLang="en-US" sz="2000" dirty="0" smtClean="0"/>
              <a:t>웹 서버</a:t>
            </a:r>
            <a:endParaRPr lang="en-US" altLang="ko-KR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앱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비콘 </a:t>
            </a:r>
            <a:r>
              <a:rPr lang="en-US" altLang="ko-KR" sz="2000" dirty="0" smtClean="0"/>
              <a:t>MAC Address </a:t>
            </a:r>
            <a:r>
              <a:rPr lang="ko-KR" altLang="en-US" sz="2000" dirty="0" smtClean="0"/>
              <a:t>전송</a:t>
            </a:r>
            <a:endParaRPr lang="en-US" altLang="ko-KR" sz="2000" dirty="0" smtClean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446058"/>
              </p:ext>
            </p:extLst>
          </p:nvPr>
        </p:nvGraphicFramePr>
        <p:xfrm>
          <a:off x="828985" y="2055398"/>
          <a:ext cx="3657725" cy="46366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4038"/>
                <a:gridCol w="515907"/>
                <a:gridCol w="411567"/>
                <a:gridCol w="411567"/>
                <a:gridCol w="2034646"/>
              </a:tblGrid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순 서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항 목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예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형식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비 고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STX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 dirty="0">
                          <a:effectLst/>
                        </a:rPr>
                        <a:t>0x02</a:t>
                      </a:r>
                      <a:endParaRPr lang="fi-FI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Hex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</a:rPr>
                        <a:t>1 byte</a:t>
                      </a:r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날짜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및</a:t>
                      </a:r>
                      <a:endParaRPr lang="en-US" altLang="ko-KR" sz="9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dirty="0">
                          <a:effectLst/>
                        </a:rPr>
                        <a:t>시간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'1'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</a:rPr>
                        <a:t>2016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년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09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월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09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일 </a:t>
                      </a:r>
                      <a:r>
                        <a:rPr lang="en-US" altLang="ko-KR" sz="900" u="none" strike="noStrike" dirty="0">
                          <a:effectLst/>
                        </a:rPr>
                        <a:t>13</a:t>
                      </a:r>
                      <a:r>
                        <a:rPr lang="ko-KR" altLang="en-US" sz="900" u="none" strike="noStrike" dirty="0">
                          <a:effectLst/>
                        </a:rPr>
                        <a:t>시 </a:t>
                      </a:r>
                      <a:r>
                        <a:rPr lang="en-US" altLang="ko-KR" sz="900" u="none" strike="noStrike" dirty="0">
                          <a:effectLst/>
                        </a:rPr>
                        <a:t>16</a:t>
                      </a:r>
                      <a:r>
                        <a:rPr lang="ko-KR" altLang="en-US" sz="900" u="none" strike="noStrike" dirty="0">
                          <a:effectLst/>
                        </a:rPr>
                        <a:t>분 </a:t>
                      </a:r>
                      <a:r>
                        <a:rPr lang="en-US" altLang="ko-KR" sz="900" u="none" strike="noStrike" dirty="0">
                          <a:effectLst/>
                        </a:rPr>
                        <a:t>09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초</a:t>
                      </a:r>
                      <a:endParaRPr lang="en-US" altLang="ko-KR" sz="9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effectLst/>
                          <a:latin typeface="돋움" charset="-127"/>
                        </a:rPr>
                        <a:t>(12 bytes)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 dirty="0">
                          <a:effectLst/>
                        </a:rPr>
                        <a:t>2</a:t>
                      </a:r>
                      <a:endParaRPr lang="is-I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 smtClean="0">
                          <a:effectLst/>
                        </a:rPr>
                        <a:t>‘</a:t>
                      </a:r>
                      <a:r>
                        <a:rPr lang="en-US" sz="900" u="none" strike="noStrike" dirty="0" smtClean="0">
                          <a:effectLst/>
                        </a:rPr>
                        <a:t>6</a:t>
                      </a:r>
                      <a:r>
                        <a:rPr lang="ru-RU" sz="900" u="none" strike="noStrike" dirty="0" smtClean="0">
                          <a:effectLst/>
                        </a:rPr>
                        <a:t>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3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4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 smtClean="0">
                          <a:effectLst/>
                        </a:rPr>
                        <a:t>‘</a:t>
                      </a:r>
                      <a:r>
                        <a:rPr lang="en-US" sz="900" u="none" strike="noStrike" dirty="0" smtClean="0">
                          <a:effectLst/>
                        </a:rPr>
                        <a:t>9</a:t>
                      </a:r>
                      <a:r>
                        <a:rPr lang="ru-RU" sz="900" u="none" strike="noStrike" dirty="0" smtClean="0">
                          <a:effectLst/>
                        </a:rPr>
                        <a:t>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5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 smtClean="0">
                          <a:effectLst/>
                        </a:rPr>
                        <a:t>‘</a:t>
                      </a:r>
                      <a:r>
                        <a:rPr lang="en-US" sz="900" u="none" strike="noStrike" dirty="0" smtClean="0">
                          <a:effectLst/>
                        </a:rPr>
                        <a:t>0</a:t>
                      </a:r>
                      <a:r>
                        <a:rPr lang="ru-RU" sz="900" u="none" strike="noStrike" dirty="0" smtClean="0">
                          <a:effectLst/>
                        </a:rPr>
                        <a:t>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6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'9'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7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'1'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8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'3'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9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'1'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'6'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u="none" strike="noStrike">
                          <a:effectLst/>
                        </a:rPr>
                        <a:t>11</a:t>
                      </a:r>
                      <a:endParaRPr lang="cs-CZ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12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'9'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13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명령어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900" u="none" strike="noStrike" dirty="0">
                          <a:effectLst/>
                        </a:rPr>
                        <a:t>'R'</a:t>
                      </a:r>
                      <a:endParaRPr lang="tr-T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점멸기번호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요청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 (1 byte)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14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비콘</a:t>
                      </a:r>
                      <a:endParaRPr lang="en-US" altLang="ko-KR" sz="9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effectLst/>
                          <a:latin typeface="+mn-lt"/>
                        </a:rPr>
                        <a:t>MAC</a:t>
                      </a: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effectLst/>
                          <a:latin typeface="+mn-lt"/>
                        </a:rPr>
                        <a:t>Address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'8'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블루투스 </a:t>
                      </a:r>
                      <a:r>
                        <a:rPr lang="en-US" altLang="ko-KR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MAC</a:t>
                      </a:r>
                      <a:r>
                        <a:rPr lang="en-US" altLang="ko-KR" sz="900" u="none" strike="noStrike" baseline="0" dirty="0" smtClean="0">
                          <a:solidFill>
                            <a:srgbClr val="FF0000"/>
                          </a:solidFill>
                          <a:effectLst/>
                        </a:rPr>
                        <a:t> Address</a:t>
                      </a:r>
                      <a:r>
                        <a:rPr lang="ko-KR" altLang="en-US" sz="900" u="none" strike="noStrike" baseline="0" dirty="0" smtClean="0">
                          <a:solidFill>
                            <a:srgbClr val="FF0000"/>
                          </a:solidFill>
                          <a:effectLst/>
                        </a:rPr>
                        <a:t>는 </a:t>
                      </a:r>
                      <a:r>
                        <a:rPr lang="en-US" altLang="ko-KR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6 bytes</a:t>
                      </a:r>
                      <a:r>
                        <a:rPr lang="ko-KR" altLang="en-US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임</a:t>
                      </a:r>
                      <a:endParaRPr lang="en-US" altLang="ko-KR" sz="900" u="none" strike="noStrike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effectLst/>
                          <a:latin typeface="돋움" charset="-127"/>
                        </a:rPr>
                        <a:t>(</a:t>
                      </a:r>
                      <a:r>
                        <a:rPr lang="ko-KR" altLang="en-US" sz="900" b="0" i="0" u="none" strike="noStrike" dirty="0" smtClean="0">
                          <a:effectLst/>
                          <a:latin typeface="돋움" charset="-127"/>
                        </a:rPr>
                        <a:t>보안등 </a:t>
                      </a:r>
                      <a:r>
                        <a:rPr lang="en-US" altLang="ko-KR" sz="900" b="0" i="0" u="none" strike="noStrike" dirty="0" smtClean="0">
                          <a:effectLst/>
                          <a:latin typeface="돋움" charset="-127"/>
                        </a:rPr>
                        <a:t>ID: 12 bytes)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15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 dirty="0">
                          <a:effectLst/>
                        </a:rPr>
                        <a:t>'E'</a:t>
                      </a:r>
                      <a:endParaRPr lang="it-IT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16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'8'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17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'9'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>
                          <a:effectLst/>
                        </a:rPr>
                        <a:t>18</a:t>
                      </a:r>
                      <a:endParaRPr lang="fi-FI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'B'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19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 dirty="0">
                          <a:effectLst/>
                        </a:rPr>
                        <a:t>'E'</a:t>
                      </a:r>
                      <a:endParaRPr lang="it-IT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20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900" u="none" strike="noStrike" dirty="0">
                          <a:effectLst/>
                        </a:rPr>
                        <a:t>'D'</a:t>
                      </a:r>
                      <a:endParaRPr lang="tr-T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u="none" strike="noStrike">
                          <a:effectLst/>
                        </a:rPr>
                        <a:t>21</a:t>
                      </a:r>
                      <a:endParaRPr lang="cs-CZ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'6'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22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23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24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25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'1'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 dirty="0">
                          <a:effectLst/>
                        </a:rPr>
                        <a:t>26</a:t>
                      </a:r>
                      <a:endParaRPr lang="is-I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ETX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0x03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Hex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</a:rPr>
                        <a:t>1 byte</a:t>
                      </a:r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</a:tr>
              <a:tr h="15540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is-IS" sz="900" b="0" i="0" u="none" strike="noStrike" dirty="0" smtClean="0">
                          <a:effectLst/>
                          <a:latin typeface="돋움" charset="-127"/>
                        </a:rPr>
                        <a:t>Total</a:t>
                      </a:r>
                      <a:endParaRPr lang="is-I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effectLst/>
                          <a:latin typeface="돋움" charset="-127"/>
                        </a:rPr>
                        <a:t>27 bytes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내용 개체 틀 2"/>
          <p:cNvSpPr txBox="1">
            <a:spLocks/>
          </p:cNvSpPr>
          <p:nvPr/>
        </p:nvSpPr>
        <p:spPr>
          <a:xfrm>
            <a:off x="5051438" y="1219197"/>
            <a:ext cx="2822840" cy="87321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서버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 보안등 </a:t>
            </a:r>
            <a:r>
              <a:rPr lang="en-US" altLang="ko-KR" sz="2000" dirty="0" smtClean="0"/>
              <a:t>ID </a:t>
            </a:r>
            <a:r>
              <a:rPr lang="ko-KR" altLang="en-US" sz="2000" dirty="0" smtClean="0"/>
              <a:t>전송</a:t>
            </a:r>
            <a:endParaRPr lang="en-US" altLang="ko-KR" sz="2000" dirty="0" smtClean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611813"/>
              </p:ext>
            </p:extLst>
          </p:nvPr>
        </p:nvGraphicFramePr>
        <p:xfrm>
          <a:off x="5782426" y="2085299"/>
          <a:ext cx="4182535" cy="45385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4793"/>
                <a:gridCol w="589929"/>
                <a:gridCol w="470618"/>
                <a:gridCol w="470618"/>
                <a:gridCol w="2326577"/>
              </a:tblGrid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순 서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항 목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예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형식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비 고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STX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 dirty="0">
                          <a:effectLst/>
                        </a:rPr>
                        <a:t>0x02</a:t>
                      </a:r>
                      <a:endParaRPr lang="fi-FI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Hex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</a:rPr>
                        <a:t>1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byte</a:t>
                      </a:r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날짜 및 </a:t>
                      </a:r>
                      <a:endParaRPr lang="en-US" altLang="ko-KR" sz="9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시간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'1'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</a:rPr>
                        <a:t>2016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년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09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월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09</a:t>
                      </a:r>
                      <a:r>
                        <a:rPr lang="ko-KR" altLang="en-US" sz="900" u="none" strike="noStrike" dirty="0">
                          <a:effectLst/>
                        </a:rPr>
                        <a:t>일 </a:t>
                      </a:r>
                      <a:r>
                        <a:rPr lang="en-US" altLang="ko-KR" sz="900" u="none" strike="noStrike" dirty="0">
                          <a:effectLst/>
                        </a:rPr>
                        <a:t>13</a:t>
                      </a:r>
                      <a:r>
                        <a:rPr lang="ko-KR" altLang="en-US" sz="900" u="none" strike="noStrike" dirty="0">
                          <a:effectLst/>
                        </a:rPr>
                        <a:t>시 </a:t>
                      </a:r>
                      <a:r>
                        <a:rPr lang="en-US" altLang="ko-KR" sz="900" u="none" strike="noStrike" dirty="0">
                          <a:effectLst/>
                        </a:rPr>
                        <a:t>16</a:t>
                      </a:r>
                      <a:r>
                        <a:rPr lang="ko-KR" altLang="en-US" sz="900" u="none" strike="noStrike" dirty="0">
                          <a:effectLst/>
                        </a:rPr>
                        <a:t>분 </a:t>
                      </a:r>
                      <a:r>
                        <a:rPr lang="en-US" altLang="ko-KR" sz="900" u="none" strike="noStrike" dirty="0">
                          <a:effectLst/>
                        </a:rPr>
                        <a:t>09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초</a:t>
                      </a:r>
                      <a:endParaRPr lang="en-US" altLang="ko-KR" sz="9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effectLst/>
                          <a:latin typeface="돋움" charset="-127"/>
                        </a:rPr>
                        <a:t>(12 bytes)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 dirty="0">
                          <a:effectLst/>
                        </a:rPr>
                        <a:t>2</a:t>
                      </a:r>
                      <a:endParaRPr lang="is-I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‘6</a:t>
                      </a:r>
                      <a:r>
                        <a:rPr lang="ru-RU" sz="900" u="none" strike="noStrike" dirty="0" smtClean="0">
                          <a:effectLst/>
                        </a:rPr>
                        <a:t>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3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4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 smtClean="0">
                          <a:effectLst/>
                        </a:rPr>
                        <a:t>‘</a:t>
                      </a:r>
                      <a:r>
                        <a:rPr lang="en-US" sz="900" u="none" strike="noStrike" dirty="0" smtClean="0">
                          <a:effectLst/>
                        </a:rPr>
                        <a:t>9</a:t>
                      </a:r>
                      <a:r>
                        <a:rPr lang="ru-RU" sz="900" u="none" strike="noStrike" dirty="0" smtClean="0">
                          <a:effectLst/>
                        </a:rPr>
                        <a:t>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5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 smtClean="0">
                          <a:effectLst/>
                        </a:rPr>
                        <a:t>‘</a:t>
                      </a:r>
                      <a:r>
                        <a:rPr lang="en-US" sz="900" u="none" strike="noStrike" dirty="0" smtClean="0">
                          <a:effectLst/>
                        </a:rPr>
                        <a:t>0</a:t>
                      </a:r>
                      <a:r>
                        <a:rPr lang="ru-RU" sz="900" u="none" strike="noStrike" dirty="0" smtClean="0">
                          <a:effectLst/>
                        </a:rPr>
                        <a:t>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6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'9'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7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'1'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8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'3'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9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'1'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'6'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u="none" strike="noStrike">
                          <a:effectLst/>
                        </a:rPr>
                        <a:t>11</a:t>
                      </a:r>
                      <a:endParaRPr lang="cs-CZ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12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'9'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13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명령어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 dirty="0">
                          <a:effectLst/>
                        </a:rPr>
                        <a:t>'E'</a:t>
                      </a:r>
                      <a:endParaRPr lang="it-IT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점멸기번호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응답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 (1 byte)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14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보안등  </a:t>
                      </a:r>
                      <a:endParaRPr lang="en-US" altLang="ko-KR" sz="900" u="none" strike="noStrike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ID</a:t>
                      </a:r>
                      <a:endParaRPr lang="ko-KR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000001</a:t>
                      </a:r>
                      <a:r>
                        <a:rPr lang="is-IS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번</a:t>
                      </a:r>
                    </a:p>
                    <a:p>
                      <a:pPr algn="ctr" fontAlgn="ctr"/>
                      <a:r>
                        <a:rPr lang="is-IS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돋움" charset="-127"/>
                        </a:rPr>
                        <a:t>(6 bytes)</a:t>
                      </a:r>
                      <a:endParaRPr lang="is-IS" sz="900" b="0" i="0" u="none" strike="noStrike" dirty="0">
                        <a:solidFill>
                          <a:srgbClr val="FF0000"/>
                        </a:solidFill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15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16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17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>
                          <a:effectLst/>
                        </a:rPr>
                        <a:t>18</a:t>
                      </a:r>
                      <a:endParaRPr lang="fi-FI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19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'1'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 dirty="0">
                          <a:effectLst/>
                        </a:rPr>
                        <a:t>20</a:t>
                      </a:r>
                      <a:endParaRPr lang="is-I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ETX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0x03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Hex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9733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is-IS" sz="900" b="0" i="0" u="none" strike="noStrike" dirty="0" smtClean="0">
                          <a:effectLst/>
                          <a:latin typeface="돋움" charset="-127"/>
                        </a:rPr>
                        <a:t>Total</a:t>
                      </a:r>
                      <a:endParaRPr lang="is-I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effectLst/>
                          <a:latin typeface="돋움" charset="-127"/>
                        </a:rPr>
                        <a:t>21 bytes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04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68222" y="848974"/>
            <a:ext cx="8718266" cy="5487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 smtClean="0"/>
              <a:t>보안등  상태정보를 웹 서버로  전송 </a:t>
            </a:r>
            <a:r>
              <a:rPr lang="en-US" altLang="ko-KR" sz="2000" b="1" dirty="0" smtClean="0"/>
              <a:t>(</a:t>
            </a:r>
            <a:r>
              <a:rPr lang="ko-KR" altLang="en-US" sz="2000" b="1" dirty="0"/>
              <a:t>앱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-&gt; </a:t>
            </a:r>
            <a:r>
              <a:rPr lang="ko-KR" altLang="en-US" sz="2000" b="1" dirty="0" smtClean="0"/>
              <a:t>서버</a:t>
            </a:r>
            <a:r>
              <a:rPr lang="en-US" altLang="ko-KR" sz="2000" b="1" dirty="0" smtClean="0"/>
              <a:t>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01950"/>
              </p:ext>
            </p:extLst>
          </p:nvPr>
        </p:nvGraphicFramePr>
        <p:xfrm>
          <a:off x="1224294" y="1570465"/>
          <a:ext cx="4422395" cy="43513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3419"/>
                <a:gridCol w="623761"/>
                <a:gridCol w="497607"/>
                <a:gridCol w="497607"/>
                <a:gridCol w="2460001"/>
              </a:tblGrid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순 서</a:t>
                      </a:r>
                      <a:endParaRPr lang="ko-KR" alt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항 목</a:t>
                      </a:r>
                      <a:endParaRPr lang="ko-KR" alt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예</a:t>
                      </a:r>
                      <a:endParaRPr lang="ko-KR" alt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형식</a:t>
                      </a:r>
                      <a:endParaRPr lang="ko-KR" alt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비 고</a:t>
                      </a:r>
                      <a:endParaRPr lang="ko-KR" alt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0</a:t>
                      </a:r>
                      <a:endParaRPr lang="en-US" altLang="ko-KR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STX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800" u="none" strike="noStrike">
                          <a:effectLst/>
                        </a:rPr>
                        <a:t>0x02</a:t>
                      </a:r>
                      <a:endParaRPr lang="fi-FI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Hex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smtClean="0">
                          <a:effectLst/>
                        </a:rPr>
                        <a:t>1</a:t>
                      </a:r>
                      <a:r>
                        <a:rPr lang="ko-KR" altLang="en-US" sz="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altLang="ko-KR" sz="800" u="none" strike="noStrike" baseline="0" dirty="0" smtClean="0">
                          <a:effectLst/>
                        </a:rPr>
                        <a:t>byte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</a:t>
                      </a:r>
                      <a:endParaRPr lang="en-US" altLang="ko-KR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날짜 및 시간</a:t>
                      </a:r>
                      <a:endParaRPr lang="ko-KR" alt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'1'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2016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년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09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월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09</a:t>
                      </a:r>
                      <a:r>
                        <a:rPr lang="ko-KR" altLang="en-US" sz="1000" u="none" strike="noStrike" dirty="0">
                          <a:effectLst/>
                        </a:rPr>
                        <a:t>일 </a:t>
                      </a:r>
                      <a:r>
                        <a:rPr lang="en-US" altLang="ko-KR" sz="1000" u="none" strike="noStrike" dirty="0">
                          <a:effectLst/>
                        </a:rPr>
                        <a:t>13</a:t>
                      </a:r>
                      <a:r>
                        <a:rPr lang="ko-KR" altLang="en-US" sz="1000" u="none" strike="noStrike" dirty="0">
                          <a:effectLst/>
                        </a:rPr>
                        <a:t>시 </a:t>
                      </a:r>
                      <a:r>
                        <a:rPr lang="en-US" altLang="ko-KR" sz="1000" u="none" strike="noStrike" dirty="0">
                          <a:effectLst/>
                        </a:rPr>
                        <a:t>16</a:t>
                      </a:r>
                      <a:r>
                        <a:rPr lang="ko-KR" altLang="en-US" sz="1000" u="none" strike="noStrike" dirty="0">
                          <a:effectLst/>
                        </a:rPr>
                        <a:t>분 </a:t>
                      </a:r>
                      <a:r>
                        <a:rPr lang="en-US" altLang="ko-KR" sz="1000" u="none" strike="noStrike" dirty="0">
                          <a:effectLst/>
                        </a:rPr>
                        <a:t>09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초</a:t>
                      </a:r>
                      <a:endParaRPr lang="en-US" altLang="ko-KR" sz="10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000" b="0" i="0" u="none" strike="noStrike" dirty="0" smtClean="0">
                          <a:effectLst/>
                          <a:latin typeface="돋움" charset="-127"/>
                        </a:rPr>
                        <a:t>(12 bytes)</a:t>
                      </a:r>
                      <a:endParaRPr lang="ko-KR" altLang="en-US" sz="10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</a:t>
                      </a:r>
                      <a:endParaRPr lang="is-IS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 smtClean="0">
                          <a:effectLst/>
                        </a:rPr>
                        <a:t>‘</a:t>
                      </a:r>
                      <a:r>
                        <a:rPr lang="en-US" sz="800" u="none" strike="noStrike" dirty="0" smtClean="0">
                          <a:effectLst/>
                        </a:rPr>
                        <a:t>6</a:t>
                      </a:r>
                      <a:r>
                        <a:rPr lang="ru-RU" sz="800" u="none" strike="noStrike" dirty="0" smtClean="0">
                          <a:effectLst/>
                        </a:rPr>
                        <a:t>'</a:t>
                      </a:r>
                      <a:endParaRPr lang="ru-RU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3</a:t>
                      </a:r>
                      <a:endParaRPr lang="en-US" altLang="ko-KR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'0'</a:t>
                      </a:r>
                      <a:endParaRPr lang="ru-RU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4</a:t>
                      </a:r>
                      <a:endParaRPr lang="en-US" altLang="ko-KR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 smtClean="0">
                          <a:effectLst/>
                        </a:rPr>
                        <a:t>‘</a:t>
                      </a:r>
                      <a:r>
                        <a:rPr lang="en-US" sz="800" u="none" strike="noStrike" dirty="0" smtClean="0">
                          <a:effectLst/>
                        </a:rPr>
                        <a:t>9</a:t>
                      </a:r>
                      <a:r>
                        <a:rPr lang="ru-RU" sz="800" u="none" strike="noStrike" dirty="0" smtClean="0">
                          <a:effectLst/>
                        </a:rPr>
                        <a:t>'</a:t>
                      </a:r>
                      <a:endParaRPr lang="ru-RU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5</a:t>
                      </a:r>
                      <a:endParaRPr lang="en-US" altLang="ko-KR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 smtClean="0">
                          <a:effectLst/>
                        </a:rPr>
                        <a:t>‘</a:t>
                      </a:r>
                      <a:r>
                        <a:rPr lang="en-US" sz="800" u="none" strike="noStrike" dirty="0" smtClean="0">
                          <a:effectLst/>
                        </a:rPr>
                        <a:t>0</a:t>
                      </a:r>
                      <a:r>
                        <a:rPr lang="ru-RU" sz="800" u="none" strike="noStrike" dirty="0" smtClean="0">
                          <a:effectLst/>
                        </a:rPr>
                        <a:t>'</a:t>
                      </a:r>
                      <a:endParaRPr lang="ru-RU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6</a:t>
                      </a:r>
                      <a:endParaRPr lang="en-US" altLang="ko-KR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'9'</a:t>
                      </a:r>
                      <a:endParaRPr lang="ru-RU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7</a:t>
                      </a:r>
                      <a:endParaRPr lang="en-US" altLang="ko-KR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'1'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8</a:t>
                      </a:r>
                      <a:endParaRPr lang="en-US" altLang="ko-KR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'3'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9</a:t>
                      </a:r>
                      <a:endParaRPr lang="en-US" altLang="ko-KR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'1'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10</a:t>
                      </a:r>
                      <a:endParaRPr lang="en-US" altLang="ko-KR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'6'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800" u="none" strike="noStrike">
                          <a:effectLst/>
                        </a:rPr>
                        <a:t>11</a:t>
                      </a:r>
                      <a:endParaRPr lang="cs-CZ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12</a:t>
                      </a:r>
                      <a:endParaRPr lang="is-IS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'9'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13</a:t>
                      </a:r>
                      <a:endParaRPr lang="is-IS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명령어</a:t>
                      </a:r>
                      <a:endParaRPr lang="ko-KR" alt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u="none" strike="noStrike">
                          <a:effectLst/>
                        </a:rPr>
                        <a:t>'E'</a:t>
                      </a:r>
                      <a:endParaRPr lang="it-IT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이벤트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보고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> (1 byte)</a:t>
                      </a:r>
                      <a:endParaRPr lang="ko-KR" alt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14</a:t>
                      </a:r>
                      <a:endParaRPr lang="en-US" altLang="ko-KR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보안등 </a:t>
                      </a:r>
                      <a:r>
                        <a:rPr lang="en-US" altLang="ko-KR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ID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is-I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000001번</a:t>
                      </a:r>
                      <a:endParaRPr lang="is-IS" sz="1000" b="0" i="0" u="none" strike="noStrike" dirty="0">
                        <a:solidFill>
                          <a:srgbClr val="FF0000"/>
                        </a:solidFill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15</a:t>
                      </a:r>
                      <a:endParaRPr lang="en-US" altLang="ko-KR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16</a:t>
                      </a:r>
                      <a:endParaRPr lang="en-US" altLang="ko-KR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0'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17</a:t>
                      </a:r>
                      <a:endParaRPr lang="en-US" altLang="ko-KR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fi-FI" sz="800" u="none" strike="noStrike">
                          <a:effectLst/>
                        </a:rPr>
                        <a:t>18</a:t>
                      </a:r>
                      <a:endParaRPr lang="fi-FI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19</a:t>
                      </a:r>
                      <a:endParaRPr lang="en-US" altLang="ko-KR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'1'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 dirty="0">
                          <a:effectLst/>
                        </a:rPr>
                        <a:t>20</a:t>
                      </a:r>
                      <a:endParaRPr lang="is-I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접속간격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'9'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00 ~ 99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800" u="none" strike="noStrike" dirty="0">
                          <a:effectLst/>
                        </a:rPr>
                        <a:t>21</a:t>
                      </a:r>
                      <a:endParaRPr lang="cs-CZ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'9'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22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de-DE" sz="800" u="none" strike="noStrike">
                          <a:effectLst/>
                        </a:rPr>
                        <a:t>EVENT        EN / DIS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점소등상태 변화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23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강제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정상 모드의 변화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24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등고장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안정기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램프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r>
                        <a:rPr lang="ko-KR" altLang="en-US" sz="800" u="none" strike="noStrike" dirty="0">
                          <a:effectLst/>
                        </a:rPr>
                        <a:t>의 변화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25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누전 상태 변화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26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이상점등 상태변화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27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정전여부 변화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28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지역 </a:t>
                      </a:r>
                      <a:r>
                        <a:rPr lang="en-US" altLang="ko-KR" sz="800" u="none" strike="noStrike" dirty="0">
                          <a:effectLst/>
                        </a:rPr>
                        <a:t>ID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지역 테이블 참조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29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'0'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476692"/>
              </p:ext>
            </p:extLst>
          </p:nvPr>
        </p:nvGraphicFramePr>
        <p:xfrm>
          <a:off x="5840215" y="1570465"/>
          <a:ext cx="4056332" cy="43513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4992"/>
                <a:gridCol w="572129"/>
                <a:gridCol w="456418"/>
                <a:gridCol w="456418"/>
                <a:gridCol w="2256375"/>
              </a:tblGrid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30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심야소등       시간설정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'X'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XX:00~00:00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31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'X'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700" u="none" strike="noStrike">
                          <a:effectLst/>
                        </a:rPr>
                        <a:t>32</a:t>
                      </a:r>
                      <a:endParaRPr lang="is-I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33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 dirty="0">
                          <a:effectLst/>
                        </a:rPr>
                        <a:t>34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35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700" u="none" strike="noStrike" dirty="0">
                          <a:effectLst/>
                        </a:rPr>
                        <a:t>36</a:t>
                      </a:r>
                      <a:endParaRPr lang="cs-CZ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 dirty="0">
                          <a:effectLst/>
                        </a:rPr>
                        <a:t>'0'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700" u="none" strike="noStrike">
                          <a:effectLst/>
                        </a:rPr>
                        <a:t>37</a:t>
                      </a:r>
                      <a:endParaRPr lang="is-I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 dirty="0">
                          <a:effectLst/>
                        </a:rPr>
                        <a:t>'0'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38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심야소등        기간설정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01월 01일 ~ 12월 31일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39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'1'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40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41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'1'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700" u="none" strike="noStrike">
                          <a:effectLst/>
                        </a:rPr>
                        <a:t>42</a:t>
                      </a:r>
                      <a:endParaRPr lang="is-I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'1'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43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'2'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44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'3'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45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'1'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46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점등편차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'+'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+ 0</a:t>
                      </a:r>
                      <a:r>
                        <a:rPr lang="ko-KR" altLang="en-US" sz="700" u="none" strike="noStrike" dirty="0">
                          <a:effectLst/>
                        </a:rPr>
                        <a:t>시간 </a:t>
                      </a:r>
                      <a:r>
                        <a:rPr lang="en-US" altLang="ko-KR" sz="700" u="none" strike="noStrike" dirty="0">
                          <a:effectLst/>
                        </a:rPr>
                        <a:t>12 </a:t>
                      </a:r>
                      <a:r>
                        <a:rPr lang="ko-KR" altLang="en-US" sz="700" u="none" strike="noStrike" dirty="0">
                          <a:effectLst/>
                        </a:rPr>
                        <a:t>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47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700" u="none" strike="noStrike">
                          <a:effectLst/>
                        </a:rPr>
                        <a:t>48</a:t>
                      </a:r>
                      <a:endParaRPr lang="is-I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700" u="none" strike="noStrike">
                          <a:effectLst/>
                        </a:rPr>
                        <a:t>49</a:t>
                      </a:r>
                      <a:endParaRPr lang="cs-CZ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50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소등편차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'-'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- 1</a:t>
                      </a:r>
                      <a:r>
                        <a:rPr lang="ko-KR" altLang="en-US" sz="700" u="none" strike="noStrike" dirty="0">
                          <a:effectLst/>
                        </a:rPr>
                        <a:t>시간 </a:t>
                      </a:r>
                      <a:r>
                        <a:rPr lang="en-US" altLang="ko-KR" sz="700" u="none" strike="noStrike" dirty="0">
                          <a:effectLst/>
                        </a:rPr>
                        <a:t>5 </a:t>
                      </a:r>
                      <a:r>
                        <a:rPr lang="ko-KR" altLang="en-US" sz="700" u="none" strike="noStrike" dirty="0">
                          <a:effectLst/>
                        </a:rPr>
                        <a:t>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51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700" u="none" strike="noStrike">
                          <a:effectLst/>
                        </a:rPr>
                        <a:t>52</a:t>
                      </a:r>
                      <a:endParaRPr lang="is-I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53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54</a:t>
                      </a:r>
                      <a:endParaRPr lang="en-US" altLang="ko-KR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정전여부</a:t>
                      </a:r>
                      <a:endParaRPr lang="ko-KR" alt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0:</a:t>
                      </a:r>
                      <a:r>
                        <a:rPr lang="ko-KR" altLang="en-US" sz="700" u="none" strike="noStrike" dirty="0">
                          <a:effectLst/>
                        </a:rPr>
                        <a:t>정상</a:t>
                      </a:r>
                      <a:r>
                        <a:rPr lang="en-US" altLang="ko-KR" sz="700" u="none" strike="noStrike" dirty="0">
                          <a:effectLst/>
                        </a:rPr>
                        <a:t>, 1:</a:t>
                      </a:r>
                      <a:r>
                        <a:rPr lang="ko-KR" altLang="en-US" sz="700" u="none" strike="noStrike" dirty="0">
                          <a:effectLst/>
                        </a:rPr>
                        <a:t>정전</a:t>
                      </a:r>
                      <a:endParaRPr lang="ko-KR" alt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</a:tr>
              <a:tr h="12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55</a:t>
                      </a:r>
                      <a:endParaRPr lang="en-US" altLang="ko-KR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이상점소등</a:t>
                      </a:r>
                      <a:endParaRPr lang="ko-KR" alt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0:</a:t>
                      </a:r>
                      <a:r>
                        <a:rPr lang="ko-KR" altLang="en-US" sz="700" u="none" strike="noStrike" dirty="0">
                          <a:effectLst/>
                        </a:rPr>
                        <a:t>정상</a:t>
                      </a:r>
                      <a:r>
                        <a:rPr lang="en-US" altLang="ko-KR" sz="700" u="none" strike="noStrike" dirty="0">
                          <a:effectLst/>
                        </a:rPr>
                        <a:t>, 1:</a:t>
                      </a:r>
                      <a:r>
                        <a:rPr lang="ko-KR" altLang="en-US" sz="700" u="none" strike="noStrike" dirty="0">
                          <a:effectLst/>
                        </a:rPr>
                        <a:t>이상점등</a:t>
                      </a:r>
                      <a:r>
                        <a:rPr lang="en-US" altLang="ko-KR" sz="700" u="none" strike="noStrike" dirty="0">
                          <a:effectLst/>
                        </a:rPr>
                        <a:t>, 2:</a:t>
                      </a:r>
                      <a:r>
                        <a:rPr lang="ko-KR" altLang="en-US" sz="700" u="none" strike="noStrike" dirty="0">
                          <a:effectLst/>
                        </a:rPr>
                        <a:t>이상소등</a:t>
                      </a:r>
                      <a:endParaRPr lang="ko-KR" alt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</a:tr>
              <a:tr h="12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56</a:t>
                      </a:r>
                      <a:endParaRPr lang="en-US" altLang="ko-KR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누전여부</a:t>
                      </a:r>
                      <a:endParaRPr lang="ko-KR" alt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0:</a:t>
                      </a:r>
                      <a:r>
                        <a:rPr lang="ko-KR" altLang="en-US" sz="700" u="none" strike="noStrike" dirty="0">
                          <a:effectLst/>
                        </a:rPr>
                        <a:t>정상</a:t>
                      </a:r>
                      <a:r>
                        <a:rPr lang="en-US" altLang="ko-KR" sz="700" u="none" strike="noStrike" dirty="0">
                          <a:effectLst/>
                        </a:rPr>
                        <a:t>, 1:</a:t>
                      </a:r>
                      <a:r>
                        <a:rPr lang="ko-KR" altLang="en-US" sz="700" u="none" strike="noStrike" dirty="0">
                          <a:effectLst/>
                        </a:rPr>
                        <a:t>누전</a:t>
                      </a:r>
                      <a:endParaRPr lang="ko-KR" alt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</a:tr>
              <a:tr h="12177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57</a:t>
                      </a:r>
                      <a:endParaRPr lang="ru-RU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등 고장</a:t>
                      </a:r>
                      <a:endParaRPr lang="ko-KR" alt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0:</a:t>
                      </a:r>
                      <a:r>
                        <a:rPr lang="ko-KR" altLang="en-US" sz="700" u="none" strike="noStrike" dirty="0">
                          <a:effectLst/>
                        </a:rPr>
                        <a:t>정상</a:t>
                      </a:r>
                      <a:r>
                        <a:rPr lang="en-US" altLang="ko-KR" sz="700" u="none" strike="noStrike" dirty="0">
                          <a:effectLst/>
                        </a:rPr>
                        <a:t>, 1:</a:t>
                      </a:r>
                      <a:r>
                        <a:rPr lang="ko-KR" altLang="en-US" sz="700" u="none" strike="noStrike" dirty="0">
                          <a:effectLst/>
                        </a:rPr>
                        <a:t>램프고장</a:t>
                      </a:r>
                      <a:r>
                        <a:rPr lang="en-US" altLang="ko-KR" sz="700" u="none" strike="noStrike" dirty="0">
                          <a:effectLst/>
                        </a:rPr>
                        <a:t>, 2:</a:t>
                      </a:r>
                      <a:r>
                        <a:rPr lang="ko-KR" altLang="en-US" sz="700" u="none" strike="noStrike" dirty="0">
                          <a:effectLst/>
                        </a:rPr>
                        <a:t>안정기고장</a:t>
                      </a:r>
                      <a:r>
                        <a:rPr lang="en-US" altLang="ko-KR" sz="700" u="none" strike="noStrike" dirty="0">
                          <a:effectLst/>
                        </a:rPr>
                        <a:t>,3:</a:t>
                      </a:r>
                      <a:r>
                        <a:rPr lang="ko-KR" altLang="en-US" sz="700" u="none" strike="noStrike" dirty="0">
                          <a:effectLst/>
                        </a:rPr>
                        <a:t>램프안정기고장</a:t>
                      </a:r>
                      <a:endParaRPr lang="ko-KR" alt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</a:tr>
              <a:tr h="12177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58</a:t>
                      </a:r>
                      <a:endParaRPr lang="ru-RU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점 소등상태</a:t>
                      </a:r>
                      <a:endParaRPr lang="ko-KR" alt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0:</a:t>
                      </a:r>
                      <a:r>
                        <a:rPr lang="ko-KR" altLang="en-US" sz="700" u="none" strike="noStrike" dirty="0">
                          <a:effectLst/>
                        </a:rPr>
                        <a:t>정상소등</a:t>
                      </a:r>
                      <a:r>
                        <a:rPr lang="en-US" altLang="ko-KR" sz="700" u="none" strike="noStrike" dirty="0">
                          <a:effectLst/>
                        </a:rPr>
                        <a:t>, 1:</a:t>
                      </a:r>
                      <a:r>
                        <a:rPr lang="ko-KR" altLang="en-US" sz="700" u="none" strike="noStrike" dirty="0">
                          <a:effectLst/>
                        </a:rPr>
                        <a:t>정상점등</a:t>
                      </a:r>
                      <a:r>
                        <a:rPr lang="en-US" altLang="ko-KR" sz="700" u="none" strike="noStrike" dirty="0">
                          <a:effectLst/>
                        </a:rPr>
                        <a:t>, 2:</a:t>
                      </a:r>
                      <a:r>
                        <a:rPr lang="ko-KR" altLang="en-US" sz="700" u="none" strike="noStrike" dirty="0">
                          <a:effectLst/>
                        </a:rPr>
                        <a:t>강제소등</a:t>
                      </a:r>
                      <a:r>
                        <a:rPr lang="en-US" altLang="ko-KR" sz="700" u="none" strike="noStrike" dirty="0">
                          <a:effectLst/>
                        </a:rPr>
                        <a:t>, 3:</a:t>
                      </a:r>
                      <a:r>
                        <a:rPr lang="ko-KR" altLang="en-US" sz="700" u="none" strike="noStrike" dirty="0">
                          <a:effectLst/>
                        </a:rPr>
                        <a:t>강제점등</a:t>
                      </a:r>
                      <a:endParaRPr lang="ko-KR" alt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</a:tr>
              <a:tr h="12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59</a:t>
                      </a:r>
                      <a:endParaRPr lang="en-US" altLang="ko-KR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조도상태</a:t>
                      </a:r>
                      <a:endParaRPr lang="ko-KR" alt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700" u="none" strike="noStrike">
                          <a:effectLst/>
                        </a:rPr>
                        <a:t>'A'</a:t>
                      </a:r>
                      <a:endParaRPr lang="tr-TR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 ~ F (16단계), </a:t>
                      </a:r>
                      <a:r>
                        <a:rPr lang="en-US" sz="700" u="none" strike="noStrike" dirty="0" err="1">
                          <a:effectLst/>
                        </a:rPr>
                        <a:t>사용안함</a:t>
                      </a:r>
                      <a:r>
                        <a:rPr lang="en-US" sz="700" u="none" strike="noStrike" dirty="0">
                          <a:effectLst/>
                        </a:rPr>
                        <a:t> : 'X'</a:t>
                      </a:r>
                      <a:endParaRPr 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</a:tr>
              <a:tr h="12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60</a:t>
                      </a:r>
                      <a:endParaRPr lang="en-US" altLang="ko-KR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ETX</a:t>
                      </a:r>
                      <a:endParaRPr 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0x03</a:t>
                      </a:r>
                      <a:endParaRPr lang="en-US" altLang="ko-KR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Hex</a:t>
                      </a:r>
                      <a:endParaRPr 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301022" y="6167323"/>
            <a:ext cx="548218" cy="15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96348" y="6099590"/>
            <a:ext cx="4347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기존</a:t>
            </a:r>
            <a:r>
              <a:rPr lang="en-US" altLang="ko-KR" sz="1200" dirty="0" smtClean="0"/>
              <a:t> CDMA</a:t>
            </a:r>
            <a:r>
              <a:rPr lang="ko-KR" altLang="en-US" sz="1200" dirty="0" smtClean="0"/>
              <a:t> 점멸기와 호환되는 데이터이므로 기본값만 입력</a:t>
            </a:r>
            <a:endParaRPr lang="en-US" sz="12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31341" y="222670"/>
            <a:ext cx="7004051" cy="528131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앱 </a:t>
            </a:r>
            <a:r>
              <a:rPr lang="en-US" altLang="ko-KR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&lt;-&gt; </a:t>
            </a:r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서버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28334" y="714702"/>
            <a:ext cx="5582653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53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815424"/>
              </p:ext>
            </p:extLst>
          </p:nvPr>
        </p:nvGraphicFramePr>
        <p:xfrm>
          <a:off x="2321129" y="2047310"/>
          <a:ext cx="6131762" cy="40389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6159"/>
                <a:gridCol w="864860"/>
                <a:gridCol w="689945"/>
                <a:gridCol w="689945"/>
                <a:gridCol w="3410853"/>
              </a:tblGrid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순 서</a:t>
                      </a:r>
                      <a:endParaRPr lang="ko-KR" alt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항 목</a:t>
                      </a:r>
                      <a:endParaRPr lang="ko-KR" alt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예</a:t>
                      </a:r>
                      <a:endParaRPr lang="ko-KR" alt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형식</a:t>
                      </a:r>
                      <a:endParaRPr lang="ko-KR" alt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비 고</a:t>
                      </a:r>
                      <a:endParaRPr lang="ko-KR" alt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STX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u="none" strike="noStrike" dirty="0">
                          <a:effectLst/>
                        </a:rPr>
                        <a:t>0x02</a:t>
                      </a:r>
                      <a:endParaRPr lang="fi-FI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Hex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날짜 및 시간</a:t>
                      </a:r>
                      <a:endParaRPr lang="ko-KR" alt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'1'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2016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년 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09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월 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09</a:t>
                      </a:r>
                      <a:r>
                        <a:rPr lang="ko-KR" altLang="en-US" sz="1100" u="none" strike="noStrike" dirty="0">
                          <a:effectLst/>
                        </a:rPr>
                        <a:t>일 </a:t>
                      </a:r>
                      <a:r>
                        <a:rPr lang="en-US" altLang="ko-KR" sz="1100" u="none" strike="noStrike" dirty="0">
                          <a:effectLst/>
                        </a:rPr>
                        <a:t>13</a:t>
                      </a:r>
                      <a:r>
                        <a:rPr lang="ko-KR" altLang="en-US" sz="1100" u="none" strike="noStrike" dirty="0">
                          <a:effectLst/>
                        </a:rPr>
                        <a:t>시 </a:t>
                      </a:r>
                      <a:r>
                        <a:rPr lang="en-US" altLang="ko-KR" sz="1100" u="none" strike="noStrike" dirty="0">
                          <a:effectLst/>
                        </a:rPr>
                        <a:t>16</a:t>
                      </a:r>
                      <a:r>
                        <a:rPr lang="ko-KR" altLang="en-US" sz="1100" u="none" strike="noStrike" dirty="0">
                          <a:effectLst/>
                        </a:rPr>
                        <a:t>분 </a:t>
                      </a:r>
                      <a:r>
                        <a:rPr lang="en-US" altLang="ko-KR" sz="1100" u="none" strike="noStrike" dirty="0">
                          <a:effectLst/>
                        </a:rPr>
                        <a:t>09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초</a:t>
                      </a:r>
                      <a:endParaRPr lang="en-US" altLang="ko-KR" sz="11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effectLst/>
                          <a:latin typeface="돋움" charset="-127"/>
                        </a:rPr>
                        <a:t>(12</a:t>
                      </a:r>
                      <a:r>
                        <a:rPr lang="ko-KR" altLang="en-US" sz="1100" b="0" i="0" u="none" strike="noStrike" baseline="0" dirty="0" smtClean="0">
                          <a:effectLst/>
                          <a:latin typeface="돋움" charset="-127"/>
                        </a:rPr>
                        <a:t> </a:t>
                      </a:r>
                      <a:r>
                        <a:rPr lang="en-US" altLang="ko-KR" sz="1100" b="0" i="0" u="none" strike="noStrike" baseline="0" dirty="0" smtClean="0">
                          <a:effectLst/>
                          <a:latin typeface="돋움" charset="-127"/>
                        </a:rPr>
                        <a:t>bytes)</a:t>
                      </a:r>
                      <a:endParaRPr lang="ko-KR" alt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u="none" strike="noStrike">
                          <a:effectLst/>
                        </a:rPr>
                        <a:t>2</a:t>
                      </a:r>
                      <a:endParaRPr lang="is-I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 smtClean="0">
                          <a:effectLst/>
                        </a:rPr>
                        <a:t>‘</a:t>
                      </a:r>
                      <a:r>
                        <a:rPr lang="en-US" sz="1100" u="none" strike="noStrike" dirty="0" smtClean="0">
                          <a:effectLst/>
                        </a:rPr>
                        <a:t>6</a:t>
                      </a:r>
                      <a:r>
                        <a:rPr lang="ru-RU" sz="1100" u="none" strike="noStrike" dirty="0" smtClean="0">
                          <a:effectLst/>
                        </a:rPr>
                        <a:t>'</a:t>
                      </a:r>
                      <a:endParaRPr lang="ru-RU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'0'</a:t>
                      </a:r>
                      <a:endParaRPr lang="ru-RU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 smtClean="0">
                          <a:effectLst/>
                        </a:rPr>
                        <a:t>‘</a:t>
                      </a:r>
                      <a:r>
                        <a:rPr lang="en-US" sz="1100" u="none" strike="noStrike" dirty="0" smtClean="0">
                          <a:effectLst/>
                        </a:rPr>
                        <a:t>9</a:t>
                      </a:r>
                      <a:r>
                        <a:rPr lang="ru-RU" sz="1100" u="none" strike="noStrike" dirty="0" smtClean="0">
                          <a:effectLst/>
                        </a:rPr>
                        <a:t>'</a:t>
                      </a:r>
                      <a:endParaRPr lang="ru-RU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 smtClean="0">
                          <a:effectLst/>
                        </a:rPr>
                        <a:t>‘</a:t>
                      </a:r>
                      <a:r>
                        <a:rPr lang="en-US" sz="1100" u="none" strike="noStrike" dirty="0" smtClean="0">
                          <a:effectLst/>
                        </a:rPr>
                        <a:t>0</a:t>
                      </a:r>
                      <a:r>
                        <a:rPr lang="ru-RU" sz="1100" u="none" strike="noStrike" dirty="0" smtClean="0">
                          <a:effectLst/>
                        </a:rPr>
                        <a:t>'</a:t>
                      </a:r>
                      <a:endParaRPr lang="ru-RU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'9'</a:t>
                      </a:r>
                      <a:endParaRPr lang="ru-RU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'1'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'3'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'1'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'6'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u="none" strike="noStrike">
                          <a:effectLst/>
                        </a:rPr>
                        <a:t>11</a:t>
                      </a:r>
                      <a:endParaRPr lang="cs-CZ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'0'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u="none" strike="noStrike">
                          <a:effectLst/>
                        </a:rPr>
                        <a:t>12</a:t>
                      </a:r>
                      <a:endParaRPr lang="is-I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'9'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u="none" strike="noStrike">
                          <a:effectLst/>
                        </a:rPr>
                        <a:t>13</a:t>
                      </a:r>
                      <a:endParaRPr lang="is-I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명령어</a:t>
                      </a:r>
                      <a:endParaRPr lang="ko-KR" alt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'E'</a:t>
                      </a:r>
                      <a:endParaRPr lang="it-IT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이벤트 응답</a:t>
                      </a:r>
                      <a:endParaRPr lang="ko-KR" alt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14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보안등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ID</a:t>
                      </a:r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'0'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is-I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000001</a:t>
                      </a:r>
                      <a:r>
                        <a:rPr lang="is-IS" sz="11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번</a:t>
                      </a:r>
                    </a:p>
                    <a:p>
                      <a:pPr algn="ctr" fontAlgn="ctr"/>
                      <a:r>
                        <a:rPr lang="is-I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돋움" charset="-127"/>
                        </a:rPr>
                        <a:t>(6 bytes)</a:t>
                      </a:r>
                      <a:endParaRPr lang="is-IS" sz="1100" b="0" i="0" u="none" strike="noStrike" dirty="0">
                        <a:solidFill>
                          <a:srgbClr val="FF0000"/>
                        </a:solidFill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'0'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16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'0'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17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'0'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u="none" strike="noStrike">
                          <a:effectLst/>
                        </a:rPr>
                        <a:t>18</a:t>
                      </a:r>
                      <a:endParaRPr lang="fi-FI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'0'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19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'1'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u="none" strike="noStrike">
                          <a:effectLst/>
                        </a:rPr>
                        <a:t>20</a:t>
                      </a:r>
                      <a:endParaRPr lang="is-I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ETX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0x03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Hex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131341" y="222670"/>
            <a:ext cx="7004051" cy="528131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앱 </a:t>
            </a:r>
            <a:r>
              <a:rPr lang="en-US" altLang="ko-KR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&lt;-&gt; </a:t>
            </a:r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서버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15298" y="442794"/>
            <a:ext cx="7495177" cy="58547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서버가 보안등 상태정보를 수신하면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앱으로 </a:t>
            </a:r>
            <a:r>
              <a:rPr lang="en-US" altLang="ko-KR" sz="2000" b="1" dirty="0" smtClean="0"/>
              <a:t>ACK </a:t>
            </a:r>
            <a:r>
              <a:rPr lang="ko-KR" altLang="en-US" sz="2000" b="1" dirty="0" smtClean="0"/>
              <a:t>전송</a:t>
            </a:r>
            <a:endParaRPr lang="en-US" altLang="ko-KR" sz="20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앱이 </a:t>
            </a:r>
            <a:r>
              <a:rPr lang="en-US" altLang="ko-KR" sz="2000" b="1" dirty="0" smtClean="0"/>
              <a:t>ACK </a:t>
            </a:r>
            <a:r>
              <a:rPr lang="ko-KR" altLang="en-US" sz="2000" b="1" dirty="0" smtClean="0"/>
              <a:t>수신하면 종료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수신 실패하면 </a:t>
            </a:r>
            <a:r>
              <a:rPr lang="en-US" altLang="ko-KR" sz="2000" b="1" dirty="0" smtClean="0"/>
              <a:t>ACK </a:t>
            </a:r>
            <a:r>
              <a:rPr lang="ko-KR" altLang="en-US" sz="2000" b="1" dirty="0" smtClean="0"/>
              <a:t>재 요청</a:t>
            </a:r>
            <a:endParaRPr lang="en-US" altLang="ko-KR" sz="2000" b="1" dirty="0" smtClean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128334" y="714702"/>
            <a:ext cx="5582653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73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85615"/>
              </p:ext>
            </p:extLst>
          </p:nvPr>
        </p:nvGraphicFramePr>
        <p:xfrm>
          <a:off x="401734" y="898499"/>
          <a:ext cx="10686002" cy="5693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5102"/>
                <a:gridCol w="2007031"/>
                <a:gridCol w="962802"/>
                <a:gridCol w="326877"/>
                <a:gridCol w="326877"/>
                <a:gridCol w="326877"/>
                <a:gridCol w="326877"/>
                <a:gridCol w="326877"/>
                <a:gridCol w="326877"/>
                <a:gridCol w="326877"/>
                <a:gridCol w="326877"/>
                <a:gridCol w="326877"/>
                <a:gridCol w="326877"/>
                <a:gridCol w="326877"/>
                <a:gridCol w="326877"/>
                <a:gridCol w="326877"/>
                <a:gridCol w="326877"/>
                <a:gridCol w="326877"/>
                <a:gridCol w="326877"/>
                <a:gridCol w="326877"/>
                <a:gridCol w="326877"/>
                <a:gridCol w="587281"/>
              </a:tblGrid>
              <a:tr h="303795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800" b="1" dirty="0" smtClean="0"/>
                        <a:t>개발분류</a:t>
                      </a:r>
                      <a:endParaRPr lang="en-US" sz="18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800" b="1" dirty="0" smtClean="0"/>
                        <a:t>연구개발 내용</a:t>
                      </a:r>
                      <a:endParaRPr lang="en-US" sz="18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600" b="1" dirty="0" smtClean="0"/>
                        <a:t>참여</a:t>
                      </a:r>
                      <a:endParaRPr lang="en-US" altLang="ko-KR" sz="1600" b="1" dirty="0" smtClean="0"/>
                    </a:p>
                    <a:p>
                      <a:pPr algn="ctr"/>
                      <a:r>
                        <a:rPr lang="ko-KR" altLang="en-US" sz="1600" b="1" dirty="0" smtClean="0"/>
                        <a:t>인원</a:t>
                      </a:r>
                      <a:endParaRPr lang="en-US" sz="2000" b="1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9</a:t>
                      </a:r>
                      <a:r>
                        <a:rPr lang="ko-KR" altLang="en-US" sz="1100" dirty="0" smtClean="0"/>
                        <a:t>월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</a:t>
                      </a:r>
                      <a:r>
                        <a:rPr lang="ko-KR" altLang="en-US" sz="1100" dirty="0" smtClean="0"/>
                        <a:t>월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11</a:t>
                      </a:r>
                      <a:r>
                        <a:rPr lang="ko-KR" altLang="en-US" sz="1100" dirty="0" smtClean="0"/>
                        <a:t>월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12</a:t>
                      </a:r>
                      <a:r>
                        <a:rPr lang="ko-KR" altLang="en-US" sz="1100" dirty="0" smtClean="0"/>
                        <a:t>월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비고</a:t>
                      </a:r>
                      <a:endParaRPr lang="en-US" sz="1100" dirty="0"/>
                    </a:p>
                  </a:txBody>
                  <a:tcPr anchor="ctr"/>
                </a:tc>
              </a:tr>
              <a:tr h="285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4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5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4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4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5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4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5</a:t>
                      </a:r>
                      <a:endParaRPr 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0368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공통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요구사항분석 및 </a:t>
                      </a:r>
                      <a:endParaRPr lang="en-US" altLang="ko-KR" sz="1200" dirty="0" smtClean="0"/>
                    </a:p>
                    <a:p>
                      <a:pPr algn="ctr"/>
                      <a:r>
                        <a:rPr lang="ko-KR" altLang="en-US" sz="1200" dirty="0" smtClean="0"/>
                        <a:t>개발환경 구축</a:t>
                      </a:r>
                      <a:endParaRPr 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팀 전원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303795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상세기능 설계</a:t>
                      </a:r>
                      <a:endParaRPr 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303795"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안드로이드 앱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GUI</a:t>
                      </a:r>
                      <a:r>
                        <a:rPr lang="ko-KR" altLang="en-US" sz="1200" dirty="0" smtClean="0"/>
                        <a:t> 디자인</a:t>
                      </a:r>
                      <a:endParaRPr lang="en-US" sz="12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 김혜경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algn="ctr"/>
                      <a:r>
                        <a:rPr lang="ko-KR" altLang="en-US" sz="1400" dirty="0" smtClean="0"/>
                        <a:t>안창준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307054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비콘 장애 정보 분석</a:t>
                      </a:r>
                      <a:endParaRPr 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317694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서버 연동 기능 개발</a:t>
                      </a:r>
                      <a:endParaRPr 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434844">
                <a:tc rowSpan="6"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실시간서버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서버쪽 </a:t>
                      </a:r>
                      <a:r>
                        <a:rPr lang="en-US" altLang="ko-KR" sz="1200" dirty="0" smtClean="0"/>
                        <a:t>GUI </a:t>
                      </a:r>
                      <a:r>
                        <a:rPr lang="ko-KR" altLang="en-US" sz="1200" dirty="0" smtClean="0"/>
                        <a:t>디자인</a:t>
                      </a:r>
                      <a:endParaRPr lang="en-US" sz="12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송명근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algn="ctr"/>
                      <a:r>
                        <a:rPr lang="ko-KR" altLang="en-US" sz="1400" dirty="0" smtClean="0"/>
                        <a:t>장희승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algn="ctr"/>
                      <a:r>
                        <a:rPr lang="ko-KR" altLang="en-US" sz="1400" dirty="0" smtClean="0"/>
                        <a:t>허 동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303795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웹서버 개발</a:t>
                      </a:r>
                      <a:endParaRPr lang="en-US" altLang="ko-KR" sz="120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393147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DB</a:t>
                      </a:r>
                      <a:r>
                        <a:rPr lang="ko-KR" altLang="en-US" sz="1200" baseline="0" dirty="0" smtClean="0"/>
                        <a:t> 연동 기능 개발</a:t>
                      </a:r>
                      <a:endParaRPr lang="en-US" altLang="ko-KR" sz="120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500368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시설물 정보 수집 및 상태 관리 기능 개발</a:t>
                      </a:r>
                      <a:endParaRPr lang="en-US" sz="1200" dirty="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팀 전원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4348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지도 연동 기능 개발</a:t>
                      </a:r>
                      <a:endParaRPr 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434844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장애 이력 기능 개발</a:t>
                      </a:r>
                      <a:endParaRPr 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434844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연동테스트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통합 연동 테스트</a:t>
                      </a:r>
                      <a:endParaRPr 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434844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문제점 수정</a:t>
                      </a:r>
                      <a:endParaRPr 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 flipV="1">
            <a:off x="256675" y="746786"/>
            <a:ext cx="5582653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59682" y="254754"/>
            <a:ext cx="7004051" cy="528131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개발 일정</a:t>
            </a:r>
            <a:endParaRPr lang="en-US" altLang="ko-KR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90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296</TotalTime>
  <Words>1066</Words>
  <Application>Microsoft Office PowerPoint</Application>
  <PresentationFormat>사용자 지정</PresentationFormat>
  <Paragraphs>597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패싯</vt:lpstr>
      <vt:lpstr>비콘 기반의 방범등  관리 시스템 개발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혜경</dc:creator>
  <cp:lastModifiedBy>Windows 사용자</cp:lastModifiedBy>
  <cp:revision>32</cp:revision>
  <dcterms:created xsi:type="dcterms:W3CDTF">2016-09-05T02:36:56Z</dcterms:created>
  <dcterms:modified xsi:type="dcterms:W3CDTF">2016-09-08T02:51:15Z</dcterms:modified>
</cp:coreProperties>
</file>