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1" r:id="rId4"/>
    <p:sldId id="265" r:id="rId5"/>
    <p:sldId id="267" r:id="rId6"/>
    <p:sldId id="268" r:id="rId7"/>
    <p:sldId id="275" r:id="rId8"/>
    <p:sldId id="270" r:id="rId9"/>
    <p:sldId id="276" r:id="rId10"/>
    <p:sldId id="277" r:id="rId11"/>
    <p:sldId id="27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  <a:srgbClr val="63A0D7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86C7-24B5-4F3E-8E32-BBAB880F410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A4300-D136-4DDF-9F29-2FF35EC81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9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3DFC1-CDBD-4123-910F-5FE068899E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2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 인터넷 정보학회 춘계 학술대회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A4300-D136-4DDF-9F29-2FF35EC81B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4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4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8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3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1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4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4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7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2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EE59-C297-4D40-9D3C-33AC48F7F41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8C1F-F901-43E3-A4CB-B9E6B0425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0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438857" y="1116754"/>
            <a:ext cx="7314286" cy="4624492"/>
            <a:chOff x="2438857" y="1116754"/>
            <a:chExt cx="7314286" cy="4624492"/>
          </a:xfrm>
        </p:grpSpPr>
        <p:grpSp>
          <p:nvGrpSpPr>
            <p:cNvPr id="12" name="그룹 11"/>
            <p:cNvGrpSpPr/>
            <p:nvPr/>
          </p:nvGrpSpPr>
          <p:grpSpPr>
            <a:xfrm>
              <a:off x="2438857" y="1116754"/>
              <a:ext cx="7314286" cy="4624492"/>
              <a:chOff x="2438857" y="1285461"/>
              <a:chExt cx="7314286" cy="462449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/>
              <a:srcRect t="6800"/>
              <a:stretch/>
            </p:blipFill>
            <p:spPr>
              <a:xfrm>
                <a:off x="2438857" y="1285461"/>
                <a:ext cx="7314286" cy="4624492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650" y="2797850"/>
                <a:ext cx="2419350" cy="1019307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894897" y="3736701"/>
                <a:ext cx="221456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Restaurant advertising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439603" y="3971152"/>
              <a:ext cx="1511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using</a:t>
              </a:r>
              <a:endParaRPr lang="ko-KR" altLang="en-US" sz="1600" dirty="0"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00776" y="4714208"/>
            <a:ext cx="3349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>
                <a:solidFill>
                  <a:schemeClr val="bg1">
                    <a:lumMod val="50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김혜경</a:t>
            </a:r>
            <a:r>
              <a:rPr lang="en-US" altLang="ko-KR" sz="1600" u="sng" dirty="0">
                <a:solidFill>
                  <a:schemeClr val="bg1">
                    <a:lumMod val="50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  </a:t>
            </a:r>
            <a:r>
              <a:rPr lang="ko-KR" altLang="en-US" sz="1600" u="sng" dirty="0">
                <a:solidFill>
                  <a:schemeClr val="bg1">
                    <a:lumMod val="50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송명근</a:t>
            </a:r>
            <a:r>
              <a:rPr lang="en-US" altLang="ko-KR" sz="1600" u="sng" dirty="0">
                <a:solidFill>
                  <a:schemeClr val="bg1">
                    <a:lumMod val="50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  </a:t>
            </a:r>
            <a:r>
              <a:rPr lang="ko-KR" altLang="en-US" sz="1600" u="sng" dirty="0" err="1">
                <a:solidFill>
                  <a:schemeClr val="bg1">
                    <a:lumMod val="50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안창준</a:t>
            </a:r>
            <a:r>
              <a:rPr lang="en-US" altLang="ko-KR" sz="1600" u="sng" dirty="0">
                <a:solidFill>
                  <a:schemeClr val="bg1">
                    <a:lumMod val="50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  </a:t>
            </a:r>
            <a:r>
              <a:rPr lang="ko-KR" altLang="en-US" sz="1600" u="sng" dirty="0" err="1">
                <a:solidFill>
                  <a:schemeClr val="bg1">
                    <a:lumMod val="50000"/>
                  </a:schemeClr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  <a:sym typeface="Wingdings" panose="05000000000000000000" pitchFamily="2" charset="2"/>
              </a:rPr>
              <a:t>허동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27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ombine ic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26877" y="640080"/>
            <a:ext cx="4188823" cy="41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599435" y="3217991"/>
            <a:ext cx="6321870" cy="19089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ko-KR" altLang="en-US" sz="4400" b="1" kern="1200" spc="-15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실시간</a:t>
            </a:r>
            <a:r>
              <a:rPr kumimoji="0" lang="ko-KR" altLang="en-US" sz="44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0" lang="en-US" altLang="ko-KR" sz="4400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ko-KR" altLang="en-US" sz="4400" b="1" spc="-1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식당</a:t>
            </a:r>
            <a:r>
              <a:rPr kumimoji="0" lang="ko-KR" altLang="en-US" sz="4400" b="1" kern="1200" spc="-1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테이블 현황</a:t>
            </a:r>
            <a:r>
              <a:rPr kumimoji="0" lang="ko-KR" altLang="en-US" sz="4400" b="1" kern="1200" spc="-150" dirty="0">
                <a:latin typeface="+mj-lt"/>
                <a:ea typeface="+mj-ea"/>
                <a:cs typeface="+mj-cs"/>
              </a:rPr>
              <a:t>을</a:t>
            </a:r>
            <a:r>
              <a:rPr kumimoji="0" lang="ko-KR" altLang="en-US" sz="4400" b="1" kern="1200" spc="-1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44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알려주는 </a:t>
            </a:r>
            <a:r>
              <a:rPr kumimoji="0" lang="ko-KR" altLang="en-US" sz="4400" b="1" spc="-150" dirty="0">
                <a:latin typeface="+mj-lt"/>
                <a:ea typeface="+mj-ea"/>
                <a:cs typeface="+mj-cs"/>
              </a:rPr>
              <a:t>기능 추가</a:t>
            </a:r>
            <a:endParaRPr kumimoji="0" lang="en-US" altLang="ko-KR" sz="4400" b="1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50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498" y="0"/>
            <a:ext cx="2249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TO DO LIST</a:t>
            </a:r>
            <a:endParaRPr lang="ko-KR" altLang="en-US" sz="4000" b="1" dirty="0">
              <a:solidFill>
                <a:schemeClr val="accent1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75771" y="580571"/>
            <a:ext cx="1915886" cy="145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/>
          <p:cNvSpPr/>
          <p:nvPr/>
        </p:nvSpPr>
        <p:spPr>
          <a:xfrm>
            <a:off x="4079069" y="3216749"/>
            <a:ext cx="3701143" cy="559191"/>
          </a:xfrm>
          <a:prstGeom prst="roundRect">
            <a:avLst/>
          </a:prstGeom>
          <a:solidFill>
            <a:schemeClr val="bg2">
              <a:alpha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4079068" y="4109853"/>
            <a:ext cx="3701143" cy="559191"/>
          </a:xfrm>
          <a:prstGeom prst="roundRect">
            <a:avLst/>
          </a:prstGeom>
          <a:solidFill>
            <a:schemeClr val="bg2">
              <a:alpha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4079068" y="5002957"/>
            <a:ext cx="3701143" cy="559191"/>
          </a:xfrm>
          <a:prstGeom prst="roundRect">
            <a:avLst/>
          </a:prstGeom>
          <a:solidFill>
            <a:schemeClr val="bg2">
              <a:alpha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9067" y="3327557"/>
            <a:ext cx="370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DB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설계 완료 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&amp; 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서버 가동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9067" y="4182423"/>
            <a:ext cx="370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각자 맡은 페이지 완성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4389" y="5055609"/>
            <a:ext cx="370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페이지들의 </a:t>
            </a:r>
            <a:r>
              <a:rPr lang="en-US" altLang="ko-KR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UI </a:t>
            </a:r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통합</a:t>
            </a:r>
          </a:p>
        </p:txBody>
      </p:sp>
      <p:sp>
        <p:nvSpPr>
          <p:cNvPr id="11" name="타원 10"/>
          <p:cNvSpPr/>
          <p:nvPr/>
        </p:nvSpPr>
        <p:spPr>
          <a:xfrm>
            <a:off x="5099412" y="1620095"/>
            <a:ext cx="1315902" cy="1190171"/>
          </a:xfrm>
          <a:prstGeom prst="ellips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93" y="1789409"/>
            <a:ext cx="851539" cy="8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0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800"/>
          <a:stretch/>
        </p:blipFill>
        <p:spPr>
          <a:xfrm>
            <a:off x="2438857" y="1116754"/>
            <a:ext cx="7314286" cy="46244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2629143"/>
            <a:ext cx="2419350" cy="10193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19650" y="3648450"/>
            <a:ext cx="2230507" cy="75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54496" y="3648450"/>
            <a:ext cx="3960813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rgbClr val="E2AC00"/>
                </a:solidFill>
                <a:latin typeface="HY태백B" pitchFamily="18" charset="-127"/>
                <a:ea typeface="HY태백B" pitchFamily="18" charset="-127"/>
              </a:rPr>
              <a:t>THNAK YOU</a:t>
            </a:r>
          </a:p>
          <a:p>
            <a:pPr algn="ctr">
              <a:defRPr/>
            </a:pPr>
            <a:r>
              <a:rPr lang="ko-KR" altLang="en-US" sz="2400" b="1" dirty="0">
                <a:solidFill>
                  <a:schemeClr val="tx2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질문해주세요</a:t>
            </a:r>
            <a:r>
              <a:rPr lang="en-US" altLang="ko-KR" sz="2400" b="1" dirty="0">
                <a:solidFill>
                  <a:schemeClr val="tx2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!</a:t>
            </a:r>
            <a:endParaRPr lang="ko-KR" altLang="en-US" sz="2400" b="1" dirty="0">
              <a:solidFill>
                <a:schemeClr val="tx2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01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1077382" y="5912926"/>
            <a:ext cx="1114618" cy="945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726828" y="435589"/>
            <a:ext cx="6583680" cy="3881321"/>
            <a:chOff x="956605" y="703386"/>
            <a:chExt cx="6583680" cy="3881321"/>
          </a:xfrm>
        </p:grpSpPr>
        <p:sp>
          <p:nvSpPr>
            <p:cNvPr id="10" name="TextBox 9"/>
            <p:cNvSpPr txBox="1"/>
            <p:nvPr/>
          </p:nvSpPr>
          <p:spPr>
            <a:xfrm>
              <a:off x="956605" y="703386"/>
              <a:ext cx="658368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0" b="1" dirty="0">
                  <a:solidFill>
                    <a:srgbClr val="FF6D6D"/>
                  </a:solidFill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TABLE</a:t>
              </a:r>
              <a:endParaRPr lang="ko-KR" altLang="en-US" sz="10000" b="1" dirty="0">
                <a:solidFill>
                  <a:srgbClr val="FF6D6D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6605" y="1414608"/>
              <a:ext cx="658368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0" b="1" dirty="0">
                  <a:solidFill>
                    <a:srgbClr val="FF6D6D"/>
                  </a:solidFill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OF</a:t>
              </a:r>
              <a:endParaRPr lang="ko-KR" altLang="en-US" sz="10000" b="1" dirty="0">
                <a:solidFill>
                  <a:srgbClr val="FF6D6D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  <a:p>
              <a:endParaRPr lang="ko-KR" altLang="en-US" sz="10000" b="1" dirty="0">
                <a:solidFill>
                  <a:schemeClr val="bg1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6605" y="2135990"/>
              <a:ext cx="658368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0" b="1" dirty="0">
                  <a:solidFill>
                    <a:srgbClr val="FF6D6D"/>
                  </a:solidFill>
                  <a:latin typeface="1훈막대연필 R" panose="02020603020101020101" pitchFamily="18" charset="-127"/>
                  <a:ea typeface="1훈막대연필 R" panose="02020603020101020101" pitchFamily="18" charset="-127"/>
                </a:rPr>
                <a:t>CONTENTS</a:t>
              </a:r>
              <a:endParaRPr lang="ko-KR" altLang="en-US" sz="10000" b="1" dirty="0">
                <a:solidFill>
                  <a:srgbClr val="FF6D6D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4344024" y="3328491"/>
            <a:ext cx="5932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5698347" y="2721883"/>
            <a:ext cx="6646" cy="3001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62448" y="3412386"/>
            <a:ext cx="15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프로젝트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6499" y="3762639"/>
            <a:ext cx="15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진행 상황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62448" y="4050286"/>
            <a:ext cx="173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논문 제출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6435" y="4597407"/>
            <a:ext cx="186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교류 대학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9829" y="4312309"/>
            <a:ext cx="186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회의 기록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8347" y="3412386"/>
            <a:ext cx="4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5988" y="3767830"/>
            <a:ext cx="4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01937" y="4074961"/>
            <a:ext cx="4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1937" y="4353229"/>
            <a:ext cx="4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8475" y="4641446"/>
            <a:ext cx="4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41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90" y="1330278"/>
            <a:ext cx="9951041" cy="44033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4052" y="2796209"/>
            <a:ext cx="503583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16" y="2796209"/>
            <a:ext cx="289129" cy="28912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84035" y="2796209"/>
            <a:ext cx="662608" cy="490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69" y="2796209"/>
            <a:ext cx="543339" cy="5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40" y="1070519"/>
            <a:ext cx="9694314" cy="4604800"/>
          </a:xfrm>
          <a:prstGeom prst="rect">
            <a:avLst/>
          </a:prstGeom>
        </p:spPr>
      </p:pic>
      <p:sp>
        <p:nvSpPr>
          <p:cNvPr id="8" name="사각형: 둥근 모서리 7"/>
          <p:cNvSpPr/>
          <p:nvPr/>
        </p:nvSpPr>
        <p:spPr>
          <a:xfrm>
            <a:off x="1248842" y="5811012"/>
            <a:ext cx="2190901" cy="303234"/>
          </a:xfrm>
          <a:prstGeom prst="roundRect">
            <a:avLst/>
          </a:prstGeom>
          <a:solidFill>
            <a:schemeClr val="bg2">
              <a:alpha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8109" y="5795763"/>
            <a:ext cx="195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HOME</a:t>
            </a:r>
            <a:endParaRPr lang="ko-KR" altLang="en-US" sz="16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4966077" y="5799637"/>
            <a:ext cx="2190901" cy="303234"/>
          </a:xfrm>
          <a:prstGeom prst="roundRect">
            <a:avLst/>
          </a:prstGeom>
          <a:solidFill>
            <a:schemeClr val="bg2">
              <a:alpha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85344" y="5784388"/>
            <a:ext cx="195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Restaurant Introduce</a:t>
            </a:r>
            <a:endParaRPr lang="ko-KR" altLang="en-US" sz="16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8731326" y="5790941"/>
            <a:ext cx="2190901" cy="303234"/>
          </a:xfrm>
          <a:prstGeom prst="roundRect">
            <a:avLst/>
          </a:prstGeom>
          <a:solidFill>
            <a:schemeClr val="bg2">
              <a:alpha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50593" y="5775692"/>
            <a:ext cx="195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Review Write</a:t>
            </a:r>
            <a:endParaRPr lang="ko-KR" altLang="en-US" sz="1600" dirty="0"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1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9417" y="2134965"/>
            <a:ext cx="11110356" cy="4026802"/>
          </a:xfrm>
          <a:prstGeom prst="rect">
            <a:avLst/>
          </a:prstGeom>
          <a:solidFill>
            <a:schemeClr val="accent3">
              <a:lumMod val="60000"/>
              <a:lumOff val="40000"/>
              <a:alpha val="48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603" y="965094"/>
            <a:ext cx="567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춘계 학술 대회 </a:t>
            </a:r>
            <a:r>
              <a:rPr lang="ko-KR" altLang="en-US" sz="3600" b="1" dirty="0">
                <a:solidFill>
                  <a:schemeClr val="accent5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논문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604" y="318763"/>
            <a:ext cx="567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2017</a:t>
            </a:r>
            <a:r>
              <a:rPr lang="ko-KR" altLang="en-US" sz="3600" b="1" dirty="0"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년도 </a:t>
            </a:r>
            <a:r>
              <a:rPr lang="ko-KR" altLang="en-US" sz="3600" b="1" dirty="0">
                <a:solidFill>
                  <a:schemeClr val="accent5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한국 인터넷 정보 학회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8711" y="1629627"/>
            <a:ext cx="188913" cy="250825"/>
          </a:xfrm>
          <a:prstGeom prst="rect">
            <a:avLst/>
          </a:prstGeom>
          <a:solidFill>
            <a:srgbClr val="DD811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4607" y="1884139"/>
            <a:ext cx="188913" cy="250825"/>
          </a:xfrm>
          <a:prstGeom prst="rect">
            <a:avLst/>
          </a:prstGeom>
          <a:solidFill>
            <a:srgbClr val="3131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22523" y="1611425"/>
            <a:ext cx="7082971" cy="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823855" y="493490"/>
            <a:ext cx="730" cy="502194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80" y="2134964"/>
            <a:ext cx="2877296" cy="40268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45" y="2134964"/>
            <a:ext cx="3000000" cy="40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497" y="0"/>
            <a:ext cx="2404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505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Conference</a:t>
            </a:r>
            <a:endParaRPr lang="ko-KR" altLang="en-US" sz="4000" b="1" dirty="0">
              <a:solidFill>
                <a:srgbClr val="FF5050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75771" y="580571"/>
            <a:ext cx="1915886" cy="14516"/>
          </a:xfrm>
          <a:prstGeom prst="line">
            <a:avLst/>
          </a:prstGeom>
          <a:ln w="57150">
            <a:solidFill>
              <a:srgbClr val="FF6D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38688"/>
              </p:ext>
            </p:extLst>
          </p:nvPr>
        </p:nvGraphicFramePr>
        <p:xfrm>
          <a:off x="449940" y="1982406"/>
          <a:ext cx="11045372" cy="40415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89831">
                  <a:extLst>
                    <a:ext uri="{9D8B030D-6E8A-4147-A177-3AD203B41FA5}">
                      <a16:colId xmlns:a16="http://schemas.microsoft.com/office/drawing/2014/main" val="4284180663"/>
                    </a:ext>
                  </a:extLst>
                </a:gridCol>
                <a:gridCol w="3512458">
                  <a:extLst>
                    <a:ext uri="{9D8B030D-6E8A-4147-A177-3AD203B41FA5}">
                      <a16:colId xmlns:a16="http://schemas.microsoft.com/office/drawing/2014/main" val="3288387739"/>
                    </a:ext>
                  </a:extLst>
                </a:gridCol>
                <a:gridCol w="3643083">
                  <a:extLst>
                    <a:ext uri="{9D8B030D-6E8A-4147-A177-3AD203B41FA5}">
                      <a16:colId xmlns:a16="http://schemas.microsoft.com/office/drawing/2014/main" val="2734720097"/>
                    </a:ext>
                  </a:extLst>
                </a:gridCol>
              </a:tblGrid>
              <a:tr h="441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회의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결정사항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회의 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66072"/>
                  </a:ext>
                </a:extLst>
              </a:tr>
              <a:tr h="3600045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b="1" dirty="0" err="1"/>
                        <a:t>비콘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en-US" altLang="ko-KR" sz="1500" b="1" dirty="0"/>
                        <a:t>– </a:t>
                      </a:r>
                      <a:r>
                        <a:rPr lang="ko-KR" altLang="en-US" sz="1500" b="1" dirty="0"/>
                        <a:t>안드로이드 앱을 활용한 </a:t>
                      </a:r>
                      <a:endParaRPr lang="en-US" altLang="ko-KR" sz="1500" b="1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500" b="1" dirty="0"/>
                        <a:t>            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구현 가능성 </a:t>
                      </a:r>
                      <a:r>
                        <a:rPr lang="ko-KR" altLang="en-US" sz="1500" b="1" dirty="0"/>
                        <a:t>분석</a:t>
                      </a:r>
                      <a:endParaRPr lang="en-US" altLang="ko-KR" sz="1500" dirty="0"/>
                    </a:p>
                    <a:p>
                      <a:pPr marL="0" indent="0" latinLnBrk="1">
                        <a:buNone/>
                      </a:pPr>
                      <a:endParaRPr lang="en-US" altLang="ko-KR" sz="1500" dirty="0"/>
                    </a:p>
                    <a:p>
                      <a:pPr marL="0" indent="0" latinLnBrk="1">
                        <a:buNone/>
                      </a:pPr>
                      <a:endParaRPr lang="en-US" altLang="ko-KR" sz="1500" dirty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500" b="1" dirty="0"/>
                        <a:t>블루투스 통신을 활용하여 수신한 </a:t>
                      </a:r>
                      <a:endParaRPr lang="en-US" altLang="ko-KR" sz="15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500" b="1" dirty="0"/>
                        <a:t>       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데이터를 가공하는 방법 </a:t>
                      </a:r>
                      <a:r>
                        <a:rPr lang="ko-KR" altLang="en-US" sz="1500" b="1" dirty="0"/>
                        <a:t>의논</a:t>
                      </a:r>
                      <a:endParaRPr lang="en-US" altLang="ko-KR" sz="1500" b="1" dirty="0"/>
                    </a:p>
                    <a:p>
                      <a:pPr marL="0" indent="0" latinLnBrk="1">
                        <a:buNone/>
                      </a:pPr>
                      <a:endParaRPr lang="en-US" altLang="ko-KR" sz="1500" b="1" dirty="0"/>
                    </a:p>
                    <a:p>
                      <a:pPr marL="0" indent="0" latinLnBrk="1">
                        <a:buNone/>
                      </a:pPr>
                      <a:endParaRPr lang="en-US" altLang="ko-KR" sz="1500" b="1" dirty="0"/>
                    </a:p>
                    <a:p>
                      <a:pPr marL="0" indent="0" latinLnBrk="1">
                        <a:buNone/>
                      </a:pPr>
                      <a:endParaRPr lang="en-US" altLang="ko-KR" sz="1500" b="1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ko-KR" altLang="en-US" sz="1500" b="1" dirty="0"/>
                        <a:t>제안서 검토 후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필요사항 회의</a:t>
                      </a:r>
                      <a:endParaRPr lang="en-US" altLang="ko-KR" sz="1500" b="1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endParaRPr lang="en-US" altLang="ko-KR" sz="1500" b="1" dirty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endParaRPr lang="en-US" altLang="ko-K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 </a:t>
                      </a:r>
                    </a:p>
                    <a:p>
                      <a:pPr latinLnBrk="1"/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  </a:t>
                      </a:r>
                      <a:r>
                        <a:rPr lang="ko-KR" altLang="en-US" sz="1500" b="0" dirty="0"/>
                        <a:t>앱 기능을 기반으로 필요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페이지 확정</a:t>
                      </a:r>
                      <a:endParaRPr lang="en-US" altLang="ko-KR" sz="15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  </a:t>
                      </a:r>
                      <a:r>
                        <a:rPr lang="ko-KR" altLang="en-US" sz="1500" dirty="0"/>
                        <a:t>다음 정기회의 때까지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         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각자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디자인 초안 </a:t>
                      </a:r>
                      <a:r>
                        <a:rPr lang="ko-KR" altLang="en-US" sz="1500" dirty="0"/>
                        <a:t>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750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940" y="1245157"/>
            <a:ext cx="9710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03/13 </a:t>
            </a:r>
            <a:r>
              <a:rPr lang="ko-KR" altLang="en-US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회의 </a:t>
            </a:r>
            <a:r>
              <a:rPr lang="en-US" altLang="ko-KR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– </a:t>
            </a:r>
            <a:r>
              <a:rPr lang="ko-KR" altLang="en-US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주제에 대한 필요사항을 검토</a:t>
            </a:r>
            <a:r>
              <a:rPr lang="en-US" altLang="ko-KR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, </a:t>
            </a:r>
            <a:r>
              <a:rPr lang="ko-KR" altLang="en-US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안드로이드 앱과 서버의 기능 디자인 설계</a:t>
            </a:r>
            <a:r>
              <a:rPr lang="en-US" altLang="ko-KR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 </a:t>
            </a:r>
            <a:endParaRPr lang="ko-KR" altLang="en-US" sz="2200" dirty="0">
              <a:solidFill>
                <a:srgbClr val="0070C0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21" y="2736169"/>
            <a:ext cx="3437162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497" y="0"/>
            <a:ext cx="2404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505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Conference</a:t>
            </a:r>
            <a:endParaRPr lang="ko-KR" altLang="en-US" sz="4000" b="1" dirty="0">
              <a:solidFill>
                <a:srgbClr val="FF5050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75771" y="580571"/>
            <a:ext cx="1915886" cy="14516"/>
          </a:xfrm>
          <a:prstGeom prst="line">
            <a:avLst/>
          </a:prstGeom>
          <a:ln w="57150">
            <a:solidFill>
              <a:srgbClr val="FF6D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04273"/>
              </p:ext>
            </p:extLst>
          </p:nvPr>
        </p:nvGraphicFramePr>
        <p:xfrm>
          <a:off x="449940" y="1982406"/>
          <a:ext cx="11045372" cy="40415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89831">
                  <a:extLst>
                    <a:ext uri="{9D8B030D-6E8A-4147-A177-3AD203B41FA5}">
                      <a16:colId xmlns:a16="http://schemas.microsoft.com/office/drawing/2014/main" val="4284180663"/>
                    </a:ext>
                  </a:extLst>
                </a:gridCol>
                <a:gridCol w="3512458">
                  <a:extLst>
                    <a:ext uri="{9D8B030D-6E8A-4147-A177-3AD203B41FA5}">
                      <a16:colId xmlns:a16="http://schemas.microsoft.com/office/drawing/2014/main" val="3288387739"/>
                    </a:ext>
                  </a:extLst>
                </a:gridCol>
                <a:gridCol w="3643083">
                  <a:extLst>
                    <a:ext uri="{9D8B030D-6E8A-4147-A177-3AD203B41FA5}">
                      <a16:colId xmlns:a16="http://schemas.microsoft.com/office/drawing/2014/main" val="2734720097"/>
                    </a:ext>
                  </a:extLst>
                </a:gridCol>
              </a:tblGrid>
              <a:tr h="441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회의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결정사항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회의 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66072"/>
                  </a:ext>
                </a:extLst>
              </a:tr>
              <a:tr h="3600045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b="1" dirty="0"/>
                        <a:t>제안서 검토 후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필요사항 회의</a:t>
                      </a:r>
                      <a:endParaRPr lang="en-US" altLang="ko-KR" sz="1500" dirty="0"/>
                    </a:p>
                    <a:p>
                      <a:pPr marL="0" indent="0" latinLnBrk="1">
                        <a:buNone/>
                      </a:pPr>
                      <a:endParaRPr lang="en-US" altLang="ko-KR" sz="1500" dirty="0"/>
                    </a:p>
                    <a:p>
                      <a:pPr marL="0" indent="0" latinLnBrk="1">
                        <a:buNone/>
                      </a:pPr>
                      <a:endParaRPr lang="en-US" altLang="ko-KR" sz="1500" dirty="0"/>
                    </a:p>
                    <a:p>
                      <a:pPr marL="0" indent="0" latinLnBrk="1">
                        <a:buNone/>
                      </a:pPr>
                      <a:endParaRPr lang="en-US" altLang="ko-KR" sz="1500" dirty="0"/>
                    </a:p>
                    <a:p>
                      <a:pPr marL="0" indent="0" latinLnBrk="1">
                        <a:buNone/>
                      </a:pPr>
                      <a:endParaRPr lang="en-US" altLang="ko-KR" sz="1500" dirty="0"/>
                    </a:p>
                    <a:p>
                      <a:pPr marL="342900" indent="-342900" latinLnBrk="1">
                        <a:buAutoNum type="arabicPeriod" startAt="2"/>
                      </a:pPr>
                      <a:r>
                        <a:rPr lang="ko-KR" altLang="en-US" sz="1500" b="1" dirty="0"/>
                        <a:t>팀원들의 디자인 초안이 </a:t>
                      </a:r>
                      <a:endParaRPr lang="en-US" altLang="ko-KR" sz="15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500" b="1" dirty="0"/>
                        <a:t>          </a:t>
                      </a:r>
                      <a:r>
                        <a:rPr lang="ko-KR" altLang="en-US" sz="1500" b="1" dirty="0"/>
                        <a:t>요구사항에 필요조건인지 검토</a:t>
                      </a:r>
                      <a:endParaRPr lang="en-US" altLang="ko-KR" sz="1500" b="1" dirty="0"/>
                    </a:p>
                    <a:p>
                      <a:pPr marL="342900" indent="-342900" latinLnBrk="1">
                        <a:buAutoNum type="arabicPeriod" startAt="2"/>
                      </a:pPr>
                      <a:endParaRPr lang="en-US" altLang="ko-KR" sz="1500" b="1" dirty="0"/>
                    </a:p>
                    <a:p>
                      <a:pPr marL="342900" indent="-342900" latinLnBrk="1">
                        <a:buAutoNum type="arabicPeriod" startAt="2"/>
                      </a:pPr>
                      <a:endParaRPr lang="en-US" altLang="ko-KR" sz="1500" b="1" dirty="0"/>
                    </a:p>
                    <a:p>
                      <a:pPr marL="342900" indent="-342900" latinLnBrk="1">
                        <a:buAutoNum type="arabicPeriod" startAt="2"/>
                      </a:pPr>
                      <a:endParaRPr lang="en-US" altLang="ko-KR" sz="15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500" b="1" dirty="0"/>
                        <a:t>3.  </a:t>
                      </a:r>
                      <a:r>
                        <a:rPr lang="ko-KR" altLang="en-US" sz="1500" b="1" dirty="0"/>
                        <a:t>디자인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기능에 따른 데이터베이스 설계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 </a:t>
                      </a:r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수정된 앱 기능 및 디자인 초안을 통한</a:t>
                      </a:r>
                      <a:r>
                        <a:rPr lang="en-US" altLang="ko-KR" sz="1500" dirty="0"/>
                        <a:t>,</a:t>
                      </a:r>
                    </a:p>
                    <a:p>
                      <a:pPr latinLnBrk="1"/>
                      <a:r>
                        <a:rPr lang="en-US" altLang="ko-KR" sz="1500" dirty="0"/>
                        <a:t>      </a:t>
                      </a:r>
                      <a:r>
                        <a:rPr lang="ko-KR" altLang="en-US" sz="1500" dirty="0"/>
                        <a:t>전체적</a:t>
                      </a:r>
                      <a:r>
                        <a:rPr lang="en-US" altLang="ko-KR" sz="1500" b="1" dirty="0"/>
                        <a:t>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디자인 구성</a:t>
                      </a:r>
                      <a:endParaRPr lang="en-US" altLang="ko-KR" sz="15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 데이터 베이스 </a:t>
                      </a:r>
                      <a:r>
                        <a:rPr lang="ko-KR" altLang="en-US" sz="1500" b="1" dirty="0">
                          <a:solidFill>
                            <a:srgbClr val="FF0000"/>
                          </a:solidFill>
                        </a:rPr>
                        <a:t>설계 초안 확정</a:t>
                      </a:r>
                      <a:endParaRPr lang="en-US" altLang="ko-KR" sz="15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750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940" y="1245157"/>
            <a:ext cx="8282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03/21 </a:t>
            </a:r>
            <a:r>
              <a:rPr lang="ko-KR" altLang="en-US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회의 </a:t>
            </a:r>
            <a:r>
              <a:rPr lang="en-US" altLang="ko-KR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– </a:t>
            </a:r>
            <a:r>
              <a:rPr lang="ko-KR" altLang="en-US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주제에 대한 필요사항 검토</a:t>
            </a:r>
            <a:r>
              <a:rPr lang="en-US" altLang="ko-KR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, </a:t>
            </a:r>
            <a:r>
              <a:rPr lang="ko-KR" altLang="en-US" sz="2200" dirty="0">
                <a:solidFill>
                  <a:srgbClr val="0070C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데이터베이스 설계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458" y="2592043"/>
            <a:ext cx="3609854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3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762250" y="1706352"/>
            <a:ext cx="6667500" cy="3445296"/>
            <a:chOff x="2576720" y="1732654"/>
            <a:chExt cx="6667500" cy="3445296"/>
          </a:xfrm>
        </p:grpSpPr>
        <p:sp>
          <p:nvSpPr>
            <p:cNvPr id="3" name="제목 2"/>
            <p:cNvSpPr txBox="1">
              <a:spLocks/>
            </p:cNvSpPr>
            <p:nvPr/>
          </p:nvSpPr>
          <p:spPr bwMode="auto">
            <a:xfrm>
              <a:off x="2742118" y="4777479"/>
              <a:ext cx="20193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+mj-ea"/>
                  <a:cs typeface="Arial" panose="020B0604020202020204" pitchFamily="34" charset="0"/>
                </a:rPr>
                <a:t>Android</a:t>
              </a:r>
            </a:p>
          </p:txBody>
        </p:sp>
        <p:sp>
          <p:nvSpPr>
            <p:cNvPr id="4" name="타원 3"/>
            <p:cNvSpPr/>
            <p:nvPr/>
          </p:nvSpPr>
          <p:spPr bwMode="auto">
            <a:xfrm>
              <a:off x="2911981" y="2945504"/>
              <a:ext cx="1679575" cy="1679575"/>
            </a:xfrm>
            <a:prstGeom prst="ellipse">
              <a:avLst/>
            </a:prstGeom>
            <a:solidFill>
              <a:srgbClr val="F8C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5" name="TextBox 19"/>
            <p:cNvSpPr txBox="1">
              <a:spLocks noChangeArrowheads="1"/>
            </p:cNvSpPr>
            <p:nvPr/>
          </p:nvSpPr>
          <p:spPr bwMode="auto">
            <a:xfrm>
              <a:off x="2576720" y="1732654"/>
              <a:ext cx="66675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ko-KR" altLang="en-US" sz="2800" b="1" spc="-150" dirty="0">
                  <a:solidFill>
                    <a:srgbClr val="00B050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실시간</a:t>
              </a:r>
              <a:r>
                <a:rPr kumimoji="0" lang="ko-KR" altLang="en-US" sz="28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도서관 좌석 현황을 알려주는 </a:t>
              </a:r>
              <a:r>
                <a:rPr kumimoji="0" lang="ko-KR" altLang="en-US" sz="28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어플</a:t>
              </a:r>
              <a:endParaRPr kumimoji="0" lang="en-US" altLang="ko-KR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8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473" y="3199094"/>
              <a:ext cx="1166589" cy="1172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제목 2"/>
            <p:cNvSpPr txBox="1">
              <a:spLocks/>
            </p:cNvSpPr>
            <p:nvPr/>
          </p:nvSpPr>
          <p:spPr bwMode="auto">
            <a:xfrm>
              <a:off x="7203538" y="4777840"/>
              <a:ext cx="2019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+mj-ea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7373401" y="2922311"/>
              <a:ext cx="1679575" cy="1679575"/>
            </a:xfrm>
            <a:prstGeom prst="ellipse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855" y="3298053"/>
              <a:ext cx="1362667" cy="943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5049450" y="3768742"/>
              <a:ext cx="1869132" cy="1207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6497" y="0"/>
            <a:ext cx="2404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rgbClr val="FF5050"/>
                </a:solidFill>
                <a:latin typeface="1훈막대연필 R" panose="02020603020101020101" pitchFamily="18" charset="-127"/>
                <a:ea typeface="1훈막대연필 R" panose="02020603020101020101" pitchFamily="18" charset="-127"/>
              </a:rPr>
              <a:t>Kyungwoon</a:t>
            </a:r>
            <a:endParaRPr lang="ko-KR" altLang="en-US" sz="4000" b="1" dirty="0">
              <a:solidFill>
                <a:srgbClr val="FF5050"/>
              </a:solidFill>
              <a:latin typeface="1훈막대연필 R" panose="02020603020101020101" pitchFamily="18" charset="-127"/>
              <a:ea typeface="1훈막대연필 R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5771" y="622775"/>
            <a:ext cx="1915886" cy="14516"/>
          </a:xfrm>
          <a:prstGeom prst="line">
            <a:avLst/>
          </a:prstGeom>
          <a:ln w="57150">
            <a:solidFill>
              <a:srgbClr val="FF6D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7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6116" y="643468"/>
            <a:ext cx="73597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49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205</Words>
  <Application>Microsoft Office PowerPoint</Application>
  <PresentationFormat>와이드스크린</PresentationFormat>
  <Paragraphs>85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1훈막대연필 R</vt:lpstr>
      <vt:lpstr>Adobe Ming Std L</vt:lpstr>
      <vt:lpstr>HY태백B</vt:lpstr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김혜경</dc:creator>
  <cp:lastModifiedBy>김혜경</cp:lastModifiedBy>
  <cp:revision>30</cp:revision>
  <dcterms:created xsi:type="dcterms:W3CDTF">2017-03-17T14:34:13Z</dcterms:created>
  <dcterms:modified xsi:type="dcterms:W3CDTF">2017-03-26T06:53:18Z</dcterms:modified>
</cp:coreProperties>
</file>