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97" r:id="rId4"/>
    <p:sldId id="267" r:id="rId5"/>
    <p:sldId id="268" r:id="rId6"/>
    <p:sldId id="269" r:id="rId7"/>
    <p:sldId id="270" r:id="rId8"/>
    <p:sldId id="27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1" r:id="rId18"/>
    <p:sldId id="282" r:id="rId19"/>
    <p:sldId id="283" r:id="rId20"/>
    <p:sldId id="284" r:id="rId21"/>
    <p:sldId id="285" r:id="rId22"/>
    <p:sldId id="299" r:id="rId23"/>
    <p:sldId id="303" r:id="rId24"/>
    <p:sldId id="298" r:id="rId25"/>
    <p:sldId id="300" r:id="rId26"/>
    <p:sldId id="301" r:id="rId27"/>
    <p:sldId id="288" r:id="rId28"/>
    <p:sldId id="286" r:id="rId29"/>
    <p:sldId id="280" r:id="rId30"/>
    <p:sldId id="293" r:id="rId31"/>
    <p:sldId id="292" r:id="rId32"/>
    <p:sldId id="287" r:id="rId33"/>
    <p:sldId id="289" r:id="rId34"/>
    <p:sldId id="290" r:id="rId35"/>
    <p:sldId id="302" r:id="rId36"/>
    <p:sldId id="304" r:id="rId37"/>
    <p:sldId id="305" r:id="rId38"/>
    <p:sldId id="266" r:id="rId3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A2A"/>
    <a:srgbClr val="E59A9A"/>
    <a:srgbClr val="43B5CA"/>
    <a:srgbClr val="1AACC4"/>
    <a:srgbClr val="FF2052"/>
    <a:srgbClr val="16191A"/>
    <a:srgbClr val="C62B32"/>
    <a:srgbClr val="19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270" y="6226810"/>
            <a:ext cx="12237085" cy="625475"/>
          </a:xfrm>
          <a:prstGeom prst="rect">
            <a:avLst/>
          </a:prstGeom>
          <a:solidFill>
            <a:srgbClr val="161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31115" y="6129655"/>
            <a:ext cx="12223115" cy="0"/>
          </a:xfrm>
          <a:prstGeom prst="line">
            <a:avLst/>
          </a:prstGeom>
          <a:ln>
            <a:solidFill>
              <a:srgbClr val="1619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1424305" y="6370955"/>
            <a:ext cx="1456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黑体" charset="-122"/>
                <a:ea typeface="黑体" charset="-122"/>
              </a:rPr>
              <a:t>传习教育</a:t>
            </a:r>
          </a:p>
        </p:txBody>
      </p:sp>
      <p:pic>
        <p:nvPicPr>
          <p:cNvPr id="10" name="图片 9" descr="无描边logo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56005" y="6356350"/>
            <a:ext cx="321945" cy="38989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3240405" y="6368415"/>
            <a:ext cx="81603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黑体" charset="-122"/>
                <a:ea typeface="黑体" charset="-122"/>
              </a:rPr>
              <a:t>我们的联系方式：0791-83893251     地址：南昌经开区枫林大道世纪新宸901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...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985" y="-13637"/>
            <a:ext cx="12205970" cy="3438525"/>
          </a:xfrm>
          <a:prstGeom prst="rect">
            <a:avLst/>
          </a:prstGeom>
          <a:solidFill>
            <a:srgbClr val="191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468880" y="2452370"/>
            <a:ext cx="1458595" cy="14585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65" y="2541905"/>
            <a:ext cx="1040765" cy="1250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48368" y="223111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600" dirty="0">
                <a:solidFill>
                  <a:srgbClr val="C62B32"/>
                </a:solidFill>
                <a:latin typeface="黑体" charset="-122"/>
                <a:ea typeface="黑体" charset="-122"/>
              </a:rPr>
              <a:t>GITHUB</a:t>
            </a:r>
            <a:endParaRPr lang="zh-CN" altLang="en-US" sz="6600" dirty="0">
              <a:solidFill>
                <a:srgbClr val="C62B32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5460" y="2827655"/>
            <a:ext cx="431800" cy="75565"/>
          </a:xfrm>
          <a:prstGeom prst="rect">
            <a:avLst/>
          </a:prstGeom>
          <a:solidFill>
            <a:srgbClr val="C62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73299" y="2827654"/>
            <a:ext cx="431800" cy="75565"/>
          </a:xfrm>
          <a:prstGeom prst="rect">
            <a:avLst/>
          </a:prstGeom>
          <a:solidFill>
            <a:srgbClr val="C62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74016" y="375982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charset="-122"/>
                <a:ea typeface="黑体" charset="-122"/>
              </a:rPr>
              <a:t>主讲人：余凯莹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黑体" charset="-122"/>
              <a:ea typeface="黑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4605" y="6073140"/>
            <a:ext cx="12298045" cy="82359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D134C1-152C-48CC-9562-E178EFAB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64" y="367082"/>
            <a:ext cx="80391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4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89262B-7470-4973-A470-4C580D29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83" y="0"/>
            <a:ext cx="9035988" cy="612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5731EC-C743-4687-B188-29376697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199997"/>
            <a:ext cx="6881534" cy="58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5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DA3A2A-00AD-4F8F-8BEB-074F875F79E0}"/>
              </a:ext>
            </a:extLst>
          </p:cNvPr>
          <p:cNvSpPr txBox="1"/>
          <p:nvPr/>
        </p:nvSpPr>
        <p:spPr>
          <a:xfrm>
            <a:off x="390618" y="195309"/>
            <a:ext cx="74943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将我们安装的</a:t>
            </a:r>
            <a:r>
              <a:rPr lang="en-US" altLang="zh-CN" sz="3200" dirty="0"/>
              <a:t>git bash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github</a:t>
            </a:r>
            <a:r>
              <a:rPr lang="zh-CN" altLang="en-US" sz="3200" dirty="0"/>
              <a:t>仓库关联：</a:t>
            </a:r>
            <a:endParaRPr lang="en-US" altLang="zh-CN" sz="3200" dirty="0"/>
          </a:p>
          <a:p>
            <a:endParaRPr lang="en-US" altLang="zh-CN" sz="2400" dirty="0"/>
          </a:p>
          <a:p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B76669-987A-45E6-8E68-8E869FB9B644}"/>
              </a:ext>
            </a:extLst>
          </p:cNvPr>
          <p:cNvSpPr/>
          <p:nvPr/>
        </p:nvSpPr>
        <p:spPr>
          <a:xfrm>
            <a:off x="1157055" y="1057083"/>
            <a:ext cx="10357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宋体" panose="02010600030101010101" pitchFamily="2" charset="-122"/>
              </a:rPr>
              <a:t>首先要在本地创建一个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ssh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 key 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</a:rPr>
              <a:t>这个的目的就是你现在需要在你电脑上获得一个密匙，就是咱们平时的验证码一样的东西，获取之后，在你的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GitHub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账号里边输入之后，你的电脑就和你的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GitHub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账号联系在一起了，这样以后就可以十分方便的通过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Git bash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随时上传你的代码。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D3B76B-C91E-4840-81FB-58028D98ADBF}"/>
              </a:ext>
            </a:extLst>
          </p:cNvPr>
          <p:cNvSpPr/>
          <p:nvPr/>
        </p:nvSpPr>
        <p:spPr>
          <a:xfrm>
            <a:off x="260943" y="2109936"/>
            <a:ext cx="1192826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>
                <a:solidFill>
                  <a:srgbClr val="4F4F4F"/>
                </a:solidFill>
                <a:latin typeface="Arial" panose="020B0604020202020204" pitchFamily="34" charset="0"/>
              </a:rPr>
              <a:t>	</a:t>
            </a:r>
            <a:r>
              <a:rPr lang="zh-CN" altLang="en-US" b="1" dirty="0">
                <a:solidFill>
                  <a:srgbClr val="4F4F4F"/>
                </a:solidFill>
                <a:latin typeface="Arial" panose="020B0604020202020204" pitchFamily="34" charset="0"/>
              </a:rPr>
              <a:t>创建本地</a:t>
            </a:r>
            <a:r>
              <a:rPr lang="en-US" altLang="zh-CN" b="1" dirty="0" err="1">
                <a:solidFill>
                  <a:srgbClr val="4F4F4F"/>
                </a:solidFill>
                <a:latin typeface="Arial" panose="020B0604020202020204" pitchFamily="34" charset="0"/>
              </a:rPr>
              <a:t>ssh</a:t>
            </a:r>
            <a:r>
              <a:rPr lang="zh-CN" altLang="en-US" b="1" dirty="0">
                <a:solidFill>
                  <a:srgbClr val="4F4F4F"/>
                </a:solidFill>
                <a:latin typeface="Arial" panose="020B0604020202020204" pitchFamily="34" charset="0"/>
              </a:rPr>
              <a:t>：一种传输代码的方法，速度快安全</a:t>
            </a:r>
            <a:endParaRPr lang="en-US" altLang="zh-CN" b="1" dirty="0">
              <a:solidFill>
                <a:srgbClr val="4F4F4F"/>
              </a:solidFill>
              <a:latin typeface="Arial" panose="020B0604020202020204" pitchFamily="34" charset="0"/>
            </a:endParaRPr>
          </a:p>
          <a:p>
            <a:pPr latinLnBrk="1"/>
            <a:endParaRPr lang="en-US" altLang="zh-CN" b="1" i="0" dirty="0">
              <a:solidFill>
                <a:srgbClr val="4F4F4F"/>
              </a:solidFill>
              <a:effectLst/>
              <a:latin typeface="Arial" panose="020B0604020202020204" pitchFamily="34" charset="0"/>
            </a:endParaRPr>
          </a:p>
          <a:p>
            <a:pPr latinLnBrk="1"/>
            <a:r>
              <a:rPr lang="zh-CN" altLang="en-US" dirty="0"/>
              <a:t> </a:t>
            </a:r>
            <a:r>
              <a:rPr lang="en-US" altLang="zh-CN" dirty="0"/>
              <a:t>	</a:t>
            </a:r>
            <a:r>
              <a:rPr lang="zh-CN" altLang="en-US" dirty="0"/>
              <a:t>获取属于我们自己的密匙。在</a:t>
            </a:r>
            <a:r>
              <a:rPr lang="en-US" altLang="zh-CN" dirty="0"/>
              <a:t>git bash</a:t>
            </a:r>
            <a:r>
              <a:rPr lang="zh-CN" altLang="en-US" dirty="0"/>
              <a:t>中所有功能都是通过简单的一些代码来实现的。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en-US" altLang="zh-CN" dirty="0"/>
              <a:t>	</a:t>
            </a:r>
            <a:r>
              <a:rPr lang="zh-CN" altLang="en-US" dirty="0"/>
              <a:t>获取密匙的时候需要输入：</a:t>
            </a:r>
            <a:r>
              <a:rPr lang="en-US" altLang="zh-CN" dirty="0">
                <a:solidFill>
                  <a:srgbClr val="FF0000"/>
                </a:solidFill>
              </a:rPr>
              <a:t>$ </a:t>
            </a:r>
            <a:r>
              <a:rPr lang="en-US" altLang="zh-CN" dirty="0" err="1">
                <a:solidFill>
                  <a:srgbClr val="FF0000"/>
                </a:solidFill>
              </a:rPr>
              <a:t>ssh</a:t>
            </a:r>
            <a:r>
              <a:rPr lang="en-US" altLang="zh-CN" dirty="0">
                <a:solidFill>
                  <a:srgbClr val="FF0000"/>
                </a:solidFill>
              </a:rPr>
              <a:t>-keygen -t </a:t>
            </a:r>
            <a:r>
              <a:rPr lang="en-US" altLang="zh-CN" dirty="0" err="1">
                <a:solidFill>
                  <a:srgbClr val="FF0000"/>
                </a:solidFill>
              </a:rPr>
              <a:t>rsa</a:t>
            </a:r>
            <a:r>
              <a:rPr lang="en-US" altLang="zh-CN" dirty="0">
                <a:solidFill>
                  <a:srgbClr val="FF0000"/>
                </a:solidFill>
              </a:rPr>
              <a:t> -C "your_email@youremail.com"</a:t>
            </a:r>
            <a:endParaRPr lang="zh-CN" altLang="en-US" dirty="0">
              <a:solidFill>
                <a:srgbClr val="FF0000"/>
              </a:solidFill>
            </a:endParaRPr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需要输入这个代码，引号内需要改成你在注册</a:t>
            </a:r>
            <a:r>
              <a:rPr lang="en-US" altLang="zh-CN" dirty="0"/>
              <a:t>GitHub</a:t>
            </a:r>
            <a:r>
              <a:rPr lang="zh-CN" altLang="en-US" dirty="0"/>
              <a:t>的时候绑定的邮箱账号。之后会有一些简单的让你确认的操作，</a:t>
            </a:r>
            <a:endParaRPr lang="en-US" altLang="zh-CN" dirty="0"/>
          </a:p>
          <a:p>
            <a:pPr latinLnBrk="1"/>
            <a:r>
              <a:rPr lang="zh-CN" altLang="en-US" dirty="0"/>
              <a:t>之后让你会提示操作路径、密码等等，一般情况下就直接按回车一路过就可以。</a:t>
            </a:r>
          </a:p>
          <a:p>
            <a:pPr latinLnBrk="1"/>
            <a:endParaRPr lang="zh-CN" altLang="en-US" b="1" i="0" dirty="0">
              <a:solidFill>
                <a:srgbClr val="4F4F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1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B72D7C-CD94-4FA4-BBF7-FCADD0FB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94" y="1305618"/>
            <a:ext cx="8172450" cy="46196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9ADC72A-5F1C-4C46-BE70-820B1F6838F9}"/>
              </a:ext>
            </a:extLst>
          </p:cNvPr>
          <p:cNvSpPr txBox="1"/>
          <p:nvPr/>
        </p:nvSpPr>
        <p:spPr>
          <a:xfrm>
            <a:off x="221941" y="221943"/>
            <a:ext cx="12111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输入命令，其他直接回车</a:t>
            </a:r>
            <a:endParaRPr lang="en-US" altLang="zh-CN" dirty="0"/>
          </a:p>
          <a:p>
            <a:r>
              <a:rPr lang="zh-CN" altLang="en-US" dirty="0"/>
              <a:t>路径选择 </a:t>
            </a:r>
            <a:r>
              <a:rPr lang="en-US" altLang="zh-CN" dirty="0"/>
              <a:t>: </a:t>
            </a:r>
            <a:r>
              <a:rPr lang="zh-CN" altLang="en-US" dirty="0"/>
              <a:t>使用该命令之后</a:t>
            </a:r>
            <a:r>
              <a:rPr lang="en-US" altLang="zh-CN" dirty="0"/>
              <a:t>, </a:t>
            </a:r>
            <a:r>
              <a:rPr lang="zh-CN" altLang="en-US" dirty="0"/>
              <a:t>会出现提示选择</a:t>
            </a:r>
            <a:r>
              <a:rPr lang="en-US" altLang="zh-CN" dirty="0" err="1"/>
              <a:t>ssh</a:t>
            </a:r>
            <a:r>
              <a:rPr lang="en-US" altLang="zh-CN" dirty="0"/>
              <a:t>-key</a:t>
            </a:r>
            <a:r>
              <a:rPr lang="zh-CN" altLang="en-US" dirty="0"/>
              <a:t>生成路径</a:t>
            </a:r>
            <a:r>
              <a:rPr lang="en-US" altLang="zh-CN" dirty="0"/>
              <a:t>, </a:t>
            </a:r>
            <a:r>
              <a:rPr lang="zh-CN" altLang="en-US" dirty="0"/>
              <a:t>这里直接点回车默认即可</a:t>
            </a:r>
            <a:r>
              <a:rPr lang="en-US" altLang="zh-CN" dirty="0"/>
              <a:t>, </a:t>
            </a:r>
            <a:r>
              <a:rPr lang="zh-CN" altLang="en-US" dirty="0"/>
              <a:t>生成的</a:t>
            </a:r>
            <a:r>
              <a:rPr lang="en-US" altLang="zh-CN" dirty="0" err="1"/>
              <a:t>ssh</a:t>
            </a:r>
            <a:r>
              <a:rPr lang="en-US" altLang="zh-CN" dirty="0"/>
              <a:t>-key</a:t>
            </a:r>
            <a:r>
              <a:rPr lang="zh-CN" altLang="en-US" dirty="0"/>
              <a:t>在默认路径中</a:t>
            </a:r>
            <a:r>
              <a:rPr lang="en-US" altLang="zh-CN" dirty="0"/>
              <a:t>;</a:t>
            </a:r>
            <a:br>
              <a:rPr lang="zh-CN" altLang="en-US" dirty="0"/>
            </a:br>
            <a:r>
              <a:rPr lang="zh-CN" altLang="en-US" dirty="0"/>
              <a:t>密码确认 </a:t>
            </a:r>
            <a:r>
              <a:rPr lang="en-US" altLang="zh-CN" dirty="0"/>
              <a:t>: </a:t>
            </a:r>
            <a:r>
              <a:rPr lang="zh-CN" altLang="en-US" dirty="0"/>
              <a:t>这里我们不使用密码进行登录</a:t>
            </a:r>
            <a:r>
              <a:rPr lang="en-US" altLang="zh-CN" dirty="0"/>
              <a:t>, </a:t>
            </a:r>
            <a:r>
              <a:rPr lang="zh-CN" altLang="en-US" dirty="0"/>
              <a:t>用密码太麻烦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40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64D113-F568-45D4-91C7-1370C019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9" y="2338533"/>
            <a:ext cx="4295775" cy="14382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2F39F9-B823-479D-8B2B-C4D74F730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25" y="277149"/>
            <a:ext cx="11469949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333333"/>
                </a:solidFill>
                <a:ea typeface="Helvetica Neue"/>
              </a:rPr>
              <a:t>配置</a:t>
            </a:r>
            <a:r>
              <a:rPr lang="en-US" altLang="zh-CN" sz="3200" dirty="0" err="1">
                <a:solidFill>
                  <a:srgbClr val="333333"/>
                </a:solidFill>
                <a:ea typeface="Helvetica Neue"/>
              </a:rPr>
              <a:t>github</a:t>
            </a:r>
            <a:r>
              <a:rPr lang="zh-CN" altLang="en-US" sz="3200" dirty="0">
                <a:solidFill>
                  <a:srgbClr val="333333"/>
                </a:solidFill>
                <a:ea typeface="Helvetica Neue"/>
              </a:rPr>
              <a:t>：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成功的话会在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~/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下生成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.ssh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文件夹，进去，打开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id_rsa.pub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，复制里面的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key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回到github上，进入 Account Settings（账户配置），左边选择SSH Keys，Add SSH Key,title随便填，粘贴在你电脑上生成的key。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A971C6-A42E-475F-9F43-86389B39E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76" y="1717096"/>
            <a:ext cx="8158924" cy="43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1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6B58CB-B040-48F7-8C9F-C4A306ECB9A6}"/>
              </a:ext>
            </a:extLst>
          </p:cNvPr>
          <p:cNvSpPr txBox="1"/>
          <p:nvPr/>
        </p:nvSpPr>
        <p:spPr>
          <a:xfrm>
            <a:off x="825621" y="834500"/>
            <a:ext cx="95434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校验是否成功配置</a:t>
            </a:r>
            <a:r>
              <a:rPr lang="en-US" altLang="zh-CN" sz="3200" dirty="0" err="1"/>
              <a:t>github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终端输入：</a:t>
            </a:r>
            <a:r>
              <a:rPr lang="en-US" altLang="zh-CN" dirty="0" err="1"/>
              <a:t>ssh</a:t>
            </a:r>
            <a:r>
              <a:rPr lang="en-US" altLang="zh-CN" dirty="0"/>
              <a:t> -T git@github.com</a:t>
            </a:r>
            <a:r>
              <a:rPr lang="zh-CN" altLang="en-US" dirty="0"/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028F20-A31A-4D9F-AA42-909719EE6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82" y="3172565"/>
            <a:ext cx="78771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4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C14FA54-2ACF-4F86-AB91-330E5F3E71A0}"/>
              </a:ext>
            </a:extLst>
          </p:cNvPr>
          <p:cNvSpPr/>
          <p:nvPr/>
        </p:nvSpPr>
        <p:spPr>
          <a:xfrm>
            <a:off x="474484" y="296947"/>
            <a:ext cx="1118189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3200" b="1" dirty="0">
                <a:solidFill>
                  <a:srgbClr val="4F4F4F"/>
                </a:solidFill>
                <a:latin typeface="Arial" panose="020B0604020202020204" pitchFamily="34" charset="0"/>
              </a:rPr>
              <a:t>配置本地用户和邮箱</a:t>
            </a:r>
            <a:endParaRPr lang="en-US" altLang="zh-CN" sz="3200" b="1" dirty="0">
              <a:solidFill>
                <a:srgbClr val="4F4F4F"/>
              </a:solidFill>
              <a:latin typeface="Arial" panose="020B0604020202020204" pitchFamily="34" charset="0"/>
            </a:endParaRPr>
          </a:p>
          <a:p>
            <a:pPr latinLnBrk="1"/>
            <a:endParaRPr lang="en-US" altLang="zh-CN" b="1" i="0" dirty="0">
              <a:solidFill>
                <a:srgbClr val="4F4F4F"/>
              </a:solidFill>
              <a:effectLst/>
              <a:latin typeface="Arial" panose="020B0604020202020204" pitchFamily="34" charset="0"/>
            </a:endParaRPr>
          </a:p>
          <a:p>
            <a:pPr latinLnBrk="1"/>
            <a:endParaRPr lang="en-US" altLang="zh-CN" b="1" i="0" dirty="0">
              <a:solidFill>
                <a:srgbClr val="4F4F4F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4F4F4F"/>
                </a:solidFill>
                <a:latin typeface="Arial" panose="020B0604020202020204" pitchFamily="34" charset="0"/>
              </a:rPr>
              <a:t>	</a:t>
            </a:r>
            <a:r>
              <a:rPr lang="zh-CN" altLang="zh-CN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用户名邮箱作用 : 我们需要设置一个用户名 和 邮箱, 这是用来上传本地仓库到GitHub中, 在GitHub中显示代码上传者</a:t>
            </a:r>
            <a:r>
              <a:rPr lang="zh-CN" altLang="en-US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br>
              <a:rPr lang="zh-CN" altLang="zh-CN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zh-CN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使用命令 :</a:t>
            </a:r>
            <a:endParaRPr lang="zh-CN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git config --global user.name "HanShuliang"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//设置用户名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git config --global user.email "13241153187@163.com"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//设置邮箱</a:t>
            </a:r>
            <a:r>
              <a:rPr lang="zh-CN" altLang="zh-CN" sz="1400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pPr latinLnBrk="1"/>
            <a:endParaRPr lang="en-US" altLang="zh-CN" b="1" i="0" dirty="0">
              <a:solidFill>
                <a:srgbClr val="4F4F4F"/>
              </a:solidFill>
              <a:effectLst/>
              <a:latin typeface="Arial" panose="020B0604020202020204" pitchFamily="34" charset="0"/>
            </a:endParaRPr>
          </a:p>
          <a:p>
            <a:pPr latinLnBrk="1"/>
            <a:r>
              <a:rPr lang="en-US" altLang="zh-CN" b="1" dirty="0">
                <a:solidFill>
                  <a:srgbClr val="4F4F4F"/>
                </a:solidFill>
                <a:latin typeface="Arial" panose="020B0604020202020204" pitchFamily="34" charset="0"/>
              </a:rPr>
              <a:t>	</a:t>
            </a:r>
            <a:endParaRPr lang="zh-CN" altLang="en-US" b="1" i="0" dirty="0">
              <a:solidFill>
                <a:srgbClr val="4F4F4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D7BC3-FA1D-49D7-A0C1-6A184A26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95" y="3718402"/>
            <a:ext cx="55530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9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B44694-CBD1-4023-A0BB-8A3C37701DBF}"/>
              </a:ext>
            </a:extLst>
          </p:cNvPr>
          <p:cNvSpPr txBox="1"/>
          <p:nvPr/>
        </p:nvSpPr>
        <p:spPr>
          <a:xfrm>
            <a:off x="278137" y="289323"/>
            <a:ext cx="1115882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设置</a:t>
            </a:r>
            <a:r>
              <a:rPr lang="en-US" altLang="zh-CN" sz="3200" b="1" dirty="0"/>
              <a:t>Git</a:t>
            </a:r>
            <a:r>
              <a:rPr lang="zh-CN" altLang="en-US" sz="3200" b="1" dirty="0"/>
              <a:t>本地项目开发库默认路径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如果设置了，就不用每次打开</a:t>
            </a:r>
            <a:r>
              <a:rPr lang="en-US" altLang="zh-CN" dirty="0"/>
              <a:t>Git</a:t>
            </a:r>
            <a:r>
              <a:rPr lang="zh-CN" altLang="en-US" dirty="0"/>
              <a:t>再</a:t>
            </a:r>
            <a:r>
              <a:rPr lang="en-US" altLang="zh-CN" dirty="0"/>
              <a:t>cd</a:t>
            </a:r>
            <a:r>
              <a:rPr lang="zh-CN" altLang="en-US" dirty="0"/>
              <a:t>打开目录了。方法：右键</a:t>
            </a:r>
            <a:r>
              <a:rPr lang="en-US" altLang="zh-CN" dirty="0"/>
              <a:t>git</a:t>
            </a:r>
            <a:r>
              <a:rPr lang="zh-CN" altLang="en-US" dirty="0"/>
              <a:t>快捷图标（名叫：</a:t>
            </a:r>
            <a:r>
              <a:rPr lang="en-US" altLang="zh-CN" dirty="0"/>
              <a:t>Git Bash</a:t>
            </a:r>
            <a:r>
              <a:rPr lang="zh-CN" altLang="en-US" dirty="0"/>
              <a:t>），找到</a:t>
            </a:r>
            <a:endParaRPr lang="en-US" altLang="zh-CN" dirty="0"/>
          </a:p>
          <a:p>
            <a:r>
              <a:rPr lang="zh-CN" altLang="en-US" dirty="0"/>
              <a:t>快捷方式</a:t>
            </a:r>
            <a:r>
              <a:rPr lang="en-US" altLang="zh-CN" dirty="0"/>
              <a:t>-</a:t>
            </a:r>
            <a:r>
              <a:rPr lang="zh-CN" altLang="en-US" dirty="0"/>
              <a:t>起始位置，把你的项目地址放在这里就可以了。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去掉</a:t>
            </a:r>
            <a:r>
              <a:rPr lang="en-US" altLang="zh-CN" dirty="0"/>
              <a:t>--cd-to-home</a:t>
            </a:r>
            <a:r>
              <a:rPr lang="zh-CN" altLang="en-US" dirty="0"/>
              <a:t>，修改“起始位置”为自定义的</a:t>
            </a:r>
            <a:r>
              <a:rPr lang="en-US" altLang="zh-CN" dirty="0"/>
              <a:t>git </a:t>
            </a:r>
            <a:r>
              <a:rPr lang="zh-CN" altLang="en-US" dirty="0"/>
              <a:t>本地仓库的路径。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A10464-EFED-41D2-A9FD-AF59E70E8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63" y="2691603"/>
            <a:ext cx="3886537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2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F0FC6E-11ED-4979-86AA-F5DDF302AEE7}"/>
              </a:ext>
            </a:extLst>
          </p:cNvPr>
          <p:cNvSpPr txBox="1"/>
          <p:nvPr/>
        </p:nvSpPr>
        <p:spPr>
          <a:xfrm>
            <a:off x="431899" y="440217"/>
            <a:ext cx="4620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上传本地文件到</a:t>
            </a:r>
            <a:r>
              <a:rPr lang="en-US" altLang="zh-CN" sz="3600" dirty="0" err="1"/>
              <a:t>github</a:t>
            </a:r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3712E5-C97D-44D5-BFDE-737E4A6B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1429733"/>
            <a:ext cx="6157722" cy="45263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05B1A6-AA5A-46E5-82EA-08CF17F88EC9}"/>
              </a:ext>
            </a:extLst>
          </p:cNvPr>
          <p:cNvSpPr txBox="1"/>
          <p:nvPr/>
        </p:nvSpPr>
        <p:spPr>
          <a:xfrm>
            <a:off x="6959684" y="1429733"/>
            <a:ext cx="49945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步骤：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	</a:t>
            </a:r>
            <a:r>
              <a:rPr lang="zh-CN" altLang="en-US" dirty="0"/>
              <a:t>找到你想上传的根目录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	</a:t>
            </a:r>
            <a:r>
              <a:rPr lang="zh-CN" altLang="en-US" dirty="0"/>
              <a:t>输入命令：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	</a:t>
            </a:r>
            <a:r>
              <a:rPr lang="zh-CN" altLang="en-US" dirty="0"/>
              <a:t>输入命令：</a:t>
            </a:r>
            <a:r>
              <a:rPr lang="en-US" altLang="zh-CN" dirty="0"/>
              <a:t>git add 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	</a:t>
            </a:r>
            <a:r>
              <a:rPr lang="zh-CN" altLang="en-US" dirty="0"/>
              <a:t>输入命令：</a:t>
            </a:r>
            <a:r>
              <a:rPr lang="en-US" altLang="zh-CN" dirty="0"/>
              <a:t>git commit –m ‘</a:t>
            </a:r>
            <a:r>
              <a:rPr lang="zh-CN" altLang="en-US" dirty="0"/>
              <a:t>说明</a:t>
            </a:r>
            <a:r>
              <a:rPr lang="en-US" altLang="zh-CN" dirty="0"/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	</a:t>
            </a:r>
            <a:r>
              <a:rPr lang="zh-CN" altLang="en-US" dirty="0"/>
              <a:t>输入命令：</a:t>
            </a:r>
            <a:r>
              <a:rPr lang="en-US" altLang="zh-CN" dirty="0"/>
              <a:t>git remote add origin git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	</a:t>
            </a:r>
            <a:r>
              <a:rPr lang="zh-CN" altLang="en-US" dirty="0"/>
              <a:t>输入命令：</a:t>
            </a:r>
            <a:r>
              <a:rPr lang="en-US" altLang="zh-CN" dirty="0"/>
              <a:t>git push –u origin master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91551-D024-4A39-AC8D-8A18288C8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45" y="4306824"/>
            <a:ext cx="5713755" cy="17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5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EFACE2-79E1-485B-AD1E-F454DA067F0B}"/>
              </a:ext>
            </a:extLst>
          </p:cNvPr>
          <p:cNvSpPr/>
          <p:nvPr/>
        </p:nvSpPr>
        <p:spPr>
          <a:xfrm>
            <a:off x="584228" y="616543"/>
            <a:ext cx="8198078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为什么要学习</a:t>
            </a:r>
            <a:r>
              <a:rPr lang="en-US" altLang="zh-CN" sz="3200" dirty="0"/>
              <a:t>git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什么是</a:t>
            </a:r>
            <a:r>
              <a:rPr lang="en-US" altLang="zh-CN" dirty="0"/>
              <a:t>Git</a:t>
            </a:r>
            <a:r>
              <a:rPr lang="zh-CN" altLang="en-US" dirty="0"/>
              <a:t>？</a:t>
            </a:r>
            <a:r>
              <a:rPr lang="en-US" altLang="zh-CN" dirty="0"/>
              <a:t>Git</a:t>
            </a:r>
            <a:r>
              <a:rPr lang="zh-CN" altLang="en-US" dirty="0"/>
              <a:t>是一种版本控制管理工具</a:t>
            </a:r>
            <a:r>
              <a:rPr lang="en-US" altLang="zh-CN" dirty="0"/>
              <a:t>!</a:t>
            </a:r>
            <a:r>
              <a:rPr lang="zh-CN" altLang="en-US" dirty="0"/>
              <a:t>那版本管理工具有什么用呢？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C5CEFB-3EDC-441C-B962-38215845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87" y="2516588"/>
            <a:ext cx="6829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0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365C68-874D-4DA4-AC91-F209FC83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6" y="153535"/>
            <a:ext cx="8430222" cy="58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9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350D4C-F917-475F-8F69-1CE3123185C4}"/>
              </a:ext>
            </a:extLst>
          </p:cNvPr>
          <p:cNvSpPr txBox="1"/>
          <p:nvPr/>
        </p:nvSpPr>
        <p:spPr>
          <a:xfrm>
            <a:off x="2689937" y="355107"/>
            <a:ext cx="70763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Git</a:t>
            </a:r>
            <a:r>
              <a:rPr lang="zh-CN" altLang="en-US" sz="3200" dirty="0"/>
              <a:t>命令：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en-US" altLang="zh-CN" dirty="0"/>
              <a:t>	git </a:t>
            </a:r>
            <a:r>
              <a:rPr lang="en-US" altLang="zh-CN" b="1" dirty="0"/>
              <a:t>help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zh-CN" altLang="en-US" i="1" dirty="0"/>
              <a:t>显示</a:t>
            </a:r>
            <a:r>
              <a:rPr lang="en-US" altLang="zh-CN" i="1" dirty="0"/>
              <a:t>git</a:t>
            </a:r>
            <a:r>
              <a:rPr lang="zh-CN" altLang="en-US" i="1" dirty="0"/>
              <a:t>命令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7F1765-11EE-4B72-ACE7-B068B3C1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37" y="1654434"/>
            <a:ext cx="6223243" cy="44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8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F32483-F8B7-4E48-9902-DA06D7EF0265}"/>
              </a:ext>
            </a:extLst>
          </p:cNvPr>
          <p:cNvSpPr txBox="1"/>
          <p:nvPr/>
        </p:nvSpPr>
        <p:spPr>
          <a:xfrm>
            <a:off x="319781" y="25763"/>
            <a:ext cx="1128351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上传文件到</a:t>
            </a:r>
            <a:r>
              <a:rPr lang="en-US" altLang="zh-CN" sz="3200" dirty="0" err="1"/>
              <a:t>github</a:t>
            </a:r>
            <a:r>
              <a:rPr lang="zh-CN" altLang="en-US" sz="3200" dirty="0"/>
              <a:t>步骤：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mkidr</a:t>
            </a:r>
            <a:r>
              <a:rPr lang="en-US" altLang="zh-CN" dirty="0"/>
              <a:t> test</a:t>
            </a:r>
            <a:r>
              <a:rPr lang="zh-CN" altLang="en-US" dirty="0"/>
              <a:t>：创建</a:t>
            </a:r>
            <a:r>
              <a:rPr lang="en-US" altLang="zh-CN" dirty="0"/>
              <a:t>test</a:t>
            </a:r>
            <a:r>
              <a:rPr lang="zh-CN" altLang="en-US" dirty="0"/>
              <a:t>文件夹</a:t>
            </a:r>
            <a:endParaRPr lang="en-US" altLang="zh-CN" dirty="0"/>
          </a:p>
          <a:p>
            <a:r>
              <a:rPr lang="en-US" altLang="zh-CN" dirty="0"/>
              <a:t>	echo “#test” &gt;&gt; README.md</a:t>
            </a:r>
            <a:r>
              <a:rPr lang="zh-CN" altLang="en-US" dirty="0"/>
              <a:t>：创建</a:t>
            </a:r>
            <a:r>
              <a:rPr lang="en-US" altLang="zh-CN" dirty="0"/>
              <a:t>README.md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	git </a:t>
            </a:r>
            <a:r>
              <a:rPr lang="en-US" altLang="zh-CN" dirty="0" err="1"/>
              <a:t>init</a:t>
            </a:r>
            <a:r>
              <a:rPr lang="zh-CN" altLang="en-US" dirty="0"/>
              <a:t>：初始化</a:t>
            </a:r>
            <a:r>
              <a:rPr lang="en-US" altLang="zh-CN" dirty="0"/>
              <a:t>git</a:t>
            </a:r>
            <a:r>
              <a:rPr lang="zh-CN" altLang="en-US" dirty="0"/>
              <a:t>，生成</a:t>
            </a:r>
            <a:r>
              <a:rPr lang="en-US" altLang="zh-CN" dirty="0"/>
              <a:t>.git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	git add .</a:t>
            </a:r>
            <a:r>
              <a:rPr lang="zh-CN" altLang="en-US" dirty="0"/>
              <a:t>：将当前文件夹下所有文件，添加到</a:t>
            </a:r>
            <a:r>
              <a:rPr lang="en-US" altLang="zh-CN" dirty="0"/>
              <a:t>git</a:t>
            </a:r>
            <a:r>
              <a:rPr lang="zh-CN" altLang="en-US" dirty="0"/>
              <a:t>缓存区当中</a:t>
            </a:r>
            <a:endParaRPr lang="en-US" altLang="zh-CN" dirty="0"/>
          </a:p>
          <a:p>
            <a:r>
              <a:rPr lang="en-US" altLang="zh-CN" dirty="0"/>
              <a:t>	git commit –m “”:</a:t>
            </a:r>
            <a:r>
              <a:rPr lang="zh-CN" altLang="en-US" dirty="0"/>
              <a:t>将缓存区的文件，提交，并且写提交备注</a:t>
            </a:r>
            <a:endParaRPr lang="en-US" altLang="zh-CN" dirty="0"/>
          </a:p>
          <a:p>
            <a:r>
              <a:rPr lang="en-US" altLang="zh-CN" dirty="0"/>
              <a:t>	git remote add origin </a:t>
            </a:r>
            <a:r>
              <a:rPr lang="en-US" altLang="zh-CN" dirty="0" err="1"/>
              <a:t>ssh</a:t>
            </a:r>
            <a:r>
              <a:rPr lang="zh-CN" altLang="en-US" dirty="0"/>
              <a:t>地址：添加远程仓库地址</a:t>
            </a:r>
            <a:endParaRPr lang="en-US" altLang="zh-CN" dirty="0"/>
          </a:p>
          <a:p>
            <a:r>
              <a:rPr lang="en-US" altLang="zh-CN" dirty="0"/>
              <a:t>	git push –u origin master:</a:t>
            </a:r>
            <a:r>
              <a:rPr lang="zh-CN" altLang="en-US" dirty="0"/>
              <a:t>将本地主分支推到远程</a:t>
            </a:r>
            <a:r>
              <a:rPr lang="en-US" altLang="zh-CN" dirty="0"/>
              <a:t>(</a:t>
            </a:r>
            <a:r>
              <a:rPr lang="zh-CN" altLang="en-US" dirty="0"/>
              <a:t>如无远程主分支则创建，用于初始化远程仓库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67CF2B-306F-45DB-9006-D329DE67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" y="2508172"/>
            <a:ext cx="5353050" cy="581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7CF643-DED7-409D-9AD3-496D707AA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0" y="3089197"/>
            <a:ext cx="5705475" cy="561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029194-8C3E-4B08-9347-1F3DEE9E7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0" y="3601836"/>
            <a:ext cx="6867525" cy="752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B14A9B-8F7C-43A4-AE45-90D3B7A32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50" y="4306686"/>
            <a:ext cx="6734175" cy="876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9F5E25-D3AD-486E-8954-65A681CA3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250" y="5100219"/>
            <a:ext cx="6524625" cy="866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74EAB0-E360-4252-982C-02FEB2017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1600" y="2508172"/>
            <a:ext cx="65627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4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C8A842-7FB7-411C-AD1D-3A6F830AC21C}"/>
              </a:ext>
            </a:extLst>
          </p:cNvPr>
          <p:cNvSpPr/>
          <p:nvPr/>
        </p:nvSpPr>
        <p:spPr>
          <a:xfrm>
            <a:off x="661253" y="142855"/>
            <a:ext cx="720947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Git</a:t>
            </a:r>
            <a:r>
              <a:rPr lang="zh-CN" altLang="en-US" sz="3600" b="1" dirty="0"/>
              <a:t>的分区</a:t>
            </a:r>
            <a:endParaRPr lang="zh-CN" altLang="en-US" sz="3600" dirty="0"/>
          </a:p>
          <a:p>
            <a:r>
              <a:rPr lang="zh-CN" altLang="en-US" b="1" dirty="0"/>
              <a:t>　　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三个分区：工作区，缓存区，版本库</a:t>
            </a:r>
            <a:endParaRPr lang="zh-CN" altLang="en-US" dirty="0"/>
          </a:p>
          <a:p>
            <a:r>
              <a:rPr lang="zh-CN" altLang="en-US" b="1" dirty="0"/>
              <a:t>　　</a:t>
            </a:r>
            <a:r>
              <a:rPr lang="en-US" altLang="zh-CN" b="1" dirty="0"/>
              <a:t>	</a:t>
            </a:r>
            <a:r>
              <a:rPr lang="zh-CN" altLang="en-US" b="1" dirty="0"/>
              <a:t>三个分区之间的联系：</a:t>
            </a:r>
            <a:endParaRPr lang="zh-CN" altLang="en-US" dirty="0"/>
          </a:p>
          <a:p>
            <a:r>
              <a:rPr lang="zh-CN" altLang="en-US" b="1" dirty="0"/>
              <a:t>　　　　</a:t>
            </a:r>
            <a:r>
              <a:rPr lang="en-US" altLang="zh-CN" b="1" dirty="0"/>
              <a:t>	</a:t>
            </a:r>
            <a:r>
              <a:rPr lang="zh-CN" altLang="en-US" b="1" dirty="0"/>
              <a:t>工作区 </a:t>
            </a:r>
            <a:r>
              <a:rPr lang="en-US" altLang="zh-CN" b="1" dirty="0"/>
              <a:t>&gt;&gt; git add &gt;&gt; </a:t>
            </a:r>
            <a:r>
              <a:rPr lang="zh-CN" altLang="en-US" b="1" dirty="0"/>
              <a:t>缓存区 </a:t>
            </a:r>
            <a:r>
              <a:rPr lang="en-US" altLang="zh-CN" b="1" dirty="0"/>
              <a:t>&gt;&gt; git commit  &gt;&gt; </a:t>
            </a:r>
            <a:r>
              <a:rPr lang="zh-CN" altLang="en-US" b="1" dirty="0"/>
              <a:t>版本库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通过命令：</a:t>
            </a:r>
            <a:r>
              <a:rPr lang="en-US" altLang="zh-CN" b="1" dirty="0"/>
              <a:t>git status</a:t>
            </a:r>
            <a:r>
              <a:rPr lang="zh-CN" altLang="en-US" b="1" dirty="0"/>
              <a:t>，查看当前文件在那个分区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8A498B-624C-47AF-9443-E9F2116C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40" y="3541550"/>
            <a:ext cx="6591300" cy="800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B9DB9-6ABD-4DEE-AFD1-EFAFD9494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65" y="4565342"/>
            <a:ext cx="67246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87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96B2D8-FD05-4DA7-8D37-262B505A4B53}"/>
              </a:ext>
            </a:extLst>
          </p:cNvPr>
          <p:cNvSpPr txBox="1"/>
          <p:nvPr/>
        </p:nvSpPr>
        <p:spPr>
          <a:xfrm>
            <a:off x="609600" y="568171"/>
            <a:ext cx="109727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从</a:t>
            </a:r>
            <a:r>
              <a:rPr lang="en-US" altLang="zh-CN" sz="3200" dirty="0" err="1"/>
              <a:t>github</a:t>
            </a:r>
            <a:r>
              <a:rPr lang="zh-CN" altLang="en-US" sz="3200" dirty="0"/>
              <a:t>下载代码到本地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命令：</a:t>
            </a:r>
            <a:r>
              <a:rPr lang="en-US" altLang="zh-CN" dirty="0"/>
              <a:t>git clone https://github.com/yukaiying/aliware-kafka-demos.git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A0023-DBD0-4758-AAE2-3CC3EE87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48" y="2683924"/>
            <a:ext cx="6762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2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D94856-2F0F-4C15-800B-4B64B392C85E}"/>
              </a:ext>
            </a:extLst>
          </p:cNvPr>
          <p:cNvSpPr txBox="1"/>
          <p:nvPr/>
        </p:nvSpPr>
        <p:spPr>
          <a:xfrm>
            <a:off x="284086" y="266330"/>
            <a:ext cx="11176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修改文件，再提交到</a:t>
            </a:r>
            <a:r>
              <a:rPr lang="en-US" altLang="zh-CN" sz="3600" dirty="0" err="1"/>
              <a:t>github</a:t>
            </a:r>
            <a:r>
              <a:rPr lang="zh-CN" altLang="en-US" sz="3600" dirty="0"/>
              <a:t>上：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修改文件</a:t>
            </a:r>
            <a:endParaRPr lang="en-US" altLang="zh-CN" dirty="0"/>
          </a:p>
          <a:p>
            <a:r>
              <a:rPr lang="en-US" altLang="zh-CN" dirty="0"/>
              <a:t>	git diff:</a:t>
            </a:r>
            <a:r>
              <a:rPr lang="zh-CN" altLang="en-US" dirty="0"/>
              <a:t>查看不同</a:t>
            </a:r>
            <a:endParaRPr lang="en-US" altLang="zh-CN" dirty="0"/>
          </a:p>
          <a:p>
            <a:r>
              <a:rPr lang="en-US" altLang="zh-CN" dirty="0"/>
              <a:t>	git add .:</a:t>
            </a:r>
            <a:r>
              <a:rPr lang="zh-CN" altLang="en-US" dirty="0"/>
              <a:t>将所有修改过的工作文件提交暂存区</a:t>
            </a:r>
            <a:endParaRPr lang="en-US" altLang="zh-CN" dirty="0"/>
          </a:p>
          <a:p>
            <a:r>
              <a:rPr lang="en-US" altLang="zh-CN" dirty="0"/>
              <a:t>	git commit –m “modify test”:</a:t>
            </a:r>
            <a:r>
              <a:rPr lang="zh-CN" altLang="en-US" dirty="0"/>
              <a:t>提交缓存区</a:t>
            </a:r>
            <a:endParaRPr lang="en-US" altLang="zh-CN" dirty="0"/>
          </a:p>
          <a:p>
            <a:r>
              <a:rPr lang="en-US" altLang="zh-CN" dirty="0"/>
              <a:t>	git push</a:t>
            </a:r>
            <a:r>
              <a:rPr lang="zh-CN" altLang="en-US" dirty="0"/>
              <a:t>： 更新到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C961A9-3566-4E72-A99D-6DA1C8D7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1" y="3071087"/>
            <a:ext cx="6867525" cy="21431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755933-524D-4F0F-8013-875EBACB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1" y="5214212"/>
            <a:ext cx="6600825" cy="857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120686-9D71-4688-B281-9DA5007C9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3842612"/>
            <a:ext cx="6619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10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E87E4-22D1-48C8-9EF8-BE7A6F98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 err="1"/>
              <a:t>github</a:t>
            </a:r>
            <a:r>
              <a:rPr lang="zh-CN" altLang="en-US" dirty="0"/>
              <a:t>的修改文件到本地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72E58-1DAD-467E-BDFB-1554BFAF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77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使用命令：</a:t>
            </a:r>
            <a:r>
              <a:rPr lang="en-US" altLang="zh-CN" dirty="0"/>
              <a:t>git pull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AACCCF-6719-4386-BC5F-F6039698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6" y="3091879"/>
            <a:ext cx="6696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32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50E88F-F29F-4926-9D8B-F52546CDBEB7}"/>
              </a:ext>
            </a:extLst>
          </p:cNvPr>
          <p:cNvSpPr/>
          <p:nvPr/>
        </p:nvSpPr>
        <p:spPr>
          <a:xfrm>
            <a:off x="504022" y="403478"/>
            <a:ext cx="1126776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93939"/>
                </a:solidFill>
                <a:latin typeface="Verdana" panose="020B0604030504040204" pitchFamily="34" charset="0"/>
              </a:rPr>
              <a:t>Git</a:t>
            </a:r>
            <a:r>
              <a:rPr lang="zh-CN" altLang="en-US" sz="3200" b="1" dirty="0">
                <a:solidFill>
                  <a:srgbClr val="393939"/>
                </a:solidFill>
                <a:latin typeface="Verdana" panose="020B0604030504040204" pitchFamily="34" charset="0"/>
              </a:rPr>
              <a:t>远程仓库管理：</a:t>
            </a:r>
            <a:endParaRPr lang="en-US" altLang="zh-CN" sz="3200" b="1" dirty="0">
              <a:solidFill>
                <a:srgbClr val="393939"/>
              </a:solidFill>
              <a:latin typeface="Verdana" panose="020B0604030504040204" pitchFamily="34" charset="0"/>
            </a:endParaRPr>
          </a:p>
          <a:p>
            <a:endParaRPr lang="en-US" altLang="zh-CN" b="1" dirty="0">
              <a:solidFill>
                <a:srgbClr val="393939"/>
              </a:solidFill>
              <a:latin typeface="Verdana" panose="020B0604030504040204" pitchFamily="34" charset="0"/>
            </a:endParaRPr>
          </a:p>
          <a:p>
            <a:r>
              <a:rPr lang="en-US" altLang="zh-CN" b="1" dirty="0">
                <a:solidFill>
                  <a:srgbClr val="393939"/>
                </a:solidFill>
                <a:latin typeface="Verdana" panose="020B0604030504040204" pitchFamily="34" charset="0"/>
              </a:rPr>
              <a:t>	</a:t>
            </a:r>
            <a:r>
              <a:rPr lang="zh-CN" altLang="en-US" dirty="0"/>
              <a:t> </a:t>
            </a:r>
            <a:r>
              <a:rPr lang="en-US" altLang="zh-CN" dirty="0"/>
              <a:t>git remote -v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查看远程服务器地址和仓库名称</a:t>
            </a:r>
            <a:endParaRPr lang="en-US" altLang="zh-CN" dirty="0"/>
          </a:p>
          <a:p>
            <a:r>
              <a:rPr lang="en-US" altLang="zh-CN" dirty="0"/>
              <a:t>	 git remote set-</a:t>
            </a:r>
            <a:r>
              <a:rPr lang="en-US" altLang="zh-CN" dirty="0" err="1"/>
              <a:t>url</a:t>
            </a:r>
            <a:r>
              <a:rPr lang="en-US" altLang="zh-CN" dirty="0"/>
              <a:t> origin git</a:t>
            </a:r>
            <a:r>
              <a:rPr lang="zh-CN" altLang="en-US" dirty="0"/>
              <a:t>链接：修改远程仓库地址</a:t>
            </a:r>
            <a:endParaRPr lang="en-US" altLang="zh-CN" dirty="0"/>
          </a:p>
          <a:p>
            <a:r>
              <a:rPr lang="en-US" altLang="zh-CN" dirty="0"/>
              <a:t>	 git remote add origin git</a:t>
            </a:r>
            <a:r>
              <a:rPr lang="zh-CN" altLang="en-US" dirty="0"/>
              <a:t>链接：添加远程仓库地址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B9DC50-EEFC-492E-85D1-9DE6706A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96" y="3515927"/>
            <a:ext cx="65817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68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EED7B7-7A86-4F88-AFEB-5B7046D6E5EC}"/>
              </a:ext>
            </a:extLst>
          </p:cNvPr>
          <p:cNvSpPr txBox="1"/>
          <p:nvPr/>
        </p:nvSpPr>
        <p:spPr>
          <a:xfrm>
            <a:off x="711694" y="106532"/>
            <a:ext cx="107686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我们会经常用的</a:t>
            </a:r>
            <a:r>
              <a:rPr lang="en-US" altLang="zh-CN" sz="3600" dirty="0"/>
              <a:t>git</a:t>
            </a:r>
            <a:r>
              <a:rPr lang="zh-CN" altLang="en-US" sz="3600" dirty="0"/>
              <a:t>命令：</a:t>
            </a:r>
            <a:endParaRPr lang="en-US" altLang="zh-CN" sz="3600" dirty="0"/>
          </a:p>
          <a:p>
            <a:endParaRPr lang="en-US" altLang="zh-CN" dirty="0"/>
          </a:p>
          <a:p>
            <a:pPr latinLnBrk="1"/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git</a:t>
            </a:r>
            <a:r>
              <a:rPr lang="zh-CN" altLang="en-US" dirty="0">
                <a:solidFill>
                  <a:srgbClr val="FF0000"/>
                </a:solidFill>
              </a:rPr>
              <a:t>命令查看路径：</a:t>
            </a:r>
            <a:r>
              <a:rPr lang="en-US" altLang="zh-CN" dirty="0">
                <a:solidFill>
                  <a:srgbClr val="FF0000"/>
                </a:solidFill>
              </a:rPr>
              <a:t>https://www.cnblogs.com/cspku/articles/Git_cmds.html	</a:t>
            </a:r>
          </a:p>
          <a:p>
            <a:pPr latinLnBrk="1"/>
            <a:r>
              <a:rPr lang="en-US" altLang="zh-CN" dirty="0"/>
              <a:t>	git add &lt;file&gt; </a:t>
            </a:r>
            <a:r>
              <a:rPr lang="en-US" altLang="zh-CN" i="1" dirty="0"/>
              <a:t># </a:t>
            </a:r>
            <a:r>
              <a:rPr lang="zh-CN" altLang="en-US" i="1" dirty="0"/>
              <a:t>将工作文件修改提交到本地暂存区</a:t>
            </a:r>
            <a:endParaRPr lang="zh-CN" altLang="en-US" dirty="0"/>
          </a:p>
          <a:p>
            <a:pPr latinLnBrk="1"/>
            <a:r>
              <a:rPr lang="en-US" altLang="zh-CN" dirty="0"/>
              <a:t>	git add . </a:t>
            </a:r>
            <a:r>
              <a:rPr lang="en-US" altLang="zh-CN" i="1" dirty="0"/>
              <a:t># </a:t>
            </a:r>
            <a:r>
              <a:rPr lang="zh-CN" altLang="en-US" i="1" dirty="0"/>
              <a:t>将所有修改过的工作文件提交暂存区</a:t>
            </a:r>
            <a:endParaRPr lang="zh-CN" altLang="en-US" dirty="0"/>
          </a:p>
          <a:p>
            <a:r>
              <a:rPr lang="en-US" altLang="zh-CN" dirty="0"/>
              <a:t>	git diff &lt;file&gt; </a:t>
            </a:r>
            <a:r>
              <a:rPr lang="en-US" altLang="zh-CN" i="1" dirty="0"/>
              <a:t># </a:t>
            </a:r>
            <a:r>
              <a:rPr lang="zh-CN" altLang="en-US" i="1" dirty="0"/>
              <a:t>比较当前文件和暂存区文件差异 </a:t>
            </a:r>
            <a:r>
              <a:rPr lang="en-US" altLang="zh-CN" i="1" dirty="0"/>
              <a:t>git diff</a:t>
            </a:r>
          </a:p>
          <a:p>
            <a:r>
              <a:rPr lang="en-US" altLang="zh-CN" dirty="0"/>
              <a:t>	git </a:t>
            </a:r>
            <a:r>
              <a:rPr lang="en-US" altLang="zh-CN" b="1" dirty="0"/>
              <a:t>log</a:t>
            </a:r>
            <a:r>
              <a:rPr lang="en-US" altLang="zh-CN" dirty="0"/>
              <a:t> --stat </a:t>
            </a:r>
            <a:r>
              <a:rPr lang="en-US" altLang="zh-CN" i="1" dirty="0"/>
              <a:t>#</a:t>
            </a:r>
            <a:r>
              <a:rPr lang="zh-CN" altLang="en-US" i="1" dirty="0"/>
              <a:t>查看提交统计信息</a:t>
            </a:r>
            <a:endParaRPr lang="en-US" altLang="zh-CN" i="1" dirty="0"/>
          </a:p>
          <a:p>
            <a:r>
              <a:rPr lang="en-US" altLang="zh-CN" dirty="0"/>
              <a:t>	git </a:t>
            </a:r>
            <a:r>
              <a:rPr lang="en-US" altLang="zh-CN" dirty="0" err="1"/>
              <a:t>br</a:t>
            </a:r>
            <a:r>
              <a:rPr lang="en-US" altLang="zh-CN" dirty="0"/>
              <a:t> &lt;</a:t>
            </a:r>
            <a:r>
              <a:rPr lang="en-US" altLang="zh-CN" dirty="0" err="1"/>
              <a:t>new_branch</a:t>
            </a:r>
            <a:r>
              <a:rPr lang="en-US" altLang="zh-CN" dirty="0"/>
              <a:t>&gt; </a:t>
            </a:r>
            <a:r>
              <a:rPr lang="en-US" altLang="zh-CN" i="1" dirty="0"/>
              <a:t># </a:t>
            </a:r>
            <a:r>
              <a:rPr lang="zh-CN" altLang="en-US" i="1" dirty="0"/>
              <a:t>创建新的分支</a:t>
            </a:r>
            <a:endParaRPr lang="en-US" altLang="zh-CN" i="1" dirty="0"/>
          </a:p>
          <a:p>
            <a:pPr latinLnBrk="1"/>
            <a:r>
              <a:rPr lang="en-US" altLang="zh-CN" dirty="0"/>
              <a:t>	git co &lt;branch&gt; </a:t>
            </a:r>
            <a:r>
              <a:rPr lang="en-US" altLang="zh-CN" i="1" dirty="0"/>
              <a:t># </a:t>
            </a:r>
            <a:r>
              <a:rPr lang="zh-CN" altLang="en-US" i="1" dirty="0"/>
              <a:t>切换到某个分支</a:t>
            </a:r>
            <a:endParaRPr lang="zh-CN" altLang="en-US" dirty="0"/>
          </a:p>
          <a:p>
            <a:pPr latinLnBrk="1"/>
            <a:r>
              <a:rPr lang="en-US" altLang="zh-CN" dirty="0"/>
              <a:t>	git co -b &lt;</a:t>
            </a:r>
            <a:r>
              <a:rPr lang="en-US" altLang="zh-CN" dirty="0" err="1"/>
              <a:t>new_branch</a:t>
            </a:r>
            <a:r>
              <a:rPr lang="en-US" altLang="zh-CN" dirty="0"/>
              <a:t>&gt; </a:t>
            </a:r>
            <a:r>
              <a:rPr lang="en-US" altLang="zh-CN" i="1" dirty="0"/>
              <a:t># </a:t>
            </a:r>
            <a:r>
              <a:rPr lang="zh-CN" altLang="en-US" i="1" dirty="0"/>
              <a:t>创建新的分支，并且切换过去</a:t>
            </a:r>
            <a:endParaRPr lang="zh-CN" altLang="en-US" dirty="0"/>
          </a:p>
          <a:p>
            <a:r>
              <a:rPr lang="en-US" altLang="zh-CN" dirty="0"/>
              <a:t>	git </a:t>
            </a:r>
            <a:r>
              <a:rPr lang="en-US" altLang="zh-CN" dirty="0" err="1"/>
              <a:t>br</a:t>
            </a:r>
            <a:r>
              <a:rPr lang="en-US" altLang="zh-CN" dirty="0"/>
              <a:t> -d &lt;branch&gt; </a:t>
            </a:r>
            <a:r>
              <a:rPr lang="en-US" altLang="zh-CN" i="1" dirty="0"/>
              <a:t># </a:t>
            </a:r>
            <a:r>
              <a:rPr lang="zh-CN" altLang="en-US" i="1" dirty="0"/>
              <a:t>删除某个分支</a:t>
            </a:r>
            <a:endParaRPr lang="en-US" altLang="zh-CN" i="1" dirty="0"/>
          </a:p>
          <a:p>
            <a:r>
              <a:rPr lang="en-US" altLang="zh-CN" dirty="0"/>
              <a:t>	git </a:t>
            </a:r>
            <a:r>
              <a:rPr lang="en-US" altLang="zh-CN" dirty="0" err="1"/>
              <a:t>br</a:t>
            </a:r>
            <a:r>
              <a:rPr lang="en-US" altLang="zh-CN" dirty="0"/>
              <a:t> -D &lt;branch&gt; </a:t>
            </a:r>
            <a:r>
              <a:rPr lang="en-US" altLang="zh-CN" i="1" dirty="0"/>
              <a:t># </a:t>
            </a:r>
            <a:r>
              <a:rPr lang="zh-CN" altLang="en-US" i="1" dirty="0"/>
              <a:t>强制删除某个分支 </a:t>
            </a:r>
            <a:r>
              <a:rPr lang="en-US" altLang="zh-CN" i="1" dirty="0"/>
              <a:t>(</a:t>
            </a:r>
            <a:r>
              <a:rPr lang="zh-CN" altLang="en-US" i="1" dirty="0"/>
              <a:t>未被合并的分支被删除的时候需要强制</a:t>
            </a:r>
            <a:r>
              <a:rPr lang="en-US" altLang="zh-CN" i="1" dirty="0"/>
              <a:t>)</a:t>
            </a:r>
          </a:p>
          <a:p>
            <a:pPr latinLnBrk="1"/>
            <a:r>
              <a:rPr lang="en-US" altLang="zh-CN" dirty="0"/>
              <a:t>	git merge &lt;branch&gt; </a:t>
            </a:r>
            <a:r>
              <a:rPr lang="en-US" altLang="zh-CN" i="1" dirty="0"/>
              <a:t># </a:t>
            </a:r>
            <a:r>
              <a:rPr lang="zh-CN" altLang="en-US" i="1" dirty="0"/>
              <a:t>将</a:t>
            </a:r>
            <a:r>
              <a:rPr lang="en-US" altLang="zh-CN" i="1" dirty="0"/>
              <a:t>branch</a:t>
            </a:r>
            <a:r>
              <a:rPr lang="zh-CN" altLang="en-US" i="1" dirty="0"/>
              <a:t>分支合并到当前分支</a:t>
            </a:r>
            <a:br>
              <a:rPr lang="zh-CN" altLang="en-US" dirty="0"/>
            </a:br>
            <a:r>
              <a:rPr lang="en-US" altLang="zh-CN" dirty="0"/>
              <a:t>	git stash </a:t>
            </a:r>
            <a:r>
              <a:rPr lang="en-US" altLang="zh-CN" i="1" dirty="0"/>
              <a:t># </a:t>
            </a:r>
            <a:r>
              <a:rPr lang="zh-CN" altLang="en-US" i="1" dirty="0"/>
              <a:t>暂存</a:t>
            </a:r>
            <a:endParaRPr lang="zh-CN" altLang="en-US" dirty="0"/>
          </a:p>
          <a:p>
            <a:pPr latinLnBrk="1"/>
            <a:r>
              <a:rPr lang="en-US" altLang="zh-CN" dirty="0"/>
              <a:t>	git stash list </a:t>
            </a:r>
            <a:r>
              <a:rPr lang="en-US" altLang="zh-CN" i="1" dirty="0"/>
              <a:t># </a:t>
            </a:r>
            <a:r>
              <a:rPr lang="zh-CN" altLang="en-US" i="1" dirty="0"/>
              <a:t>列所有</a:t>
            </a:r>
            <a:r>
              <a:rPr lang="en-US" altLang="zh-CN" i="1" dirty="0"/>
              <a:t>stash</a:t>
            </a:r>
            <a:endParaRPr lang="en-US" altLang="zh-CN" dirty="0"/>
          </a:p>
          <a:p>
            <a:pPr latinLnBrk="1"/>
            <a:r>
              <a:rPr lang="en-US" altLang="zh-CN" dirty="0"/>
              <a:t>	git stash apply </a:t>
            </a:r>
            <a:r>
              <a:rPr lang="en-US" altLang="zh-CN" i="1" dirty="0"/>
              <a:t># </a:t>
            </a:r>
            <a:r>
              <a:rPr lang="zh-CN" altLang="en-US" i="1" dirty="0"/>
              <a:t>恢复暂存的内容</a:t>
            </a:r>
            <a:endParaRPr lang="zh-CN" altLang="en-US" dirty="0"/>
          </a:p>
          <a:p>
            <a:pPr latinLnBrk="1"/>
            <a:r>
              <a:rPr lang="en-US" altLang="zh-CN" dirty="0"/>
              <a:t>	git stash drop </a:t>
            </a:r>
            <a:r>
              <a:rPr lang="en-US" altLang="zh-CN" i="1" dirty="0"/>
              <a:t># </a:t>
            </a:r>
            <a:r>
              <a:rPr lang="zh-CN" altLang="en-US" i="1" dirty="0"/>
              <a:t>删除暂存区</a:t>
            </a:r>
            <a:br>
              <a:rPr lang="zh-CN" altLang="en-US" dirty="0"/>
            </a:br>
            <a:r>
              <a:rPr lang="en-US" altLang="zh-CN" dirty="0"/>
              <a:t>	it pull </a:t>
            </a:r>
            <a:r>
              <a:rPr lang="en-US" altLang="zh-CN" i="1" dirty="0"/>
              <a:t># </a:t>
            </a:r>
            <a:r>
              <a:rPr lang="zh-CN" altLang="en-US" i="1" dirty="0"/>
              <a:t>抓取远程仓库所有分支更新并合并到本地</a:t>
            </a:r>
            <a:endParaRPr lang="zh-CN" altLang="en-US" dirty="0"/>
          </a:p>
          <a:p>
            <a:pPr latinLnBrk="1"/>
            <a:r>
              <a:rPr lang="en-US" altLang="zh-CN" dirty="0"/>
              <a:t>	git push origin master </a:t>
            </a:r>
            <a:r>
              <a:rPr lang="en-US" altLang="zh-CN" i="1" dirty="0"/>
              <a:t># </a:t>
            </a:r>
            <a:r>
              <a:rPr lang="zh-CN" altLang="en-US" i="1" dirty="0"/>
              <a:t>将本地主分支推到远程主分支</a:t>
            </a:r>
            <a:endParaRPr lang="zh-CN" altLang="en-US" dirty="0"/>
          </a:p>
          <a:p>
            <a:pPr latinLnBrk="1"/>
            <a:r>
              <a:rPr lang="en-US" altLang="zh-CN" dirty="0"/>
              <a:t>	git push -u origin master </a:t>
            </a:r>
            <a:r>
              <a:rPr lang="en-US" altLang="zh-CN" i="1" dirty="0"/>
              <a:t># </a:t>
            </a:r>
            <a:r>
              <a:rPr lang="zh-CN" altLang="en-US" i="1" dirty="0"/>
              <a:t>将本地主分支推到远程</a:t>
            </a:r>
            <a:r>
              <a:rPr lang="en-US" altLang="zh-CN" i="1" dirty="0"/>
              <a:t>(</a:t>
            </a:r>
            <a:r>
              <a:rPr lang="zh-CN" altLang="en-US" i="1" dirty="0"/>
              <a:t>如无远程主分支则创建，用于初始化远程仓库</a:t>
            </a:r>
            <a:r>
              <a:rPr lang="en-US" altLang="zh-CN" i="1" dirty="0"/>
              <a:t>)</a:t>
            </a:r>
            <a:endParaRPr lang="zh-CN" altLang="en-US" dirty="0"/>
          </a:p>
          <a:p>
            <a:pPr latinLnBrk="1"/>
            <a:r>
              <a:rPr lang="en-US" altLang="zh-CN" dirty="0"/>
              <a:t>	Git push origin &lt;</a:t>
            </a:r>
            <a:r>
              <a:rPr lang="en-US" altLang="zh-CN" b="1" dirty="0" err="1"/>
              <a:t>local</a:t>
            </a:r>
            <a:r>
              <a:rPr lang="en-US" altLang="zh-CN" dirty="0" err="1"/>
              <a:t>_branch</a:t>
            </a:r>
            <a:r>
              <a:rPr lang="en-US" altLang="zh-CN" dirty="0"/>
              <a:t>&gt; </a:t>
            </a:r>
            <a:r>
              <a:rPr lang="en-US" altLang="zh-CN" i="1" dirty="0"/>
              <a:t># </a:t>
            </a:r>
            <a:r>
              <a:rPr lang="zh-CN" altLang="en-US" i="1" dirty="0"/>
              <a:t>创建远程分支， </a:t>
            </a:r>
            <a:r>
              <a:rPr lang="en-US" altLang="zh-CN" i="1" dirty="0"/>
              <a:t>origin</a:t>
            </a:r>
            <a:r>
              <a:rPr lang="zh-CN" altLang="en-US" i="1" dirty="0"/>
              <a:t>是远程仓库名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021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C2DDA2-34AB-4D5A-AAB3-7D48DCB162BE}"/>
              </a:ext>
            </a:extLst>
          </p:cNvPr>
          <p:cNvSpPr/>
          <p:nvPr/>
        </p:nvSpPr>
        <p:spPr>
          <a:xfrm>
            <a:off x="411332" y="900552"/>
            <a:ext cx="111651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4F4F4F"/>
                </a:solidFill>
                <a:latin typeface="-apple-system"/>
              </a:rPr>
              <a:t>为什么要引入项目分支？为什么要项目备份？</a:t>
            </a:r>
            <a:endParaRPr lang="en-US" altLang="zh-CN" sz="3600" dirty="0">
              <a:solidFill>
                <a:srgbClr val="4F4F4F"/>
              </a:solidFill>
              <a:latin typeface="-apple-system"/>
            </a:endParaRPr>
          </a:p>
          <a:p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当我们准备发布项目时，往往会出现这种情况。 </a:t>
            </a:r>
            <a:br>
              <a:rPr lang="zh-CN" altLang="en-US" dirty="0"/>
            </a:b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项目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发布，但是其中有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bug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，而我们同时又要继续开发。这个时候又不能将开发的功能发布。 </a:t>
            </a:r>
            <a:br>
              <a:rPr lang="zh-CN" altLang="en-US" dirty="0"/>
            </a:b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怎么办？ </a:t>
            </a:r>
            <a:br>
              <a:rPr lang="zh-CN" altLang="en-US" dirty="0"/>
            </a:b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我们可以在发布的时候建立一个分支，然后修改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bug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就在分支上修改。开发的功能可以在主干上进行开发。不影响使用。 </a:t>
            </a:r>
            <a:br>
              <a:rPr lang="zh-CN" altLang="en-US" dirty="0"/>
            </a:b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同样的情况，如果我们有个功能要开发很长时间，为了不影响其他的代码，我们一样可以为这个功能建立分支。 </a:t>
            </a:r>
            <a:br>
              <a:rPr lang="zh-CN" altLang="en-US" dirty="0"/>
            </a:b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最后只要将分支的代码同步到主干上就可以了。</a:t>
            </a:r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r>
              <a:rPr lang="zh-CN" altLang="en-US" dirty="0"/>
              <a:t>同样的，我们可以为每次发布的代码建立一个</a:t>
            </a:r>
            <a:r>
              <a:rPr lang="en-US" altLang="zh-CN" dirty="0"/>
              <a:t>tag</a:t>
            </a:r>
            <a:r>
              <a:rPr lang="zh-CN" altLang="en-US" dirty="0"/>
              <a:t>，用来保存每次发布版本。</a:t>
            </a:r>
            <a:endParaRPr lang="en-US" altLang="zh-CN" dirty="0"/>
          </a:p>
          <a:p>
            <a:r>
              <a:rPr lang="zh-CN" altLang="en-US" dirty="0"/>
              <a:t>我们可以为每次打得包进行备份。为什么？我们可以备份</a:t>
            </a:r>
            <a:r>
              <a:rPr lang="en-US" altLang="zh-CN" dirty="0"/>
              <a:t>war</a:t>
            </a:r>
            <a:r>
              <a:rPr lang="zh-CN" altLang="en-US" dirty="0"/>
              <a:t>包，版本</a:t>
            </a:r>
            <a:r>
              <a:rPr lang="en-US" altLang="zh-CN" dirty="0"/>
              <a:t>1.0.0</a:t>
            </a:r>
            <a:r>
              <a:rPr lang="zh-CN" altLang="en-US" dirty="0"/>
              <a:t>，以防下次发布的版本</a:t>
            </a:r>
            <a:r>
              <a:rPr lang="en-US" altLang="zh-CN" dirty="0"/>
              <a:t>2.0.0</a:t>
            </a:r>
            <a:r>
              <a:rPr lang="zh-CN" altLang="en-US" dirty="0"/>
              <a:t>有严重</a:t>
            </a:r>
            <a:r>
              <a:rPr lang="en-US" altLang="zh-CN" dirty="0"/>
              <a:t>bug</a:t>
            </a:r>
            <a:r>
              <a:rPr lang="zh-CN" altLang="en-US" dirty="0"/>
              <a:t>，我们又要恢复到</a:t>
            </a:r>
            <a:r>
              <a:rPr lang="en-US" altLang="zh-CN" dirty="0"/>
              <a:t>1.0.0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14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D316B1-5F67-44E9-883D-B5089275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98" y="244689"/>
            <a:ext cx="6724650" cy="1485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7AFA02-B337-42CB-ABC0-057F1874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798" y="1974124"/>
            <a:ext cx="6829425" cy="38385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F636B1B-F947-4C60-A458-3E5B8FF2671D}"/>
              </a:ext>
            </a:extLst>
          </p:cNvPr>
          <p:cNvSpPr txBox="1"/>
          <p:nvPr/>
        </p:nvSpPr>
        <p:spPr>
          <a:xfrm>
            <a:off x="1764839" y="346228"/>
            <a:ext cx="738664" cy="56323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dirty="0"/>
              <a:t>版本控制器主要的两个功能</a:t>
            </a:r>
          </a:p>
        </p:txBody>
      </p:sp>
    </p:spTree>
    <p:extLst>
      <p:ext uri="{BB962C8B-B14F-4D97-AF65-F5344CB8AC3E}">
        <p14:creationId xmlns:p14="http://schemas.microsoft.com/office/powerpoint/2010/main" val="1857265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42672-C297-4930-AB34-E25A98C3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什么是项目分支？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06ACC4D-267C-4EA4-BF84-4DE5E349A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270" y="1690688"/>
            <a:ext cx="94412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87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3677D4-3089-4444-9818-35065D6EED74}"/>
              </a:ext>
            </a:extLst>
          </p:cNvPr>
          <p:cNvSpPr txBox="1"/>
          <p:nvPr/>
        </p:nvSpPr>
        <p:spPr>
          <a:xfrm>
            <a:off x="479395" y="292963"/>
            <a:ext cx="11221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git</a:t>
            </a:r>
            <a:r>
              <a:rPr lang="zh-CN" altLang="en-US" sz="3200" dirty="0"/>
              <a:t>分支：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dirty="0"/>
              <a:t>不同的分支之间，代码没有影响</a:t>
            </a:r>
            <a:endParaRPr lang="en-US" altLang="zh-CN" dirty="0"/>
          </a:p>
          <a:p>
            <a:r>
              <a:rPr lang="en-US" altLang="zh-CN" dirty="0"/>
              <a:t>	 git branch:</a:t>
            </a:r>
            <a:r>
              <a:rPr lang="zh-CN" altLang="en-US" dirty="0"/>
              <a:t>查看当前项目所有分支</a:t>
            </a:r>
            <a:endParaRPr lang="en-US" altLang="zh-CN" dirty="0"/>
          </a:p>
          <a:p>
            <a:r>
              <a:rPr lang="en-US" altLang="zh-CN" dirty="0"/>
              <a:t>	 git branch </a:t>
            </a:r>
            <a:r>
              <a:rPr lang="zh-CN" altLang="en-US" dirty="0"/>
              <a:t>分支名称：创建分支</a:t>
            </a:r>
            <a:endParaRPr lang="en-US" altLang="zh-CN" dirty="0"/>
          </a:p>
          <a:p>
            <a:r>
              <a:rPr lang="en-US" altLang="zh-CN" dirty="0"/>
              <a:t>	 git checkout </a:t>
            </a:r>
            <a:r>
              <a:rPr lang="zh-CN" altLang="en-US" dirty="0"/>
              <a:t>分支名称：切换分支</a:t>
            </a:r>
            <a:endParaRPr lang="en-US" altLang="zh-CN" dirty="0"/>
          </a:p>
          <a:p>
            <a:r>
              <a:rPr lang="en-US" altLang="zh-CN" dirty="0"/>
              <a:t>	 git checkout –b </a:t>
            </a:r>
            <a:r>
              <a:rPr lang="zh-CN" altLang="en-US" dirty="0"/>
              <a:t>分支名称：创建并且切换分支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E584A6-DE08-4A7D-8E63-6A311CC1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5" y="2743200"/>
            <a:ext cx="6715125" cy="137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32D662-999D-48DB-B6E5-2DF8E9CA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5" y="4195991"/>
            <a:ext cx="6581775" cy="676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932802-F760-44DF-9C98-4C494BA2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95" y="4953457"/>
            <a:ext cx="69723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54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3CFE51-FA21-4A74-9740-2020058D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64" y="2671439"/>
            <a:ext cx="7315200" cy="2438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FC260BC-2788-4933-99BF-609A7D05A609}"/>
              </a:ext>
            </a:extLst>
          </p:cNvPr>
          <p:cNvSpPr txBox="1"/>
          <p:nvPr/>
        </p:nvSpPr>
        <p:spPr>
          <a:xfrm>
            <a:off x="932155" y="550416"/>
            <a:ext cx="457048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删除分支：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命令：</a:t>
            </a:r>
            <a:r>
              <a:rPr lang="en-US" altLang="zh-CN" dirty="0"/>
              <a:t>git branch –d </a:t>
            </a:r>
            <a:r>
              <a:rPr lang="zh-CN" altLang="en-US" dirty="0"/>
              <a:t>分支名称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当前分支无法删除，会提示错误！</a:t>
            </a:r>
          </a:p>
        </p:txBody>
      </p:sp>
    </p:spTree>
    <p:extLst>
      <p:ext uri="{BB962C8B-B14F-4D97-AF65-F5344CB8AC3E}">
        <p14:creationId xmlns:p14="http://schemas.microsoft.com/office/powerpoint/2010/main" val="630834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FCF37A-4BD1-4EC9-A185-7A656F36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2" y="2056427"/>
            <a:ext cx="6581775" cy="9620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855BA0D-83F0-49FF-9190-07985C7B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19" y="3169372"/>
            <a:ext cx="3924300" cy="27241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392A93-11DC-4F5C-BA96-043F674DD764}"/>
              </a:ext>
            </a:extLst>
          </p:cNvPr>
          <p:cNvSpPr txBox="1"/>
          <p:nvPr/>
        </p:nvSpPr>
        <p:spPr>
          <a:xfrm>
            <a:off x="603682" y="384392"/>
            <a:ext cx="98275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创建远程</a:t>
            </a:r>
            <a:r>
              <a:rPr lang="en-US" altLang="zh-CN" sz="3200" dirty="0" err="1"/>
              <a:t>github</a:t>
            </a:r>
            <a:r>
              <a:rPr lang="zh-CN" altLang="en-US" sz="3200" dirty="0"/>
              <a:t>的分支方式：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第一种：本地分支提交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第二种：在</a:t>
            </a:r>
            <a:r>
              <a:rPr lang="en-US" altLang="zh-CN" dirty="0" err="1"/>
              <a:t>github</a:t>
            </a:r>
            <a:r>
              <a:rPr lang="zh-CN" altLang="en-US" dirty="0"/>
              <a:t>上手动添加分支（默认复制</a:t>
            </a:r>
            <a:r>
              <a:rPr lang="en-US" altLang="zh-CN" dirty="0"/>
              <a:t>master</a:t>
            </a:r>
            <a:r>
              <a:rPr lang="zh-CN" altLang="en-US" dirty="0"/>
              <a:t>分支上的代码）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53680C-28AD-4B41-A6C3-AB3B604A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247" y="2246651"/>
            <a:ext cx="44386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9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FA8B40-65BE-4B4F-A93B-7DF4E862AA1D}"/>
              </a:ext>
            </a:extLst>
          </p:cNvPr>
          <p:cNvSpPr txBox="1"/>
          <p:nvPr/>
        </p:nvSpPr>
        <p:spPr>
          <a:xfrm>
            <a:off x="523782" y="1089898"/>
            <a:ext cx="1099943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练习：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操作两个不同的分支，</a:t>
            </a:r>
            <a:r>
              <a:rPr lang="en-US" altLang="zh-CN" sz="3200" dirty="0"/>
              <a:t>master</a:t>
            </a:r>
            <a:r>
              <a:rPr lang="zh-CN" altLang="en-US" sz="3200" dirty="0"/>
              <a:t>和</a:t>
            </a:r>
            <a:r>
              <a:rPr lang="en-US" altLang="zh-CN" sz="3200" dirty="0"/>
              <a:t>test</a:t>
            </a:r>
            <a:r>
              <a:rPr lang="zh-CN" altLang="en-US" sz="3200" dirty="0"/>
              <a:t>，给</a:t>
            </a:r>
            <a:r>
              <a:rPr lang="en-US" altLang="zh-CN" sz="3200" dirty="0"/>
              <a:t>test</a:t>
            </a:r>
            <a:r>
              <a:rPr lang="zh-CN" altLang="en-US" sz="3200" dirty="0"/>
              <a:t>添加新文件</a:t>
            </a:r>
            <a:r>
              <a:rPr lang="en-US" altLang="zh-CN" sz="3200" dirty="0"/>
              <a:t>test.js</a:t>
            </a:r>
            <a:r>
              <a:rPr lang="zh-CN" altLang="en-US" sz="3200" dirty="0"/>
              <a:t>。切换两个分支看看文件夹有什么不同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7303D6-EDEB-4BEB-9FB4-4282AC06AE0D}"/>
              </a:ext>
            </a:extLst>
          </p:cNvPr>
          <p:cNvSpPr txBox="1"/>
          <p:nvPr/>
        </p:nvSpPr>
        <p:spPr>
          <a:xfrm>
            <a:off x="816746" y="4509856"/>
            <a:ext cx="1023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Git</a:t>
            </a:r>
            <a:r>
              <a:rPr lang="zh-CN" altLang="en-US" dirty="0">
                <a:solidFill>
                  <a:srgbClr val="FF0000"/>
                </a:solidFill>
              </a:rPr>
              <a:t>有缓存功能，我们拉取了</a:t>
            </a:r>
            <a:r>
              <a:rPr lang="en-US" altLang="zh-CN" dirty="0" err="1">
                <a:solidFill>
                  <a:srgbClr val="FF0000"/>
                </a:solidFill>
              </a:rPr>
              <a:t>github</a:t>
            </a:r>
            <a:r>
              <a:rPr lang="zh-CN" altLang="en-US" dirty="0">
                <a:solidFill>
                  <a:srgbClr val="FF0000"/>
                </a:solidFill>
              </a:rPr>
              <a:t>上的代码后，只需要切换分支，就可以自动显示对应分支的代码</a:t>
            </a:r>
          </a:p>
        </p:txBody>
      </p:sp>
    </p:spTree>
    <p:extLst>
      <p:ext uri="{BB962C8B-B14F-4D97-AF65-F5344CB8AC3E}">
        <p14:creationId xmlns:p14="http://schemas.microsoft.com/office/powerpoint/2010/main" val="32729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4C092B-D915-4AFC-BAC9-CF4C12463EC7}"/>
              </a:ext>
            </a:extLst>
          </p:cNvPr>
          <p:cNvSpPr txBox="1"/>
          <p:nvPr/>
        </p:nvSpPr>
        <p:spPr>
          <a:xfrm>
            <a:off x="719091" y="381740"/>
            <a:ext cx="11136638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Git</a:t>
            </a:r>
            <a:r>
              <a:rPr lang="zh-CN" altLang="en-US" sz="3200" dirty="0"/>
              <a:t>晋级：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分享以前公司做的</a:t>
            </a:r>
            <a:r>
              <a:rPr lang="en-US" altLang="zh-CN" dirty="0"/>
              <a:t>git</a:t>
            </a:r>
            <a:r>
              <a:rPr lang="zh-CN" altLang="en-US" dirty="0"/>
              <a:t>操作，不仅</a:t>
            </a:r>
            <a:r>
              <a:rPr lang="en-US" altLang="zh-CN" dirty="0" err="1"/>
              <a:t>github</a:t>
            </a:r>
            <a:r>
              <a:rPr lang="zh-CN" altLang="en-US" dirty="0"/>
              <a:t>服务器有分支，我们自己的本地开发也应该用分支开发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先拉主干代码</a:t>
            </a:r>
            <a:r>
              <a:rPr lang="en-US" altLang="zh-CN" dirty="0"/>
              <a:t>git clone </a:t>
            </a:r>
            <a:r>
              <a:rPr lang="en-US" altLang="zh-CN" u="sng" dirty="0">
                <a:hlinkClick r:id="rId2"/>
              </a:rPr>
              <a:t>https://...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在本地创建和远程分支一致的本地分支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git branch </a:t>
            </a:r>
            <a:r>
              <a:rPr lang="zh-CN" altLang="en-US" dirty="0"/>
              <a:t>分支名称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切换本地分支（备注：第一次切换要</a:t>
            </a:r>
            <a:r>
              <a:rPr lang="en-US" altLang="zh-CN" dirty="0"/>
              <a:t>pull</a:t>
            </a:r>
            <a:r>
              <a:rPr lang="zh-CN" altLang="en-US" dirty="0"/>
              <a:t>远程的代码，以后就不用了，因为有缓存）：</a:t>
            </a:r>
            <a:r>
              <a:rPr lang="en-US" altLang="zh-CN" dirty="0"/>
              <a:t>git checkout </a:t>
            </a:r>
            <a:r>
              <a:rPr lang="zh-CN" altLang="en-US" dirty="0"/>
              <a:t>分支名称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更新远程分支代码（此时本地分支和远程分支一致了）</a:t>
            </a:r>
            <a:r>
              <a:rPr lang="en-US" altLang="zh-CN" dirty="0"/>
              <a:t>git pull origin </a:t>
            </a:r>
            <a:r>
              <a:rPr lang="zh-CN" altLang="en-US" dirty="0"/>
              <a:t>分支名称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再创建一个本地分支</a:t>
            </a:r>
            <a:r>
              <a:rPr lang="en-US" altLang="zh-CN" dirty="0"/>
              <a:t>2</a:t>
            </a:r>
            <a:r>
              <a:rPr lang="zh-CN" altLang="en-US" dirty="0"/>
              <a:t>，切换到本地分支，修改代码，提交代码</a:t>
            </a:r>
            <a:r>
              <a:rPr lang="en-US" altLang="zh-CN" dirty="0"/>
              <a:t>git commit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切换到分支</a:t>
            </a:r>
            <a:r>
              <a:rPr lang="en-US" altLang="zh-CN" dirty="0"/>
              <a:t>1</a:t>
            </a:r>
            <a:r>
              <a:rPr lang="zh-CN" altLang="en-US" dirty="0"/>
              <a:t>（和远程分支一致的分支），更新最新代码</a:t>
            </a:r>
            <a:r>
              <a:rPr lang="en-US" altLang="zh-CN" dirty="0"/>
              <a:t>git pull origin </a:t>
            </a:r>
            <a:r>
              <a:rPr lang="zh-CN" altLang="en-US" dirty="0"/>
              <a:t>分支名称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再切换到分支</a:t>
            </a:r>
            <a:r>
              <a:rPr lang="en-US" altLang="zh-CN" dirty="0"/>
              <a:t>2</a:t>
            </a:r>
            <a:r>
              <a:rPr lang="zh-CN" altLang="en-US" dirty="0"/>
              <a:t>，合并分支</a:t>
            </a:r>
            <a:r>
              <a:rPr lang="en-US" altLang="zh-CN" dirty="0"/>
              <a:t>1</a:t>
            </a:r>
            <a:r>
              <a:rPr lang="zh-CN" altLang="en-US" dirty="0"/>
              <a:t>更新下来其他人提交的代码</a:t>
            </a:r>
            <a:r>
              <a:rPr lang="en-US" altLang="zh-CN" dirty="0"/>
              <a:t>git rebase </a:t>
            </a:r>
            <a:r>
              <a:rPr lang="zh-CN" altLang="en-US" dirty="0"/>
              <a:t>分支</a:t>
            </a:r>
            <a:r>
              <a:rPr lang="en-US" altLang="zh-CN" dirty="0"/>
              <a:t>1</a:t>
            </a:r>
            <a:r>
              <a:rPr lang="zh-CN" altLang="en-US" dirty="0"/>
              <a:t>名称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切换到分支</a:t>
            </a:r>
            <a:r>
              <a:rPr lang="en-US" altLang="zh-CN" dirty="0"/>
              <a:t>1</a:t>
            </a:r>
            <a:r>
              <a:rPr lang="zh-CN" altLang="en-US" dirty="0"/>
              <a:t>，把分支</a:t>
            </a:r>
            <a:r>
              <a:rPr lang="en-US" altLang="zh-CN" dirty="0"/>
              <a:t>2</a:t>
            </a:r>
            <a:r>
              <a:rPr lang="zh-CN" altLang="en-US" dirty="0"/>
              <a:t>的代码合并到分支</a:t>
            </a:r>
            <a:r>
              <a:rPr lang="en-US" altLang="zh-CN" dirty="0"/>
              <a:t>1git merge </a:t>
            </a:r>
            <a:r>
              <a:rPr lang="zh-CN" altLang="en-US" dirty="0"/>
              <a:t>分支</a:t>
            </a:r>
            <a:r>
              <a:rPr lang="en-US" altLang="zh-CN" dirty="0"/>
              <a:t>2</a:t>
            </a:r>
            <a:r>
              <a:rPr lang="zh-CN" altLang="en-US" dirty="0"/>
              <a:t>名称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提交分支</a:t>
            </a:r>
            <a:r>
              <a:rPr lang="en-US" altLang="zh-CN" dirty="0"/>
              <a:t>1</a:t>
            </a:r>
            <a:r>
              <a:rPr lang="zh-CN" altLang="en-US" dirty="0"/>
              <a:t>的代码到远程服务器</a:t>
            </a:r>
            <a:r>
              <a:rPr lang="en-US" altLang="zh-CN" dirty="0"/>
              <a:t>git push origin fix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D4C1E5-523F-44F3-9C0D-9A4EA04B5613}"/>
              </a:ext>
            </a:extLst>
          </p:cNvPr>
          <p:cNvSpPr txBox="1"/>
          <p:nvPr/>
        </p:nvSpPr>
        <p:spPr>
          <a:xfrm>
            <a:off x="1979720" y="4953741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一定要记住，提交代码前要更新代码</a:t>
            </a:r>
          </a:p>
        </p:txBody>
      </p:sp>
    </p:spTree>
    <p:extLst>
      <p:ext uri="{BB962C8B-B14F-4D97-AF65-F5344CB8AC3E}">
        <p14:creationId xmlns:p14="http://schemas.microsoft.com/office/powerpoint/2010/main" val="4063136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15861-CF9E-4564-882B-4038C04B482B}"/>
              </a:ext>
            </a:extLst>
          </p:cNvPr>
          <p:cNvSpPr txBox="1"/>
          <p:nvPr/>
        </p:nvSpPr>
        <p:spPr>
          <a:xfrm>
            <a:off x="612559" y="363984"/>
            <a:ext cx="11398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文件冲突解决：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当两个人同时编写同一个文件时，就会出现冲突，这个时候要先解决问题，才可以提交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步骤：</a:t>
            </a:r>
            <a:endParaRPr lang="en-US" altLang="zh-CN" dirty="0"/>
          </a:p>
          <a:p>
            <a:r>
              <a:rPr lang="en-US" altLang="zh-CN" dirty="0"/>
              <a:t>	git add .</a:t>
            </a:r>
          </a:p>
          <a:p>
            <a:r>
              <a:rPr lang="en-US" altLang="zh-CN" dirty="0"/>
              <a:t>	git commit -m ""</a:t>
            </a:r>
          </a:p>
          <a:p>
            <a:r>
              <a:rPr lang="en-US" altLang="zh-CN" dirty="0"/>
              <a:t>	git push 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出现问题：</a:t>
            </a:r>
          </a:p>
          <a:p>
            <a:r>
              <a:rPr lang="en-US" altLang="zh-CN" dirty="0"/>
              <a:t>			git pull --rebase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解决冲突</a:t>
            </a:r>
          </a:p>
          <a:p>
            <a:r>
              <a:rPr lang="en-US" altLang="zh-CN" dirty="0"/>
              <a:t>			git add .</a:t>
            </a:r>
          </a:p>
          <a:p>
            <a:r>
              <a:rPr lang="en-US" altLang="zh-CN" dirty="0"/>
              <a:t>			git rebase --continue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297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EFC64A-CD75-4A79-B52F-F6AEDC30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3" y="165484"/>
            <a:ext cx="6829425" cy="18573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50A466-BED9-488D-8DC3-C30FAE141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3" y="2182657"/>
            <a:ext cx="7219950" cy="38957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F071D6-D2CE-4196-8F1B-0AD7E1EBD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514" y="3038475"/>
            <a:ext cx="23145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67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605" y="3101340"/>
            <a:ext cx="12205970" cy="3781425"/>
          </a:xfrm>
          <a:prstGeom prst="rect">
            <a:avLst/>
          </a:prstGeom>
          <a:solidFill>
            <a:srgbClr val="191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1920" y="1938020"/>
            <a:ext cx="6758940" cy="1637030"/>
          </a:xfrm>
          <a:prstGeom prst="rect">
            <a:avLst/>
          </a:prstGeom>
          <a:solidFill>
            <a:srgbClr val="D42A2A"/>
          </a:solidFill>
          <a:ln w="25400">
            <a:solidFill>
              <a:srgbClr val="E59A9A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35350" y="2017395"/>
            <a:ext cx="5806440" cy="165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THANKS</a:t>
            </a:r>
          </a:p>
        </p:txBody>
      </p:sp>
      <p:pic>
        <p:nvPicPr>
          <p:cNvPr id="8" name="图片 7" descr="8509465771698526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730" y="4189730"/>
            <a:ext cx="2034540" cy="2034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BDB4A0-E8ED-4731-957D-AD06ED2B317A}"/>
              </a:ext>
            </a:extLst>
          </p:cNvPr>
          <p:cNvSpPr txBox="1"/>
          <p:nvPr/>
        </p:nvSpPr>
        <p:spPr>
          <a:xfrm>
            <a:off x="204185" y="221942"/>
            <a:ext cx="11646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什么是</a:t>
            </a:r>
            <a:r>
              <a:rPr lang="en-US" altLang="zh-CN" sz="3600" dirty="0" err="1"/>
              <a:t>github</a:t>
            </a:r>
            <a:r>
              <a:rPr lang="zh-CN" altLang="en-US" sz="3600" dirty="0"/>
              <a:t>？</a:t>
            </a:r>
            <a:endParaRPr lang="en-US" altLang="zh-CN" sz="3600" dirty="0"/>
          </a:p>
          <a:p>
            <a:r>
              <a:rPr lang="en-US" altLang="zh-CN" sz="3600" dirty="0"/>
              <a:t>	</a:t>
            </a:r>
            <a:r>
              <a:rPr lang="zh-CN" altLang="en-US" dirty="0"/>
              <a:t>如果你是一枚</a:t>
            </a:r>
            <a:r>
              <a:rPr lang="en-US" altLang="zh-CN" dirty="0"/>
              <a:t>Coder</a:t>
            </a:r>
            <a:r>
              <a:rPr lang="zh-CN" altLang="en-US" dirty="0"/>
              <a:t>，但是你不知道</a:t>
            </a:r>
            <a:r>
              <a:rPr lang="en-US" altLang="zh-CN" dirty="0" err="1"/>
              <a:t>Github</a:t>
            </a:r>
            <a:r>
              <a:rPr lang="zh-CN" altLang="en-US" dirty="0"/>
              <a:t>，那么我觉的你就不是一个菜鸟级别的</a:t>
            </a:r>
            <a:r>
              <a:rPr lang="en-US" altLang="zh-CN" dirty="0"/>
              <a:t>Coder</a:t>
            </a:r>
            <a:r>
              <a:rPr lang="zh-CN" altLang="en-US" dirty="0"/>
              <a:t>，因为你压根不是</a:t>
            </a:r>
            <a:endParaRPr lang="en-US" altLang="zh-CN" dirty="0"/>
          </a:p>
          <a:p>
            <a:r>
              <a:rPr lang="zh-CN" altLang="en-US" dirty="0"/>
              <a:t>真正</a:t>
            </a:r>
            <a:r>
              <a:rPr lang="en-US" altLang="zh-CN" dirty="0"/>
              <a:t>Coder</a:t>
            </a:r>
            <a:r>
              <a:rPr lang="zh-CN" altLang="en-US" dirty="0"/>
              <a:t>！</a:t>
            </a:r>
            <a:r>
              <a:rPr lang="zh-CN" altLang="en-US" b="1" dirty="0"/>
              <a:t>正是</a:t>
            </a:r>
            <a:r>
              <a:rPr lang="en-US" altLang="zh-CN" b="1" dirty="0" err="1"/>
              <a:t>Github</a:t>
            </a:r>
            <a:r>
              <a:rPr lang="zh-CN" altLang="en-US" b="1" dirty="0"/>
              <a:t>，让社会化编程成为现实。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C80ACC-61CD-4BC5-9907-CE6A456CC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3" y="2020594"/>
            <a:ext cx="10010775" cy="952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C68575-1C7C-4F57-AB1B-CB952C6E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88" y="3639937"/>
            <a:ext cx="10001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9AB10A-97AE-4E73-BE29-308679CE324C}"/>
              </a:ext>
            </a:extLst>
          </p:cNvPr>
          <p:cNvSpPr txBox="1"/>
          <p:nvPr/>
        </p:nvSpPr>
        <p:spPr>
          <a:xfrm>
            <a:off x="435006" y="115411"/>
            <a:ext cx="11079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github</a:t>
            </a:r>
            <a:r>
              <a:rPr lang="zh-CN" altLang="en-US" sz="3600" b="1" dirty="0"/>
              <a:t>注册账户</a:t>
            </a:r>
            <a:r>
              <a:rPr lang="en-US" altLang="zh-CN" sz="3600" b="1" dirty="0"/>
              <a:t>: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github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官网地址：</a:t>
            </a:r>
            <a:r>
              <a:rPr lang="en-US" altLang="zh-CN" u="sng" dirty="0">
                <a:solidFill>
                  <a:srgbClr val="799961"/>
                </a:solidFill>
                <a:latin typeface="Helvetica Neue"/>
                <a:hlinkClick r:id="rId2"/>
              </a:rPr>
              <a:t>https://github.com/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D7BCC2-9A93-4BD6-AAE6-5DA410744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77" y="925845"/>
            <a:ext cx="8612870" cy="50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1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5D47BA-F6CD-48FF-A1BB-606A39063071}"/>
              </a:ext>
            </a:extLst>
          </p:cNvPr>
          <p:cNvSpPr txBox="1"/>
          <p:nvPr/>
        </p:nvSpPr>
        <p:spPr>
          <a:xfrm>
            <a:off x="355106" y="257452"/>
            <a:ext cx="1141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创建一个属于自己的库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4C5E2F-9594-412C-956E-ED06715A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0" y="1166388"/>
            <a:ext cx="10762695" cy="452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0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9336A1-2023-4C9D-AFC5-D868900B5A2E}"/>
              </a:ext>
            </a:extLst>
          </p:cNvPr>
          <p:cNvSpPr/>
          <p:nvPr/>
        </p:nvSpPr>
        <p:spPr>
          <a:xfrm>
            <a:off x="801948" y="380391"/>
            <a:ext cx="10721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第一个框是自己为自己的库起一个名字，第二个框是自己对库的一个简单介绍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724940-82F1-4C12-9FC4-3B5C2CDC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28" y="850766"/>
            <a:ext cx="6696438" cy="51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6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646A2-42FA-4C06-BDB6-0B432E08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9" y="89918"/>
            <a:ext cx="10515600" cy="1325563"/>
          </a:xfrm>
        </p:spPr>
        <p:txBody>
          <a:bodyPr/>
          <a:lstStyle/>
          <a:p>
            <a:r>
              <a:rPr lang="zh-CN" altLang="en-US" dirty="0"/>
              <a:t>安装一个软件</a:t>
            </a:r>
            <a:r>
              <a:rPr lang="en-US" altLang="zh-CN" dirty="0"/>
              <a:t>:Git Bash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32E76-1092-4C03-B7F2-AF40C363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481"/>
            <a:ext cx="10010313" cy="1700581"/>
          </a:xfrm>
        </p:spPr>
        <p:txBody>
          <a:bodyPr>
            <a:normAutofit fontScale="92500"/>
          </a:bodyPr>
          <a:lstStyle/>
          <a:p>
            <a:r>
              <a:rPr lang="zh-CN" altLang="en-US" sz="1800" dirty="0">
                <a:latin typeface="+mn-ea"/>
              </a:rPr>
              <a:t>下载</a:t>
            </a:r>
            <a:r>
              <a:rPr lang="en-US" altLang="zh-CN" sz="1800" dirty="0">
                <a:latin typeface="+mn-ea"/>
                <a:hlinkClick r:id="rId2"/>
              </a:rPr>
              <a:t>Git for Windows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双击安装，中间不用做任何改动，一直下一步就行。如果你想修改安装位置，请放在纯英文路径下。</a:t>
            </a:r>
          </a:p>
          <a:p>
            <a:r>
              <a:rPr lang="zh-CN" altLang="zh-CN" sz="1800" dirty="0">
                <a:solidFill>
                  <a:srgbClr val="4F4F4F"/>
                </a:solidFill>
                <a:latin typeface="+mn-ea"/>
              </a:rPr>
              <a:t>安装成功，你现在就可以使用git命令行工具了。在你想要下载代码的路径，点击鼠标右键，选择Git Bash here。注意，你的代码路径也应是纯英文的</a:t>
            </a:r>
          </a:p>
          <a:p>
            <a:r>
              <a:rPr lang="en-US" altLang="zh-CN" sz="1800" dirty="0">
                <a:latin typeface="+mn-ea"/>
              </a:rPr>
              <a:t> Git Bash</a:t>
            </a:r>
            <a:r>
              <a:rPr lang="zh-CN" altLang="en-US" sz="1800" dirty="0">
                <a:latin typeface="+mn-ea"/>
              </a:rPr>
              <a:t>使用的是</a:t>
            </a:r>
            <a:r>
              <a:rPr lang="en-US" altLang="zh-CN" sz="1800" dirty="0">
                <a:latin typeface="+mn-ea"/>
              </a:rPr>
              <a:t>MinGW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954241-4BA7-4729-8E5D-9D5A067D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98" y="2846857"/>
            <a:ext cx="5330162" cy="31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0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52A99D-CE63-48B6-8C21-CF9097C9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7" y="346228"/>
            <a:ext cx="8171464" cy="543757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DEF4A81-1A0C-4AD3-B1AF-E02822502431}"/>
              </a:ext>
            </a:extLst>
          </p:cNvPr>
          <p:cNvSpPr txBox="1"/>
          <p:nvPr/>
        </p:nvSpPr>
        <p:spPr>
          <a:xfrm>
            <a:off x="0" y="2183906"/>
            <a:ext cx="34445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Git Bash</a:t>
            </a:r>
            <a:r>
              <a:rPr lang="zh-CN" altLang="en-US" sz="3200" dirty="0"/>
              <a:t>安装规则：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不懂的就不去配置，用默认的就可以了。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259546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5439</TotalTime>
  <Words>360</Words>
  <Application>Microsoft Office PowerPoint</Application>
  <PresentationFormat>宽屏</PresentationFormat>
  <Paragraphs>173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-apple-system</vt:lpstr>
      <vt:lpstr>Arial Unicode MS</vt:lpstr>
      <vt:lpstr>Helvetica Neue</vt:lpstr>
      <vt:lpstr>黑体</vt:lpstr>
      <vt:lpstr>宋体</vt:lpstr>
      <vt:lpstr>微软雅黑</vt:lpstr>
      <vt:lpstr>Arial</vt:lpstr>
      <vt:lpstr>Calibri</vt:lpstr>
      <vt:lpstr>Calibri Light</vt:lpstr>
      <vt:lpstr>Consolas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安装一个软件:Git Bash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更新github的修改文件到本地</vt:lpstr>
      <vt:lpstr>PowerPoint 演示文稿</vt:lpstr>
      <vt:lpstr>PowerPoint 演示文稿</vt:lpstr>
      <vt:lpstr>PowerPoint 演示文稿</vt:lpstr>
      <vt:lpstr>什么是项目分支？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Emily</dc:creator>
  <cp:lastModifiedBy>余 凯莹</cp:lastModifiedBy>
  <cp:revision>596</cp:revision>
  <dcterms:created xsi:type="dcterms:W3CDTF">2016-11-16T08:03:00Z</dcterms:created>
  <dcterms:modified xsi:type="dcterms:W3CDTF">2018-08-14T14:05:18Z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