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64" r:id="rId8"/>
    <p:sldId id="268" r:id="rId9"/>
    <p:sldId id="269" r:id="rId10"/>
    <p:sldId id="267" r:id="rId11"/>
    <p:sldId id="270" r:id="rId12"/>
    <p:sldId id="271" r:id="rId13"/>
    <p:sldId id="274" r:id="rId14"/>
    <p:sldId id="275" r:id="rId15"/>
    <p:sldId id="272" r:id="rId16"/>
    <p:sldId id="276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0BCC346B-43B6-4EF2-A3C9-74E1684CE40A}">
          <p14:sldIdLst>
            <p14:sldId id="256"/>
            <p14:sldId id="257"/>
            <p14:sldId id="258"/>
            <p14:sldId id="261"/>
            <p14:sldId id="263"/>
            <p14:sldId id="262"/>
            <p14:sldId id="264"/>
            <p14:sldId id="268"/>
            <p14:sldId id="269"/>
            <p14:sldId id="267"/>
            <p14:sldId id="270"/>
            <p14:sldId id="271"/>
            <p14:sldId id="274"/>
            <p14:sldId id="275"/>
            <p14:sldId id="272"/>
            <p14:sldId id="276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7F8E-23B3-4713-8434-044C38D4DD03}" type="datetimeFigureOut">
              <a:rPr lang="es-ES" smtClean="0"/>
              <a:t>16/12/2016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933B-5D27-45B8-85A0-8EE8F7E143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007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7F8E-23B3-4713-8434-044C38D4DD03}" type="datetimeFigureOut">
              <a:rPr lang="es-ES" smtClean="0"/>
              <a:t>16/12/2016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933B-5D27-45B8-85A0-8EE8F7E143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664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7F8E-23B3-4713-8434-044C38D4DD03}" type="datetimeFigureOut">
              <a:rPr lang="es-ES" smtClean="0"/>
              <a:t>16/12/2016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933B-5D27-45B8-85A0-8EE8F7E143CE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004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7F8E-23B3-4713-8434-044C38D4DD03}" type="datetimeFigureOut">
              <a:rPr lang="es-ES" smtClean="0"/>
              <a:t>16/12/2016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933B-5D27-45B8-85A0-8EE8F7E143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3261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7F8E-23B3-4713-8434-044C38D4DD03}" type="datetimeFigureOut">
              <a:rPr lang="es-ES" smtClean="0"/>
              <a:t>16/12/2016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933B-5D27-45B8-85A0-8EE8F7E143CE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4389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7F8E-23B3-4713-8434-044C38D4DD03}" type="datetimeFigureOut">
              <a:rPr lang="es-ES" smtClean="0"/>
              <a:t>16/12/2016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933B-5D27-45B8-85A0-8EE8F7E143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3270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7F8E-23B3-4713-8434-044C38D4DD03}" type="datetimeFigureOut">
              <a:rPr lang="es-ES" smtClean="0"/>
              <a:t>16/12/2016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933B-5D27-45B8-85A0-8EE8F7E143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0494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7F8E-23B3-4713-8434-044C38D4DD03}" type="datetimeFigureOut">
              <a:rPr lang="es-ES" smtClean="0"/>
              <a:t>16/12/2016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933B-5D27-45B8-85A0-8EE8F7E143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50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7F8E-23B3-4713-8434-044C38D4DD03}" type="datetimeFigureOut">
              <a:rPr lang="es-ES" smtClean="0"/>
              <a:t>16/12/2016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933B-5D27-45B8-85A0-8EE8F7E143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057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7F8E-23B3-4713-8434-044C38D4DD03}" type="datetimeFigureOut">
              <a:rPr lang="es-ES" smtClean="0"/>
              <a:t>16/12/2016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933B-5D27-45B8-85A0-8EE8F7E143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49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7F8E-23B3-4713-8434-044C38D4DD03}" type="datetimeFigureOut">
              <a:rPr lang="es-ES" smtClean="0"/>
              <a:t>16/12/2016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933B-5D27-45B8-85A0-8EE8F7E143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16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7F8E-23B3-4713-8434-044C38D4DD03}" type="datetimeFigureOut">
              <a:rPr lang="es-ES" smtClean="0"/>
              <a:t>16/12/2016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933B-5D27-45B8-85A0-8EE8F7E143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013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7F8E-23B3-4713-8434-044C38D4DD03}" type="datetimeFigureOut">
              <a:rPr lang="es-ES" smtClean="0"/>
              <a:t>16/12/2016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933B-5D27-45B8-85A0-8EE8F7E143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009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7F8E-23B3-4713-8434-044C38D4DD03}" type="datetimeFigureOut">
              <a:rPr lang="es-ES" smtClean="0"/>
              <a:t>16/12/2016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933B-5D27-45B8-85A0-8EE8F7E143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931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7F8E-23B3-4713-8434-044C38D4DD03}" type="datetimeFigureOut">
              <a:rPr lang="es-ES" smtClean="0"/>
              <a:t>16/12/2016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933B-5D27-45B8-85A0-8EE8F7E143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812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933B-5D27-45B8-85A0-8EE8F7E143CE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7F8E-23B3-4713-8434-044C38D4DD03}" type="datetimeFigureOut">
              <a:rPr lang="es-ES" smtClean="0"/>
              <a:t>16/12/2016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245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47F8E-23B3-4713-8434-044C38D4DD03}" type="datetimeFigureOut">
              <a:rPr lang="es-ES" smtClean="0"/>
              <a:t>16/12/2016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1E933B-5D27-45B8-85A0-8EE8F7E143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6924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ware.intel.com/en-us/search/gss/direct3d%2012%20overview" TargetMode="External"/><Relationship Id="rId3" Type="http://schemas.openxmlformats.org/officeDocument/2006/relationships/hyperlink" Target="https://en.wikipedia.org/wiki/Order-independent_transparency" TargetMode="External"/><Relationship Id="rId7" Type="http://schemas.openxmlformats.org/officeDocument/2006/relationships/hyperlink" Target="http://www.gdcvault.com/play/1012740/direct3d" TargetMode="External"/><Relationship Id="rId2" Type="http://schemas.openxmlformats.org/officeDocument/2006/relationships/hyperlink" Target="https://en.wikipedia.org/wiki/Direc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it-tech.net/bits/2008/09/17/directx-11-a-look-at-what-s-coming/1" TargetMode="External"/><Relationship Id="rId5" Type="http://schemas.openxmlformats.org/officeDocument/2006/relationships/hyperlink" Target="https://msdn.microsoft.com/en-us/library/windows/desktop/dn899121(v=vs.85).aspx" TargetMode="External"/><Relationship Id="rId4" Type="http://schemas.openxmlformats.org/officeDocument/2006/relationships/hyperlink" Target="http://www.pcworld.com/article/125772/worst_products_ever.html?page=3" TargetMode="External"/><Relationship Id="rId9" Type="http://schemas.openxmlformats.org/officeDocument/2006/relationships/hyperlink" Target="https://developer.nvidia.com/content/transparency-or-translucency-renderi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g2lP6Xv6a4" TargetMode="External"/><Relationship Id="rId2" Type="http://schemas.openxmlformats.org/officeDocument/2006/relationships/hyperlink" Target="https://www.youtube.com/watch?v=1UcBwsQTww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rectx9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724" b="86503" l="1227" r="98160"/>
                    </a14:imgEffect>
                    <a14:imgEffect>
                      <a14:sharpenSoften amount="14000"/>
                    </a14:imgEffect>
                    <a14:imgEffect>
                      <a14:brightnessContrast bright="13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080" y="-113122"/>
            <a:ext cx="3747347" cy="330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399" y="1690088"/>
            <a:ext cx="8069343" cy="1505599"/>
          </a:xfrm>
        </p:spPr>
        <p:txBody>
          <a:bodyPr/>
          <a:lstStyle/>
          <a:p>
            <a:r>
              <a:rPr lang="es-ES" sz="9600" b="1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  <a:cs typeface="Helvetica" panose="020B0604020202020204" pitchFamily="34" charset="0"/>
              </a:rPr>
              <a:t>DIRECT X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18387" y="5273845"/>
            <a:ext cx="8069343" cy="15055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4000" b="1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  <a:cs typeface="Helvetica" panose="020B0604020202020204" pitchFamily="34" charset="0"/>
              </a:rPr>
              <a:t>Álvaro Ortega</a:t>
            </a:r>
          </a:p>
          <a:p>
            <a:pPr algn="l"/>
            <a:r>
              <a:rPr lang="es-ES" sz="4000" b="1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  <a:cs typeface="Helvetica" panose="020B0604020202020204" pitchFamily="34" charset="0"/>
              </a:rPr>
              <a:t>Víctor Fernández</a:t>
            </a:r>
          </a:p>
          <a:p>
            <a:pPr algn="l"/>
            <a:r>
              <a:rPr lang="es-ES" sz="4000" b="1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  <a:cs typeface="Helvetica" panose="020B0604020202020204" pitchFamily="34" charset="0"/>
              </a:rPr>
              <a:t>Tecnologies</a:t>
            </a:r>
            <a:r>
              <a:rPr lang="es-ES" sz="4000" b="1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  <a:cs typeface="Helvetica" panose="020B0604020202020204" pitchFamily="34" charset="0"/>
              </a:rPr>
              <a:t> </a:t>
            </a:r>
            <a:r>
              <a:rPr lang="es-ES" sz="4000" b="1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  <a:cs typeface="Helvetica" panose="020B0604020202020204" pitchFamily="34" charset="0"/>
              </a:rPr>
              <a:t>Multimèdia</a:t>
            </a:r>
            <a:r>
              <a:rPr lang="es-ES" sz="4000" b="1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  <a:cs typeface="Helvetica" panose="020B0604020202020204" pitchFamily="34" charset="0"/>
              </a:rPr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3613396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902764" cy="1320800"/>
          </a:xfrm>
        </p:spPr>
        <p:txBody>
          <a:bodyPr>
            <a:normAutofit/>
          </a:bodyPr>
          <a:lstStyle/>
          <a:p>
            <a:r>
              <a:rPr lang="es-ES" sz="5000" b="1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4. DirectX – Direct3D</a:t>
            </a:r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677333" y="1463040"/>
            <a:ext cx="9041702" cy="5229991"/>
          </a:xfrm>
        </p:spPr>
        <p:txBody>
          <a:bodyPr>
            <a:normAutofit/>
          </a:bodyPr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ca-ES" sz="30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Tessellation</a:t>
            </a:r>
            <a:r>
              <a:rPr lang="ca-ES" sz="30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(Mosaic):</a:t>
            </a:r>
            <a:endParaRPr lang="ca-ES" sz="28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ca-ES" sz="28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Avantatges:</a:t>
            </a:r>
          </a:p>
          <a:p>
            <a:pPr lvl="2">
              <a:buSzPct val="100000"/>
              <a:buFont typeface="Arial" panose="020B0604020202020204" pitchFamily="34" charset="0"/>
              <a:buChar char="•"/>
            </a:pPr>
            <a:r>
              <a:rPr lang="ca-ES" sz="26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Representació compacta i més realista.</a:t>
            </a:r>
          </a:p>
          <a:p>
            <a:pPr lvl="2">
              <a:buSzPct val="100000"/>
              <a:buFont typeface="Arial" panose="020B0604020202020204" pitchFamily="34" charset="0"/>
              <a:buChar char="•"/>
            </a:pPr>
            <a:r>
              <a:rPr lang="ca-ES" sz="26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Renderització en temps continu i de forma directa.</a:t>
            </a:r>
          </a:p>
          <a:p>
            <a:pPr lvl="2">
              <a:buSzPct val="100000"/>
              <a:buFont typeface="Arial" panose="020B0604020202020204" pitchFamily="34" charset="0"/>
              <a:buChar char="•"/>
            </a:pPr>
            <a:r>
              <a:rPr lang="ca-ES" sz="26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Siluetes més definides</a:t>
            </a:r>
          </a:p>
          <a:p>
            <a:pPr lvl="2">
              <a:buSzPct val="100000"/>
              <a:buFont typeface="Arial" panose="020B0604020202020204" pitchFamily="34" charset="0"/>
              <a:buChar char="•"/>
            </a:pPr>
            <a:r>
              <a:rPr lang="ca-ES" sz="26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Ràpid, permet fer animacions en els models en baixa resolució i després aplicar el mosaic. 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ca-ES" sz="30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734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902764" cy="1320800"/>
          </a:xfrm>
        </p:spPr>
        <p:txBody>
          <a:bodyPr>
            <a:normAutofit/>
          </a:bodyPr>
          <a:lstStyle/>
          <a:p>
            <a:r>
              <a:rPr lang="es-ES" sz="5000" b="1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4. DirectX – Direct3D</a:t>
            </a:r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677333" y="1463040"/>
            <a:ext cx="9041702" cy="5229991"/>
          </a:xfrm>
        </p:spPr>
        <p:txBody>
          <a:bodyPr>
            <a:normAutofit/>
          </a:bodyPr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ca-ES" sz="30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Order</a:t>
            </a:r>
            <a:r>
              <a:rPr lang="ca-ES" sz="30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Independent </a:t>
            </a:r>
            <a:r>
              <a:rPr lang="ca-ES" sz="30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Transparency</a:t>
            </a:r>
            <a:r>
              <a:rPr lang="ca-ES" sz="30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(OIT):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ca-ES" sz="22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A l’hora de renderitzar objectes transparents o translúcids, s’havia de tenir en compte l’ordre, ja que s’ha de anar aplicant oclusió a cada superfície de l’objecte fins a aconseguir la reducció de visibilitat. </a:t>
            </a:r>
          </a:p>
          <a:p>
            <a:pPr marL="457200" lvl="1" indent="0">
              <a:buSzPct val="100000"/>
              <a:buNone/>
            </a:pPr>
            <a:endParaRPr lang="ca-ES" sz="22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marL="457200" lvl="1" indent="0">
              <a:buSzPct val="100000"/>
              <a:buNone/>
            </a:pPr>
            <a:endParaRPr lang="ca-ES" sz="22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ca-ES" sz="22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Si es treballa amb una funció de Visualització a partir de les </a:t>
            </a:r>
            <a:r>
              <a:rPr lang="ca-ES" sz="22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alpha</a:t>
            </a:r>
            <a:r>
              <a:rPr lang="ca-ES" sz="22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dels colors, i per cada píxel, s’interpola comparant el nivell d’opacitat dels píxels veïns, es pot crear un efecte de transparència sense haver de ordenar.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endParaRPr lang="ca-ES" sz="22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ca-ES" dirty="0">
                <a:solidFill>
                  <a:schemeClr val="accent6">
                    <a:lumMod val="75000"/>
                  </a:schemeClr>
                </a:solidFill>
                <a:latin typeface="Gill Sans MT" panose="020B0502020104020203" pitchFamily="34" charset="0"/>
              </a:rPr>
              <a:t>https://www.youtube.com/watch?v=XxC1bYmdoTw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ca-ES" dirty="0">
              <a:solidFill>
                <a:schemeClr val="accent6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60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902764" cy="1320800"/>
          </a:xfrm>
        </p:spPr>
        <p:txBody>
          <a:bodyPr>
            <a:normAutofit/>
          </a:bodyPr>
          <a:lstStyle/>
          <a:p>
            <a:r>
              <a:rPr lang="es-ES" sz="5000" b="1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4. DirectX – Direct3D</a:t>
            </a:r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677333" y="1463040"/>
            <a:ext cx="9041702" cy="5229991"/>
          </a:xfrm>
        </p:spPr>
        <p:txBody>
          <a:bodyPr>
            <a:normAutofit/>
          </a:bodyPr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ca-ES" sz="30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L’etern problema de l’eficiència: </a:t>
            </a:r>
            <a:r>
              <a:rPr lang="ca-ES" sz="30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Command</a:t>
            </a:r>
            <a:r>
              <a:rPr lang="ca-ES" sz="30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ca-ES" sz="30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Lists</a:t>
            </a:r>
            <a:endParaRPr lang="ca-ES" sz="30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ca-ES" sz="22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Un dels principals problemes d’optimització a la API de Direct3D fins a l’aparició de DirectX 12, era que la comunicació entre la CPU i la GPU es produïa només a través de un fil, ja que el </a:t>
            </a:r>
            <a:r>
              <a:rPr lang="ca-ES" sz="22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pipeline</a:t>
            </a:r>
            <a:r>
              <a:rPr lang="ca-ES" sz="22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no admetia multi fil. </a:t>
            </a:r>
          </a:p>
          <a:p>
            <a:pPr marL="457200" lvl="1" indent="0">
              <a:buSzPct val="100000"/>
              <a:buNone/>
            </a:pPr>
            <a:endParaRPr lang="ca-ES" sz="22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ca-ES" sz="22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Això se soluciona amb les </a:t>
            </a:r>
            <a:r>
              <a:rPr lang="ca-ES" sz="22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Command</a:t>
            </a:r>
            <a:r>
              <a:rPr lang="ca-ES" sz="22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ca-ES" sz="22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Lists</a:t>
            </a:r>
            <a:r>
              <a:rPr lang="ca-ES" sz="22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, llistes de comandes amb informació a enviar a la GPU. Cada una de les tasques descrites a la llista de comandes pot ser executada per un fil independent, executat en un nucli diferent. Un altre nucli s’encarrega de enviar la informació del </a:t>
            </a:r>
            <a:r>
              <a:rPr lang="ca-ES" sz="22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Command</a:t>
            </a:r>
            <a:r>
              <a:rPr lang="ca-ES" sz="22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ca-ES" sz="22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list</a:t>
            </a:r>
            <a:r>
              <a:rPr lang="ca-ES" sz="22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a la GPU.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endParaRPr lang="ca-ES" dirty="0">
              <a:solidFill>
                <a:schemeClr val="accent6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847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902764" cy="1320800"/>
          </a:xfrm>
        </p:spPr>
        <p:txBody>
          <a:bodyPr>
            <a:normAutofit/>
          </a:bodyPr>
          <a:lstStyle/>
          <a:p>
            <a:r>
              <a:rPr lang="es-ES" sz="5000" b="1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4. DirectX – Direct3D</a:t>
            </a:r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677333" y="1463040"/>
            <a:ext cx="9041702" cy="5229991"/>
          </a:xfrm>
        </p:spPr>
        <p:txBody>
          <a:bodyPr>
            <a:normAutofit/>
          </a:bodyPr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ca-ES" sz="30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L’etern problema de l’eficiència: </a:t>
            </a:r>
            <a:r>
              <a:rPr lang="ca-ES" sz="30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Command</a:t>
            </a:r>
            <a:r>
              <a:rPr lang="ca-ES" sz="30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ca-ES" sz="30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Lists</a:t>
            </a:r>
            <a:endParaRPr lang="ca-ES" sz="30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1028" name="Picture 4" descr="D3D 12 Command Queu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04" b="95082" l="7198" r="93721">
                        <a14:foregroundMark x1="66309" y1="34973" x2="66309" y2="34973"/>
                        <a14:foregroundMark x1="62021" y1="34426" x2="73660" y2="344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955" y="1627257"/>
            <a:ext cx="7624095" cy="427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39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902764" cy="1320800"/>
          </a:xfrm>
        </p:spPr>
        <p:txBody>
          <a:bodyPr>
            <a:normAutofit/>
          </a:bodyPr>
          <a:lstStyle/>
          <a:p>
            <a:r>
              <a:rPr lang="es-ES" sz="5000" b="1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5. </a:t>
            </a:r>
            <a:r>
              <a:rPr lang="es-ES" sz="5000" b="1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Conclusions</a:t>
            </a:r>
            <a:endParaRPr lang="es-ES" sz="5000" b="1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677333" y="1463040"/>
            <a:ext cx="9041702" cy="5229991"/>
          </a:xfrm>
        </p:spPr>
        <p:txBody>
          <a:bodyPr>
            <a:normAutofit/>
          </a:bodyPr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ca-ES" sz="30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Si analitzem l’evolució de DirectX, podem veure que eventualment en els darrers anys, el enfocament ha canviat: 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ca-ES" sz="22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Fins DirectX 11, la prioritat sempre havia estat més la qualitat del processament de dades. La prova d’això és el model de Mosaic.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ca-ES" sz="22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A partir de DirectX 12, la dinàmica canvia, i comença a prendre més rellevància la optimització del tractament de les dades i la eficiència d’ús de recursos del sistema, que no pas els resultats en el propi tractament. 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ca-ES" sz="22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Mesures no comentades com el sistema multi-GPU, els </a:t>
            </a:r>
            <a:r>
              <a:rPr lang="ca-ES" sz="22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heaps</a:t>
            </a:r>
            <a:r>
              <a:rPr lang="ca-ES" sz="22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dinàmics, que permeten als fils de jocs prendre control total sobre un </a:t>
            </a:r>
            <a:r>
              <a:rPr lang="ca-ES" sz="22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heap</a:t>
            </a:r>
            <a:r>
              <a:rPr lang="ca-ES" sz="22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de memòria, etcètera, en són proves.</a:t>
            </a:r>
          </a:p>
        </p:txBody>
      </p:sp>
    </p:spTree>
    <p:extLst>
      <p:ext uri="{BB962C8B-B14F-4D97-AF65-F5344CB8AC3E}">
        <p14:creationId xmlns:p14="http://schemas.microsoft.com/office/powerpoint/2010/main" val="2793930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REFERÈNCIES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https://en.wikipedia.org/wiki/DirectX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https://en.wikipedia.org/wiki/Order-independent_transparency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http://www.pcworld.com/article/125772/worst_products_ever.html?page=3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5"/>
              </a:rPr>
              <a:t>https://msdn.microsoft.com/en-us/library/windows/desktop/dn899121(v=vs.85).aspx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http://www.bit-tech.net/bits/2008/09/17/directx-11-a-look-at-what-s-coming/1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http://www.gdcvault.com/play/1012740/direct3d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https://software.intel.com/en-us/search/gss/direct3d%2012%20overview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https://developer.nvidia.com/content/transparency-or-translucency-rendering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513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VIDEO - REFERÈNCIES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>
                <a:hlinkClick r:id="rId2"/>
              </a:rPr>
              <a:t>https://www.youtube.com/watch?v=1UcBwsQTwwI</a:t>
            </a:r>
            <a:endParaRPr lang="ca-ES" dirty="0"/>
          </a:p>
          <a:p>
            <a:r>
              <a:rPr lang="ca-ES" dirty="0">
                <a:hlinkClick r:id="rId3"/>
              </a:rPr>
              <a:t>https://www.youtube.com/watch?v=wg2lP6Xv6a4</a:t>
            </a:r>
            <a:endParaRPr lang="ca-ES" dirty="0"/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113240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13903" y="1731390"/>
            <a:ext cx="7250608" cy="1320800"/>
          </a:xfrm>
        </p:spPr>
        <p:txBody>
          <a:bodyPr>
            <a:noAutofit/>
          </a:bodyPr>
          <a:lstStyle/>
          <a:p>
            <a:r>
              <a:rPr lang="es-ES" sz="9000" dirty="0"/>
              <a:t>PREGUNTES?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1124" y1="23121" x2="31124" y2="23121"/>
                        <a14:foregroundMark x1="31700" y1="38439" x2="31700" y2="38439"/>
                        <a14:foregroundMark x1="30259" y1="25145" x2="30259" y2="25145"/>
                        <a14:foregroundMark x1="53890" y1="15029" x2="53890" y2="15029"/>
                        <a14:foregroundMark x1="50720" y1="13295" x2="50720" y2="13295"/>
                        <a14:foregroundMark x1="70893" y1="28902" x2="70893" y2="28902"/>
                        <a14:foregroundMark x1="72622" y1="31214" x2="72622" y2="31214"/>
                        <a14:foregroundMark x1="70029" y1="33815" x2="70029" y2="33815"/>
                        <a14:foregroundMark x1="70029" y1="39595" x2="70029" y2="395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15510" y="3297288"/>
            <a:ext cx="33051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6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000" b="1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CONTINGUTS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+mj-lt"/>
              <a:buAutoNum type="arabicPeriod"/>
            </a:pPr>
            <a:r>
              <a:rPr lang="ca-ES" sz="22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Què és DirectX</a:t>
            </a:r>
          </a:p>
          <a:p>
            <a:pPr>
              <a:buSzPct val="100000"/>
              <a:buFont typeface="+mj-lt"/>
              <a:buAutoNum type="arabicPeriod"/>
            </a:pPr>
            <a:r>
              <a:rPr lang="ca-ES" sz="22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Una mica d'història</a:t>
            </a:r>
          </a:p>
          <a:p>
            <a:pPr>
              <a:buSzPct val="100000"/>
              <a:buFont typeface="+mj-lt"/>
              <a:buAutoNum type="arabicPeriod"/>
            </a:pPr>
            <a:r>
              <a:rPr lang="ca-ES" sz="22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Components de DirectX</a:t>
            </a:r>
          </a:p>
          <a:p>
            <a:pPr>
              <a:buSzPct val="100000"/>
              <a:buFont typeface="+mj-lt"/>
              <a:buAutoNum type="arabicPeriod"/>
            </a:pPr>
            <a:r>
              <a:rPr lang="ca-ES" sz="22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DirectX – Direct3D</a:t>
            </a:r>
          </a:p>
          <a:p>
            <a:pPr lvl="1">
              <a:buSzPct val="100000"/>
              <a:buFont typeface="+mj-lt"/>
              <a:buAutoNum type="arabicPeriod"/>
            </a:pPr>
            <a:r>
              <a:rPr lang="ca-ES" sz="22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Tessellation</a:t>
            </a:r>
            <a:r>
              <a:rPr lang="ca-ES" sz="22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(Mosaic)</a:t>
            </a:r>
          </a:p>
          <a:p>
            <a:pPr lvl="1">
              <a:buSzPct val="100000"/>
              <a:buFont typeface="+mj-lt"/>
              <a:buAutoNum type="arabicPeriod"/>
            </a:pPr>
            <a:r>
              <a:rPr lang="ca-ES" sz="22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Order</a:t>
            </a:r>
            <a:r>
              <a:rPr lang="ca-ES" sz="22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Independent </a:t>
            </a:r>
            <a:r>
              <a:rPr lang="ca-ES" sz="22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Transparency</a:t>
            </a:r>
            <a:r>
              <a:rPr lang="ca-ES" sz="22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(OIT)</a:t>
            </a:r>
          </a:p>
          <a:p>
            <a:pPr lvl="1">
              <a:buSzPct val="100000"/>
              <a:buFont typeface="+mj-lt"/>
              <a:buAutoNum type="arabicPeriod"/>
            </a:pPr>
            <a:r>
              <a:rPr lang="ca-ES" sz="22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Command</a:t>
            </a:r>
            <a:r>
              <a:rPr lang="ca-ES" sz="22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ca-ES" sz="22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Lists</a:t>
            </a:r>
            <a:endParaRPr lang="ca-ES" sz="22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>
              <a:buSzPct val="100000"/>
              <a:buFont typeface="+mj-lt"/>
              <a:buAutoNum type="arabicPeriod"/>
            </a:pPr>
            <a:r>
              <a:rPr lang="ca-ES" sz="22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Conclusions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64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000" b="1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1. </a:t>
            </a:r>
            <a:r>
              <a:rPr lang="es-ES" sz="5000" b="1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Què</a:t>
            </a:r>
            <a:r>
              <a:rPr lang="es-ES" sz="5000" b="1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es DirectX?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047467"/>
            <a:ext cx="8596668" cy="3880773"/>
          </a:xfrm>
        </p:spPr>
        <p:txBody>
          <a:bodyPr>
            <a:normAutofit fontScale="92500"/>
          </a:bodyPr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ca-ES" sz="30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DirectX és un conjunt d’APIs pensades per gestionar tasques multimèdia, sobretot enfocades a l’execució de videojocs, i a la visualització de dades i vídeo.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ca-ES" sz="30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ca-ES" sz="30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Per crear aplicacions que puguin fer servir DirectX, es fa servir DirectX SDK, un conjunt de llibreries i capçaleres, en format binari redistribuibles, que permeten l’accés a les funcionalitats de les APIs.</a:t>
            </a:r>
            <a:endParaRPr lang="es-ES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86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000" b="1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2. </a:t>
            </a:r>
            <a:r>
              <a:rPr lang="ca-ES" sz="5000" b="1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Una mica d’història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1602557"/>
            <a:ext cx="9041702" cy="5090474"/>
          </a:xfrm>
        </p:spPr>
        <p:txBody>
          <a:bodyPr/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ca-ES" sz="30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De MS-DOS a Windows95: el problema del rei lleó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ca-ES" sz="22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Els avantatges de MS-DOS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ca-ES" sz="22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WinG i Compact </a:t>
            </a:r>
            <a:r>
              <a:rPr lang="ca-ES" sz="22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Presarios</a:t>
            </a:r>
            <a:endParaRPr lang="ca-ES" sz="220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marL="457200" lvl="1" indent="0">
              <a:buSzPct val="100000"/>
              <a:buNone/>
            </a:pPr>
            <a:endParaRPr lang="ca-ES" sz="22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ca-ES" sz="30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Windows 95 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ca-ES" sz="22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En la seva segona edició (OSR2) revoluciona el mon dels videojocs amb direct3D (MechWarrior 2) </a:t>
            </a:r>
            <a:r>
              <a:rPr lang="ca-ES" dirty="0">
                <a:solidFill>
                  <a:schemeClr val="accent6">
                    <a:lumMod val="75000"/>
                  </a:schemeClr>
                </a:solidFill>
                <a:latin typeface="Gill Sans MT" panose="020B0502020104020203" pitchFamily="34" charset="0"/>
              </a:rPr>
              <a:t>https://www.youtube.com/watch?v=NZbJ20JhIGs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ca-ES" sz="22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Aprenent dels errors, el equip de DirectX realitza tests de forma exhaustiva en software i hardware. També crea i distribueix tests a la industria del hardware per tal que puguin comprovar la compatibilitat.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endParaRPr lang="ca-ES" sz="22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ca-ES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26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000" b="1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2. </a:t>
            </a:r>
            <a:r>
              <a:rPr lang="ca-ES" sz="5000" b="1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Una mica d’història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1463040"/>
            <a:ext cx="9041702" cy="5229991"/>
          </a:xfrm>
        </p:spPr>
        <p:txBody>
          <a:bodyPr>
            <a:normAutofit/>
          </a:bodyPr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ca-ES" sz="30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De Windows95 a XBOX: el pas a consoles.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ca-ES" sz="22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Amb la col·laboració de NVIDIA, es desenvolupa una API dissenyada per consoles a principis de l’any 2001, que donaria lloc, a finals del mateix any, a la primera consola portàtil de Windows, la XBOX.</a:t>
            </a:r>
          </a:p>
          <a:p>
            <a:pPr marL="0" indent="0">
              <a:buSzPct val="100000"/>
              <a:buNone/>
            </a:pPr>
            <a:endParaRPr lang="ca-ES" sz="30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ca-ES" sz="30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Fins als nostres dies: el llegat de DirectX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ca-ES" sz="22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Actualment DirectX es troba en la versió número 12, i és emprat per les principals empreses de targes gràfiques del mercat, així com per les principals desenvolupadores de jocs. 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ca-ES" sz="22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No obstant, el fet que segueixi sent software exclusiu per a entorns Microsoft, ha promogut que altres APIs prenguin rellevància, com </a:t>
            </a:r>
            <a:r>
              <a:rPr lang="ca-ES" sz="22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Mantle</a:t>
            </a:r>
            <a:r>
              <a:rPr lang="ca-ES" sz="22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(AMD), </a:t>
            </a:r>
            <a:r>
              <a:rPr lang="ca-ES" sz="22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Metal</a:t>
            </a:r>
            <a:r>
              <a:rPr lang="ca-ES" sz="22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(iOS), o </a:t>
            </a:r>
            <a:r>
              <a:rPr lang="ca-ES" sz="22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Vulkan</a:t>
            </a:r>
            <a:r>
              <a:rPr lang="ca-ES" sz="22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.</a:t>
            </a:r>
            <a:endParaRPr lang="ca-ES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46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000" b="1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3. </a:t>
            </a:r>
            <a:r>
              <a:rPr lang="es-ES" sz="5000" b="1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Components</a:t>
            </a:r>
            <a:r>
              <a:rPr lang="es-ES" sz="5000" b="1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de DirectX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ca-ES" sz="22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Llistat d’APIs: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ca-ES" sz="18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Direct2D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ca-ES" sz="18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Direct3D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ca-ES" sz="18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DirectWrite</a:t>
            </a:r>
            <a:endParaRPr lang="ca-ES" sz="18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ca-ES" sz="18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DirectCompute</a:t>
            </a:r>
            <a:endParaRPr lang="ca-ES" sz="18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ca-ES" sz="18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DirectDraw</a:t>
            </a:r>
            <a:endParaRPr lang="ca-ES" sz="18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ca-ES" sz="18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DirectInput</a:t>
            </a:r>
            <a:endParaRPr lang="ca-ES" sz="18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ca-ES" sz="18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DirectPlay</a:t>
            </a:r>
            <a:endParaRPr lang="ca-ES" sz="18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ca-ES" sz="18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DirectShow</a:t>
            </a:r>
            <a:endParaRPr lang="ca-ES" sz="18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marL="457200" lvl="1" indent="0">
              <a:buSzPct val="100000"/>
              <a:buNone/>
            </a:pPr>
            <a:endParaRPr lang="ca-ES" sz="18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lvl="1">
              <a:buSzPct val="100000"/>
              <a:buFont typeface="Arial" panose="020B0604020202020204" pitchFamily="34" charset="0"/>
              <a:buChar char="•"/>
            </a:pPr>
            <a:endParaRPr lang="ca-ES" sz="18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ca-ES" sz="18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DirectSound</a:t>
            </a:r>
            <a:endParaRPr lang="ca-ES" sz="18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ca-ES" sz="18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DirectSound3D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ca-ES" sz="18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DirectMusic</a:t>
            </a:r>
            <a:endParaRPr lang="ca-ES" sz="18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ca-ES" sz="18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XAudio2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ca-ES" sz="18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DirectMedia</a:t>
            </a:r>
            <a:endParaRPr lang="ca-ES" sz="18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ca-ES" sz="18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DXGI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ca-ES" sz="18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XACT3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66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902764" cy="1320800"/>
          </a:xfrm>
        </p:spPr>
        <p:txBody>
          <a:bodyPr>
            <a:normAutofit/>
          </a:bodyPr>
          <a:lstStyle/>
          <a:p>
            <a:r>
              <a:rPr lang="es-ES" sz="5000" b="1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4. DirectX – Direct3D</a:t>
            </a:r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677333" y="1463040"/>
            <a:ext cx="9041702" cy="5229991"/>
          </a:xfrm>
        </p:spPr>
        <p:txBody>
          <a:bodyPr>
            <a:normAutofit/>
          </a:bodyPr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ca-ES" sz="30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Tessellation</a:t>
            </a:r>
            <a:r>
              <a:rPr lang="ca-ES" sz="30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(Mosaic):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ca-ES" sz="22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Aquesta tècnica de gràfics 3D permet la manipulació de conjunts de polígons amb l’objectiu de dividir-los en estructures multipoligonals, més adequades per la renderització.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endParaRPr lang="ca-ES" sz="28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lvl="1">
              <a:buSzPct val="100000"/>
              <a:buFont typeface="Arial" panose="020B0604020202020204" pitchFamily="34" charset="0"/>
              <a:buChar char="•"/>
            </a:pPr>
            <a:endParaRPr lang="ca-ES" sz="28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marL="457200" lvl="1" indent="0">
              <a:buSzPct val="100000"/>
              <a:buNone/>
            </a:pPr>
            <a:endParaRPr lang="ca-ES" sz="28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marL="457200" lvl="1" indent="0">
              <a:buSzPct val="100000"/>
              <a:buNone/>
            </a:pPr>
            <a:endParaRPr lang="ca-ES" sz="28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ca-ES" sz="2200" dirty="0">
                <a:solidFill>
                  <a:schemeClr val="accent6">
                    <a:lumMod val="75000"/>
                  </a:schemeClr>
                </a:solidFill>
                <a:latin typeface="Gill Sans MT" panose="020B0502020104020203" pitchFamily="34" charset="0"/>
              </a:rPr>
              <a:t>https://www.youtube.com/watch?v=m73UVyKkyGQ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endParaRPr lang="ca-ES" sz="28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8" name="Picture 2" descr="https://upload.wikimedia.org/wikipedia/commons/thumb/1/11/Tesselation_pipeline.svg/351px-Tesselation_pipeline.svg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824" y="2982390"/>
            <a:ext cx="3594124" cy="219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79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902764" cy="1320800"/>
          </a:xfrm>
        </p:spPr>
        <p:txBody>
          <a:bodyPr>
            <a:normAutofit/>
          </a:bodyPr>
          <a:lstStyle/>
          <a:p>
            <a:r>
              <a:rPr lang="es-ES" sz="5000" b="1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4. DirectX – Direct3D</a:t>
            </a:r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677333" y="1463040"/>
            <a:ext cx="9041702" cy="5229991"/>
          </a:xfrm>
        </p:spPr>
        <p:txBody>
          <a:bodyPr>
            <a:normAutofit/>
          </a:bodyPr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ca-ES" sz="30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Tessellation</a:t>
            </a:r>
            <a:r>
              <a:rPr lang="ca-ES" sz="30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(Mosaic):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endParaRPr lang="ca-ES" sz="28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marL="457200" lvl="1" indent="0">
              <a:buSzPct val="100000"/>
              <a:buNone/>
            </a:pPr>
            <a:endParaRPr lang="ca-ES" sz="28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marL="457200" lvl="1" indent="0">
              <a:buSzPct val="100000"/>
              <a:buNone/>
            </a:pPr>
            <a:endParaRPr lang="ca-ES" sz="28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lvl="1">
              <a:buSzPct val="100000"/>
              <a:buFont typeface="Arial" panose="020B0604020202020204" pitchFamily="34" charset="0"/>
              <a:buChar char="•"/>
            </a:pPr>
            <a:endParaRPr lang="ca-ES" sz="28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125" l="8495" r="100000">
                        <a14:foregroundMark x1="17961" y1="31875" x2="17961" y2="31875"/>
                        <a14:foregroundMark x1="15049" y1="18333" x2="15049" y2="18333"/>
                        <a14:foregroundMark x1="14806" y1="14375" x2="14806" y2="14375"/>
                        <a14:foregroundMark x1="18447" y1="12708" x2="18447" y2="12708"/>
                        <a14:foregroundMark x1="18447" y1="12708" x2="18447" y2="12708"/>
                        <a14:foregroundMark x1="18447" y1="12708" x2="18447" y2="12708"/>
                        <a14:foregroundMark x1="19417" y1="20833" x2="18932" y2="22292"/>
                        <a14:foregroundMark x1="17718" y1="26667" x2="16262" y2="30625"/>
                        <a14:foregroundMark x1="16262" y1="36875" x2="15534" y2="43333"/>
                        <a14:foregroundMark x1="45874" y1="2917" x2="86165" y2="6875"/>
                        <a14:foregroundMark x1="48786" y1="13958" x2="84223" y2="17083"/>
                        <a14:foregroundMark x1="47330" y1="14583" x2="83981" y2="18750"/>
                        <a14:foregroundMark x1="45631" y1="24792" x2="85680" y2="29792"/>
                        <a14:foregroundMark x1="48786" y1="32292" x2="85680" y2="23542"/>
                        <a14:foregroundMark x1="47087" y1="37708" x2="84709" y2="40417"/>
                        <a14:foregroundMark x1="47816" y1="51042" x2="84709" y2="52708"/>
                        <a14:foregroundMark x1="48786" y1="55208" x2="83495" y2="47917"/>
                        <a14:foregroundMark x1="47087" y1="61042" x2="86165" y2="65208"/>
                        <a14:foregroundMark x1="47816" y1="71875" x2="85437" y2="73333"/>
                        <a14:foregroundMark x1="47087" y1="48542" x2="75728" y2="47917"/>
                        <a14:foregroundMark x1="50243" y1="81042" x2="85680" y2="85208"/>
                        <a14:foregroundMark x1="45631" y1="91667" x2="85680" y2="94583"/>
                        <a14:foregroundMark x1="93204" y1="38333" x2="93204" y2="38333"/>
                        <a14:foregroundMark x1="91748" y1="21667" x2="91748" y2="56250"/>
                        <a14:foregroundMark x1="40534" y1="48542" x2="41019" y2="2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61123" y="1623223"/>
            <a:ext cx="3924300" cy="4572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 rot="10800000" flipH="1" flipV="1">
            <a:off x="410946" y="2293034"/>
            <a:ext cx="5650175" cy="39021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2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Hull</a:t>
            </a:r>
            <a:r>
              <a:rPr lang="ca-ES" sz="22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ca-ES" sz="22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Shader</a:t>
            </a:r>
            <a:r>
              <a:rPr lang="ca-ES" sz="22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: es prenen els punts de control i els factors de creació del mosaic.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2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Tessellator</a:t>
            </a:r>
            <a:r>
              <a:rPr lang="ca-ES" sz="22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: genera els nous vèrtex, en forma de triangle. A major factor, més triangles generats: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endParaRPr lang="ca-ES" dirty="0"/>
          </a:p>
          <a:p>
            <a:endParaRPr lang="ca-ES" dirty="0"/>
          </a:p>
          <a:p>
            <a:r>
              <a:rPr lang="ca-ES" dirty="0"/>
              <a:t>	        Nivell 1.0  Nivell 1.5  Nivell 3.0</a:t>
            </a:r>
          </a:p>
          <a:p>
            <a:endParaRPr lang="ca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2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Domain</a:t>
            </a:r>
            <a:r>
              <a:rPr lang="ca-ES" sz="22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ca-ES" sz="22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Shader</a:t>
            </a:r>
            <a:r>
              <a:rPr lang="ca-ES" sz="22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: Recorre una vegada cada vèrtex per aplicar el modelatge de superfície.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6000" l="739" r="99445">
                        <a14:foregroundMark x1="14972" y1="51500" x2="14972" y2="51500"/>
                        <a14:foregroundMark x1="84473" y1="54000" x2="84473" y2="54000"/>
                        <a14:foregroundMark x1="75046" y1="85000" x2="75046" y2="8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5823" y="3909223"/>
            <a:ext cx="3092328" cy="11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2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902764" cy="1320800"/>
          </a:xfrm>
        </p:spPr>
        <p:txBody>
          <a:bodyPr>
            <a:normAutofit/>
          </a:bodyPr>
          <a:lstStyle/>
          <a:p>
            <a:r>
              <a:rPr lang="es-ES" sz="5000" b="1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4. DirectX – Direct3D</a:t>
            </a:r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677333" y="1463040"/>
            <a:ext cx="9041702" cy="5229991"/>
          </a:xfrm>
        </p:spPr>
        <p:txBody>
          <a:bodyPr>
            <a:normAutofit/>
          </a:bodyPr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ca-ES" sz="30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Tessellation</a:t>
            </a:r>
            <a:r>
              <a:rPr lang="ca-ES" sz="30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(Mosaic):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endParaRPr lang="ca-ES" sz="15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lvl="1">
              <a:buSzPct val="100000"/>
              <a:buFont typeface="Arial" panose="020B0604020202020204" pitchFamily="34" charset="0"/>
              <a:buChar char="•"/>
            </a:pPr>
            <a:endParaRPr lang="ca-ES" sz="15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lvl="1">
              <a:buSzPct val="100000"/>
              <a:buFont typeface="Arial" panose="020B0604020202020204" pitchFamily="34" charset="0"/>
              <a:buChar char="•"/>
            </a:pPr>
            <a:endParaRPr lang="ca-ES" sz="15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lvl="1">
              <a:buSzPct val="100000"/>
              <a:buFont typeface="Arial" panose="020B0604020202020204" pitchFamily="34" charset="0"/>
              <a:buChar char="•"/>
            </a:pPr>
            <a:endParaRPr lang="ca-ES" sz="15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lvl="1">
              <a:buSzPct val="100000"/>
              <a:buFont typeface="Arial" panose="020B0604020202020204" pitchFamily="34" charset="0"/>
              <a:buChar char="•"/>
            </a:pPr>
            <a:endParaRPr lang="ca-ES" sz="15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lvl="1">
              <a:buSzPct val="100000"/>
              <a:buFont typeface="Arial" panose="020B0604020202020204" pitchFamily="34" charset="0"/>
              <a:buChar char="•"/>
            </a:pPr>
            <a:endParaRPr lang="ca-ES" sz="15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lvl="1">
              <a:buSzPct val="100000"/>
              <a:buFont typeface="Arial" panose="020B0604020202020204" pitchFamily="34" charset="0"/>
              <a:buChar char="•"/>
            </a:pPr>
            <a:endParaRPr lang="ca-ES" sz="15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lvl="1">
              <a:buSzPct val="100000"/>
              <a:buFont typeface="Arial" panose="020B0604020202020204" pitchFamily="34" charset="0"/>
              <a:buChar char="•"/>
            </a:pPr>
            <a:endParaRPr lang="ca-ES" sz="15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lvl="1">
              <a:buSzPct val="100000"/>
              <a:buFont typeface="Arial" panose="020B0604020202020204" pitchFamily="34" charset="0"/>
              <a:buChar char="•"/>
            </a:pPr>
            <a:endParaRPr lang="ca-ES" sz="15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lvl="1">
              <a:buSzPct val="100000"/>
              <a:buFont typeface="Arial" panose="020B0604020202020204" pitchFamily="34" charset="0"/>
              <a:buChar char="•"/>
            </a:pPr>
            <a:endParaRPr lang="ca-ES" sz="15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lvl="1">
              <a:buSzPct val="100000"/>
              <a:buFont typeface="Arial" panose="020B0604020202020204" pitchFamily="34" charset="0"/>
              <a:buChar char="•"/>
            </a:pPr>
            <a:endParaRPr lang="ca-ES" sz="15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ca-ES" sz="1800" dirty="0">
                <a:solidFill>
                  <a:schemeClr val="accent6">
                    <a:lumMod val="75000"/>
                  </a:schemeClr>
                </a:solidFill>
                <a:latin typeface="Gill Sans MT" panose="020B0502020104020203" pitchFamily="34" charset="0"/>
              </a:rPr>
              <a:t>https://www.youtube.com/watch?v=bkKtY2G3FbU</a:t>
            </a:r>
          </a:p>
          <a:p>
            <a:pPr marL="457200" lvl="1" indent="0">
              <a:buSzPct val="100000"/>
              <a:buNone/>
            </a:pPr>
            <a:endParaRPr lang="ca-ES" sz="28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marL="457200" lvl="1" indent="0">
              <a:buSzPct val="100000"/>
              <a:buNone/>
            </a:pPr>
            <a:endParaRPr lang="ca-ES" sz="28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lvl="1">
              <a:buSzPct val="100000"/>
              <a:buFont typeface="Arial" panose="020B0604020202020204" pitchFamily="34" charset="0"/>
              <a:buChar char="•"/>
            </a:pPr>
            <a:endParaRPr lang="ca-ES" sz="28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158" y="2095108"/>
            <a:ext cx="4169675" cy="15827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157" y="3472570"/>
            <a:ext cx="4169674" cy="23312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29201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1236</TotalTime>
  <Words>866</Words>
  <Application>Microsoft Office PowerPoint</Application>
  <PresentationFormat>Panorámica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Gill Sans MT</vt:lpstr>
      <vt:lpstr>Helvetica</vt:lpstr>
      <vt:lpstr>Trebuchet MS</vt:lpstr>
      <vt:lpstr>Wingdings 3</vt:lpstr>
      <vt:lpstr>Faceta</vt:lpstr>
      <vt:lpstr>DIRECT X</vt:lpstr>
      <vt:lpstr>CONTINGUTS</vt:lpstr>
      <vt:lpstr>1. Què es DirectX?</vt:lpstr>
      <vt:lpstr>2. Una mica d’història</vt:lpstr>
      <vt:lpstr>2. Una mica d’història</vt:lpstr>
      <vt:lpstr>3. Components de DirectX</vt:lpstr>
      <vt:lpstr>4. DirectX – Direct3D</vt:lpstr>
      <vt:lpstr>4. DirectX – Direct3D</vt:lpstr>
      <vt:lpstr>4. DirectX – Direct3D</vt:lpstr>
      <vt:lpstr>4. DirectX – Direct3D</vt:lpstr>
      <vt:lpstr>4. DirectX – Direct3D</vt:lpstr>
      <vt:lpstr>4. DirectX – Direct3D</vt:lpstr>
      <vt:lpstr>4. DirectX – Direct3D</vt:lpstr>
      <vt:lpstr>5. Conclusions</vt:lpstr>
      <vt:lpstr>REFERÈNCIES</vt:lpstr>
      <vt:lpstr>VIDEO - REFERÈNCIES</vt:lpstr>
      <vt:lpstr>PREGUNTES?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Álvaro</dc:creator>
  <cp:lastModifiedBy>Álvaro</cp:lastModifiedBy>
  <cp:revision>33</cp:revision>
  <dcterms:created xsi:type="dcterms:W3CDTF">2016-12-01T14:24:50Z</dcterms:created>
  <dcterms:modified xsi:type="dcterms:W3CDTF">2016-12-16T20:55:12Z</dcterms:modified>
</cp:coreProperties>
</file>