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h53RrIJJvvG0Z/O5lrhvDUzfMI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CC1E3F1-B07A-4DE0-9754-BF16EDDF48AB}">
  <a:tblStyle styleId="{FCC1E3F1-B07A-4DE0-9754-BF16EDDF48A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zh-TW"/>
              <a:t>變數宣告、輸入輸出</a:t>
            </a:r>
            <a:br>
              <a:rPr lang="zh-TW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TW"/>
              <a:t>i dian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變數宣告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身為一個變數，他必須知道</a:t>
            </a:r>
            <a:r>
              <a:rPr lang="zh-TW">
                <a:solidFill>
                  <a:srgbClr val="FF0000"/>
                </a:solidFill>
              </a:rPr>
              <a:t>自己是誰</a:t>
            </a:r>
            <a:r>
              <a:rPr lang="zh-TW"/>
              <a:t>，名字是什麼，活在哪裡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整數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51" name="Google Shape;151;p9"/>
          <p:cNvGraphicFramePr/>
          <p:nvPr/>
        </p:nvGraphicFramePr>
        <p:xfrm>
          <a:off x="838200" y="3345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{FCC1E3F1-B07A-4DE0-9754-BF16EDDF48AB}</a:tableStyleId>
              </a:tblPr>
              <a:tblGrid>
                <a:gridCol w="4840750"/>
                <a:gridCol w="5674850"/>
              </a:tblGrid>
              <a:tr h="52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solidFill>
                            <a:schemeClr val="dk1"/>
                          </a:solidFill>
                        </a:rPr>
                        <a:t>名稱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solidFill>
                            <a:schemeClr val="dk1"/>
                          </a:solidFill>
                        </a:rPr>
                        <a:t>值的範圍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zh-TW" sz="1800" u="none" cap="none" strike="noStrike"/>
                        <a:t> 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/>
                        <a:t>-2,147,483,648 至 2,147,483,647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solidFill>
                            <a:srgbClr val="FF0000"/>
                          </a:solidFill>
                        </a:rPr>
                        <a:t>long long 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zh-TW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-9,223,372,036,854,775,808 至 9,223,372,036,854,775,807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zh-TW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unsigned long long</a:t>
                      </a:r>
                      <a:endParaRPr b="0" i="0"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zh-TW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到 18,446,744,073,709,551,615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2" name="Google Shape;152;p9"/>
          <p:cNvSpPr txBox="1"/>
          <p:nvPr/>
        </p:nvSpPr>
        <p:spPr>
          <a:xfrm>
            <a:off x="838200" y="5992324"/>
            <a:ext cx="6002215" cy="3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沒事開long long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變數宣告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身為一個變數，他必須知道</a:t>
            </a:r>
            <a:r>
              <a:rPr lang="zh-TW">
                <a:solidFill>
                  <a:srgbClr val="FF0000"/>
                </a:solidFill>
              </a:rPr>
              <a:t>自己是誰</a:t>
            </a:r>
            <a:r>
              <a:rPr lang="zh-TW"/>
              <a:t>，名字是什麼，活在哪裡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小數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59" name="Google Shape;159;p10"/>
          <p:cNvGraphicFramePr/>
          <p:nvPr/>
        </p:nvGraphicFramePr>
        <p:xfrm>
          <a:off x="838200" y="3345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{FCC1E3F1-B07A-4DE0-9754-BF16EDDF48AB}</a:tableStyleId>
              </a:tblPr>
              <a:tblGrid>
                <a:gridCol w="4840750"/>
                <a:gridCol w="5674850"/>
              </a:tblGrid>
              <a:tr h="52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solidFill>
                            <a:schemeClr val="dk1"/>
                          </a:solidFill>
                        </a:rPr>
                        <a:t>名稱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solidFill>
                            <a:schemeClr val="dk1"/>
                          </a:solidFill>
                        </a:rPr>
                        <a:t>值的範圍</a:t>
                      </a:r>
                      <a:endParaRPr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9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solidFill>
                            <a:srgbClr val="FF0000"/>
                          </a:solidFill>
                        </a:rPr>
                        <a:t>double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zh-TW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有效位數 15  (可以存到小數點14位)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zh-TW" sz="1800" u="none" cap="none" strike="noStrike">
                          <a:solidFill>
                            <a:srgbClr val="FF0000"/>
                          </a:solidFill>
                        </a:rPr>
                        <a:t>float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zh-TW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有效位數 7   (存到小數點下6位)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zh-TW" sz="18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知道就好，不要用他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0" name="Google Shape;160;p10"/>
          <p:cNvSpPr txBox="1"/>
          <p:nvPr/>
        </p:nvSpPr>
        <p:spPr>
          <a:xfrm>
            <a:off x="838200" y="5653454"/>
            <a:ext cx="63011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相減的特殊 : 因容易誤差，當相減的值小於1e-7即算作0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變數宣告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身為一個變數，他必須知道</a:t>
            </a:r>
            <a:r>
              <a:rPr lang="zh-TW">
                <a:solidFill>
                  <a:srgbClr val="FF0000"/>
                </a:solidFill>
              </a:rPr>
              <a:t>自己是誰</a:t>
            </a:r>
            <a:r>
              <a:rPr lang="zh-TW"/>
              <a:t>，名字是什麼，活在哪裡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字元</a:t>
            </a:r>
            <a:r>
              <a:rPr lang="zh-TW">
                <a:solidFill>
                  <a:srgbClr val="FF0000"/>
                </a:solidFill>
              </a:rPr>
              <a:t>char</a:t>
            </a:r>
            <a:r>
              <a:rPr lang="zh-TW"/>
              <a:t> : 平常看到的文字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ASCII 碼 : 每個字元都有他自己的ASCII碼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比如說 “A”  = 65  “T” = 84  “r” = 114 🡪 char(65) = A ,char(84) = T 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變數宣告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3" name="Google Shape;17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8369" y="1397637"/>
            <a:ext cx="6877356" cy="5266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變數宣告</a:t>
            </a:r>
            <a:endParaRPr/>
          </a:p>
        </p:txBody>
      </p:sp>
      <p:sp>
        <p:nvSpPr>
          <p:cNvPr id="179" name="Google Shape;17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身為一個變數，他必須知道</a:t>
            </a:r>
            <a:r>
              <a:rPr lang="zh-TW">
                <a:solidFill>
                  <a:srgbClr val="FF0000"/>
                </a:solidFill>
              </a:rPr>
              <a:t>自己是誰</a:t>
            </a:r>
            <a:r>
              <a:rPr lang="zh-TW"/>
              <a:t>，名字是什麼，活在哪裡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字串 </a:t>
            </a:r>
            <a:r>
              <a:rPr lang="zh-TW">
                <a:solidFill>
                  <a:srgbClr val="FF0000"/>
                </a:solidFill>
              </a:rPr>
              <a:t>string</a:t>
            </a:r>
            <a:r>
              <a:rPr lang="zh-TW"/>
              <a:t> : 相較於字元是一個字，字串是一個句子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zh-TW"/>
              <a:t>		就是一堆字元(char)組成的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布林 </a:t>
            </a:r>
            <a:r>
              <a:rPr lang="zh-TW">
                <a:solidFill>
                  <a:srgbClr val="FF0000"/>
                </a:solidFill>
              </a:rPr>
              <a:t>bool</a:t>
            </a:r>
            <a:r>
              <a:rPr lang="zh-TW"/>
              <a:t> : 僅僅有0(false) 和1(true) 兩種值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變數宣告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身為一個變數，他必須知道自己是誰，</a:t>
            </a:r>
            <a:r>
              <a:rPr lang="zh-TW">
                <a:solidFill>
                  <a:srgbClr val="FF0000"/>
                </a:solidFill>
              </a:rPr>
              <a:t>名字是什麼</a:t>
            </a:r>
            <a:r>
              <a:rPr lang="zh-TW"/>
              <a:t>，活在哪裡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接著是取名的部分，根據你自己的想法，建議只用英文字母，大小寫皆可，注意不可以說出電腦想說的(不可以跟預設的函數或其他重名，比如max、min)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變數宣告</a:t>
            </a:r>
            <a:endParaRPr/>
          </a:p>
        </p:txBody>
      </p:sp>
      <p:sp>
        <p:nvSpPr>
          <p:cNvPr id="191" name="Google Shape;191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身為一個變數，他必須知道自己是誰，名字是什麼，</a:t>
            </a:r>
            <a:r>
              <a:rPr lang="zh-TW">
                <a:solidFill>
                  <a:srgbClr val="FF0000"/>
                </a:solidFill>
              </a:rPr>
              <a:t>活在哪裡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值域 : 這個變數的作用範圍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主要以{}為界線，出去的就不認這個變數了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變數宣告</a:t>
            </a:r>
            <a:endParaRPr/>
          </a:p>
        </p:txBody>
      </p:sp>
      <p:pic>
        <p:nvPicPr>
          <p:cNvPr id="197" name="Google Shape;19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27624" t="0"/>
          <a:stretch/>
        </p:blipFill>
        <p:spPr>
          <a:xfrm>
            <a:off x="565407" y="2744619"/>
            <a:ext cx="4180330" cy="26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47706" y="2744619"/>
            <a:ext cx="4770230" cy="2658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差別</a:t>
            </a:r>
            <a:endParaRPr/>
          </a:p>
        </p:txBody>
      </p:sp>
      <p:sp>
        <p:nvSpPr>
          <p:cNvPr id="204" name="Google Shape;204;p36"/>
          <p:cNvSpPr txBox="1"/>
          <p:nvPr>
            <p:ph idx="1" type="body"/>
          </p:nvPr>
        </p:nvSpPr>
        <p:spPr>
          <a:xfrm>
            <a:off x="838200" y="1825625"/>
            <a:ext cx="109667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第一種宣告方法變數a的作用範圍在 int main(){ 「there」 }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離開大括號就不能用了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第二種變數a的作用範圍是在宣告a的後面都行，且變數會預設為0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（現在沒什麼差別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5" name="Google Shape;2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7590" y="4169663"/>
            <a:ext cx="4546730" cy="2567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變數修改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首先是初始化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剛開始宣告時，就可以賦予他值了</a:t>
            </a:r>
            <a:endParaRPr/>
          </a:p>
        </p:txBody>
      </p:sp>
      <p:pic>
        <p:nvPicPr>
          <p:cNvPr id="212" name="Google Shape;2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4710" y="3629382"/>
            <a:ext cx="4603235" cy="2265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基本介紹</a:t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7512" y="2259678"/>
            <a:ext cx="6116288" cy="285299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838200" y="1890346"/>
            <a:ext cx="18082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函式庫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838200" y="2828924"/>
            <a:ext cx="18082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命名空間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38199" y="3851003"/>
            <a:ext cx="18082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主函式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838199" y="4789581"/>
            <a:ext cx="180828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zh-TW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回傳值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2"/>
          <p:cNvCxnSpPr>
            <a:stCxn id="92" idx="3"/>
          </p:cNvCxnSpPr>
          <p:nvPr/>
        </p:nvCxnSpPr>
        <p:spPr>
          <a:xfrm>
            <a:off x="2646485" y="2151956"/>
            <a:ext cx="3112500" cy="238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2"/>
          <p:cNvCxnSpPr>
            <a:stCxn id="93" idx="3"/>
          </p:cNvCxnSpPr>
          <p:nvPr/>
        </p:nvCxnSpPr>
        <p:spPr>
          <a:xfrm flipH="1" rot="10800000">
            <a:off x="2646485" y="2843334"/>
            <a:ext cx="3112500" cy="24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" name="Google Shape;98;p2"/>
          <p:cNvCxnSpPr>
            <a:stCxn id="94" idx="3"/>
          </p:cNvCxnSpPr>
          <p:nvPr/>
        </p:nvCxnSpPr>
        <p:spPr>
          <a:xfrm flipH="1" rot="10800000">
            <a:off x="2646484" y="3281613"/>
            <a:ext cx="3112500" cy="831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" name="Google Shape;99;p2"/>
          <p:cNvCxnSpPr>
            <a:stCxn id="95" idx="3"/>
          </p:cNvCxnSpPr>
          <p:nvPr/>
        </p:nvCxnSpPr>
        <p:spPr>
          <a:xfrm flipH="1" rot="10800000">
            <a:off x="2646484" y="3767191"/>
            <a:ext cx="3561000" cy="1284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" name="Google Shape;100;p2"/>
          <p:cNvSpPr txBox="1"/>
          <p:nvPr/>
        </p:nvSpPr>
        <p:spPr>
          <a:xfrm>
            <a:off x="4730262" y="5327721"/>
            <a:ext cx="56446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zh-TW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b="0" i="0" lang="zh-TW" sz="5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bits/stdc++.h</a:t>
            </a:r>
            <a:r>
              <a:rPr b="0" i="0" lang="zh-TW" sz="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i="0" sz="5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6093069" y="3420208"/>
            <a:ext cx="1503485" cy="211015"/>
          </a:xfrm>
          <a:prstGeom prst="ellipse">
            <a:avLst/>
          </a:prstGeom>
          <a:noFill/>
          <a:ln cap="flat" cmpd="sng" w="381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變數修改</a:t>
            </a:r>
            <a:endParaRPr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接著，對一個整數，你可以對他做加減乘除等基本的運算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9" name="Google Shape;2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419" y="3155748"/>
            <a:ext cx="4610500" cy="2392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變數修改</a:t>
            </a:r>
            <a:endParaRPr/>
          </a:p>
        </p:txBody>
      </p:sp>
      <p:sp>
        <p:nvSpPr>
          <p:cNvPr id="225" name="Google Shape;22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最重要的是，我們終於可以輸入了，因為輸入的資料，必須以一個變數存著，所以要在變數宣告後，才能輸入資料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zh-TW" sz="3600"/>
              <a:t>cin  &gt;&gt; </a:t>
            </a:r>
            <a:r>
              <a:rPr lang="zh-TW"/>
              <a:t>變數名 ；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跟輸出剛好相反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一個是out 一個是in ；一個是大於大於，一個是小於小於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string 讀入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可以發現正常cin&gt;&gt;string遇到換行或EOF或空白會停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但有時我們會需要讀入一串「包含空白的句子」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所以string讀入就有兩種做法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1. cin&gt;&gt;string;  -&gt; 一直讀入字元直到遇見「換行、EOF、空白」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/>
              <a:t>2. getline(cin,string); -&gt; 一直讀入直到遇見「換行、EOF」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1143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zh-TW" sz="3200"/>
              <a:t>看題目選擇要用哪種輸入方法</a:t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變數修改</a:t>
            </a:r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9730" y="2091026"/>
            <a:ext cx="7112540" cy="3820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Demon</a:t>
            </a:r>
            <a:endParaRPr/>
          </a:p>
        </p:txBody>
      </p:sp>
      <p:sp>
        <p:nvSpPr>
          <p:cNvPr id="244" name="Google Shape;244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3939" y="1938597"/>
            <a:ext cx="8284122" cy="3965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練習了!!</a:t>
            </a:r>
            <a:endParaRPr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TOJ 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TOJ 93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TOJ 98 (注意輸出空格、數字需要自己算出來)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TOJ 100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TOJ 101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TOJ 128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可試試看TOJ 341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第一個程式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zh-TW" sz="3600"/>
              <a:t>在main函式中，打上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zh-TW" sz="3600"/>
              <a:t>cout &lt;&lt; “Hello World” &lt;&lt; endl;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第一個程式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None/>
            </a:pPr>
            <a:r>
              <a:rPr lang="zh-TW" sz="3600">
                <a:solidFill>
                  <a:srgbClr val="FF0000"/>
                </a:solidFill>
              </a:rPr>
              <a:t>cout</a:t>
            </a:r>
            <a:r>
              <a:rPr lang="zh-TW" sz="3600"/>
              <a:t> </a:t>
            </a:r>
            <a:r>
              <a:rPr lang="zh-TW" sz="3600">
                <a:solidFill>
                  <a:srgbClr val="FF0000"/>
                </a:solidFill>
              </a:rPr>
              <a:t>&lt;&lt; </a:t>
            </a:r>
            <a:r>
              <a:rPr lang="zh-TW" sz="3600"/>
              <a:t>“Hello World” </a:t>
            </a:r>
            <a:r>
              <a:rPr lang="zh-TW" sz="3600">
                <a:solidFill>
                  <a:srgbClr val="FF0000"/>
                </a:solidFill>
              </a:rPr>
              <a:t>&lt;&lt;</a:t>
            </a:r>
            <a:r>
              <a:rPr lang="zh-TW" sz="3600"/>
              <a:t> endl;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念作 C-out ，是輸出的意思，在要輸出的東西間，必須加上</a:t>
            </a:r>
            <a:r>
              <a:rPr lang="zh-TW">
                <a:solidFill>
                  <a:srgbClr val="FF0000"/>
                </a:solidFill>
              </a:rPr>
              <a:t>&lt;&lt;</a:t>
            </a:r>
            <a:r>
              <a:rPr lang="zh-TW"/>
              <a:t>(兩個小於)，可能會跟等等教的輸入搞混，多試幾次就會了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第一個程式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zh-TW" sz="3600"/>
              <a:t>cout &lt;&lt; “Hello World!” &lt;&lt; </a:t>
            </a:r>
            <a:r>
              <a:rPr lang="zh-TW" sz="3600">
                <a:solidFill>
                  <a:srgbClr val="FF0000"/>
                </a:solidFill>
              </a:rPr>
              <a:t>endl</a:t>
            </a:r>
            <a:r>
              <a:rPr lang="zh-TW" sz="3600"/>
              <a:t>;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換行的意思，大概是由end line 來的，記得在寫題目時，永遠要記得換行喔，否則會吃上很多摸不著頭緒的錯誤喔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換行的語法</a:t>
            </a:r>
            <a:endParaRPr/>
          </a:p>
        </p:txBody>
      </p:sp>
      <p:sp>
        <p:nvSpPr>
          <p:cNvPr id="125" name="Google Shape;125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endl : 會清理緩衝區 比較慢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zh-TW"/>
              <a:t>‘\n’ : 是直接輸出換行 少了一些動作 較快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第一個程式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這樣，你就寫出第一個程式了!!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按下F11吧，讓他跑跑看咯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(Xcode要按左上那個三角形喔)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TOJ 547 可以試試看</a:t>
            </a:r>
            <a:endParaRPr/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8770" y="1992679"/>
            <a:ext cx="6055121" cy="304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	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C++可以看成一台超大計算機，所以需要有人去紀錄數值和接下來會學到的其他東西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於是 “變數”出現了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在程式中應該很常看到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等等會介紹他的宣告、修改、輸入輸出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TW"/>
              <a:t>變數宣告</a:t>
            </a:r>
            <a:endParaRPr/>
          </a:p>
        </p:txBody>
      </p:sp>
      <p:sp>
        <p:nvSpPr>
          <p:cNvPr id="144" name="Google Shape;144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身為一個變數，他必須知道</a:t>
            </a:r>
            <a:r>
              <a:rPr lang="zh-TW">
                <a:solidFill>
                  <a:srgbClr val="FF0000"/>
                </a:solidFill>
              </a:rPr>
              <a:t>自己是誰</a:t>
            </a:r>
            <a:r>
              <a:rPr lang="zh-TW"/>
              <a:t>，名字是什麼，活在哪裡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首先我們必須給他一個身分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比如 整數 小數 字串 布林 等等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稱作</a:t>
            </a:r>
            <a:r>
              <a:rPr lang="zh-TW">
                <a:solidFill>
                  <a:srgbClr val="FF0000"/>
                </a:solidFill>
              </a:rPr>
              <a:t>資料型態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2021-07-19T03:35:03Z</dcterms:created>
  <dc:creator>WIN10</dc:creator>
</cp:coreProperties>
</file>