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PT Sans Narrow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6" roundtripDataSignature="AMtx7mh6P457FoZlbTajSJ5DvB6jnN8h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PTSansNarrow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1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12"/>
          <p:cNvGrpSpPr/>
          <p:nvPr/>
        </p:nvGrpSpPr>
        <p:grpSpPr>
          <a:xfrm>
            <a:off x="1004144" y="1022025"/>
            <a:ext cx="7136669" cy="152400"/>
            <a:chOff x="1346429" y="1011300"/>
            <a:chExt cx="6452100" cy="152400"/>
          </a:xfrm>
        </p:grpSpPr>
        <p:cxnSp>
          <p:nvCxnSpPr>
            <p:cNvPr id="13" name="Google Shape;13;p1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1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12"/>
          <p:cNvGrpSpPr/>
          <p:nvPr/>
        </p:nvGrpSpPr>
        <p:grpSpPr>
          <a:xfrm>
            <a:off x="1004151" y="3969100"/>
            <a:ext cx="7136669" cy="152400"/>
            <a:chOff x="1346435" y="3969088"/>
            <a:chExt cx="6452100" cy="152400"/>
          </a:xfrm>
        </p:grpSpPr>
        <p:cxnSp>
          <p:nvCxnSpPr>
            <p:cNvPr id="16" name="Google Shape;16;p1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1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1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1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2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1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1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1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1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zh.wikipedia.org/wiki/%E8%87%AA%E7%94%B1%E5%8F%8A%E5%BC%80%E6%94%BE%E6%BA%90%E4%BB%A3%E7%A0%81%E8%BD%AF%E4%BB%B6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/>
          <p:nvPr>
            <p:ph type="ctrTitle"/>
          </p:nvPr>
        </p:nvSpPr>
        <p:spPr>
          <a:xfrm>
            <a:off x="946150" y="191471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zh-TW"/>
              <a:t>Linux指令-1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文字編輯器</a:t>
            </a:r>
            <a:endParaRPr/>
          </a:p>
        </p:txBody>
      </p:sp>
      <p:sp>
        <p:nvSpPr>
          <p:cNvPr id="124" name="Google Shape;124;p10"/>
          <p:cNvSpPr txBox="1"/>
          <p:nvPr>
            <p:ph idx="1" type="body"/>
          </p:nvPr>
        </p:nvSpPr>
        <p:spPr>
          <a:xfrm>
            <a:off x="311700" y="129507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081D3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1.gedit</a:t>
            </a:r>
            <a:endParaRPr>
              <a:solidFill>
                <a:srgbClr val="081D3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zh-TW">
                <a:solidFill>
                  <a:srgbClr val="081D3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2.vim</a:t>
            </a:r>
            <a:endParaRPr>
              <a:solidFill>
                <a:srgbClr val="081D3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Linux</a:t>
            </a:r>
            <a:endParaRPr/>
          </a:p>
        </p:txBody>
      </p:sp>
      <p:sp>
        <p:nvSpPr>
          <p:cNvPr id="72" name="Google Shape;72;p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Linux為一種</a:t>
            </a:r>
            <a:r>
              <a:rPr lang="zh-TW" sz="2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自由和開</a:t>
            </a:r>
            <a:r>
              <a:rPr lang="zh-TW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放原始碼的類UNIX作業系統，Kali為Linux眾多系列中的其中一種，可用於滲透測試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3" name="Google Shape;7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2550" y="2504650"/>
            <a:ext cx="2341624" cy="214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09400" y="2504650"/>
            <a:ext cx="2680050" cy="206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虛擬機</a:t>
            </a:r>
            <a:endParaRPr/>
          </a:p>
        </p:txBody>
      </p:sp>
      <p:sp>
        <p:nvSpPr>
          <p:cNvPr id="80" name="Google Shape;80;p3"/>
          <p:cNvSpPr txBox="1"/>
          <p:nvPr>
            <p:ph idx="1" type="body"/>
          </p:nvPr>
        </p:nvSpPr>
        <p:spPr>
          <a:xfrm>
            <a:off x="311700" y="1227975"/>
            <a:ext cx="8520600" cy="3302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zh-TW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常見的為Vitrualbox、VMware等，能夠在上面執行新的作業系統(OS)，比如這次所要教的Linux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000" y="2571750"/>
            <a:ext cx="4030649" cy="157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90225" y="2614025"/>
            <a:ext cx="3699775" cy="152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目錄</a:t>
            </a:r>
            <a:endParaRPr/>
          </a:p>
        </p:txBody>
      </p:sp>
      <p:sp>
        <p:nvSpPr>
          <p:cNvPr id="88" name="Google Shape;8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081D3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b="1" lang="zh-TW">
                <a:solidFill>
                  <a:srgbClr val="081D3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zh-TW">
                <a:solidFill>
                  <a:srgbClr val="081D3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：根目錄</a:t>
            </a:r>
            <a:endParaRPr>
              <a:solidFill>
                <a:srgbClr val="081D3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081D3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1" lang="zh-TW">
                <a:solidFill>
                  <a:srgbClr val="081D3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/home</a:t>
            </a:r>
            <a:r>
              <a:rPr lang="zh-TW">
                <a:solidFill>
                  <a:srgbClr val="081D3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：位於根目錄之下，為各個使用者家目錄</a:t>
            </a:r>
            <a:endParaRPr>
              <a:solidFill>
                <a:srgbClr val="081D3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081D3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1" lang="zh-TW">
                <a:solidFill>
                  <a:srgbClr val="081D3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zh-TW">
                <a:solidFill>
                  <a:srgbClr val="081D3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：當前目錄</a:t>
            </a:r>
            <a:endParaRPr>
              <a:solidFill>
                <a:srgbClr val="081D3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081D3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b="1" lang="zh-TW">
                <a:solidFill>
                  <a:srgbClr val="081D3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..</a:t>
            </a:r>
            <a:r>
              <a:rPr lang="zh-TW">
                <a:solidFill>
                  <a:srgbClr val="081D3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：上一層目錄</a:t>
            </a:r>
            <a:endParaRPr>
              <a:solidFill>
                <a:srgbClr val="081D3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081D3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b="1" lang="zh-TW">
                <a:solidFill>
                  <a:srgbClr val="081D3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~</a:t>
            </a:r>
            <a:r>
              <a:rPr lang="zh-TW">
                <a:solidFill>
                  <a:srgbClr val="081D3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：家目錄，使用者為kali則 ~ = /home/kali</a:t>
            </a:r>
            <a:endParaRPr>
              <a:solidFill>
                <a:srgbClr val="081D3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081D3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路徑:  / →  /home → /kali → /Downloads(與kali上的資料夾互通)</a:t>
            </a:r>
            <a:endParaRPr>
              <a:solidFill>
                <a:srgbClr val="081D3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檔案</a:t>
            </a:r>
            <a:endParaRPr/>
          </a:p>
        </p:txBody>
      </p:sp>
      <p:sp>
        <p:nvSpPr>
          <p:cNvPr id="94" name="Google Shape;94;p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081D3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1.檔名及目錄名稱為大小寫不同</a:t>
            </a:r>
            <a:endParaRPr>
              <a:solidFill>
                <a:srgbClr val="081D3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081D3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2.名稱以.開頭代表隱藏，使用ls看不到，需使用ls -a</a:t>
            </a:r>
            <a:endParaRPr>
              <a:solidFill>
                <a:srgbClr val="081D3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081D3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3.檔名不一定要有副檔名(格式)</a:t>
            </a:r>
            <a:endParaRPr>
              <a:solidFill>
                <a:srgbClr val="081D3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081D3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4.tab鍵能自動補足檔名或目錄名稱</a:t>
            </a:r>
            <a:endParaRPr>
              <a:solidFill>
                <a:srgbClr val="081D3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081D3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5.開啟執行檔執行需在前面加上路徑 如：./count</a:t>
            </a:r>
            <a:endParaRPr>
              <a:solidFill>
                <a:srgbClr val="081D3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/>
          <p:nvPr>
            <p:ph type="title"/>
          </p:nvPr>
        </p:nvSpPr>
        <p:spPr>
          <a:xfrm>
            <a:off x="311700" y="40667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指令</a:t>
            </a:r>
            <a:endParaRPr/>
          </a:p>
        </p:txBody>
      </p:sp>
      <p:sp>
        <p:nvSpPr>
          <p:cNvPr id="100" name="Google Shape;100;p6"/>
          <p:cNvSpPr txBox="1"/>
          <p:nvPr>
            <p:ph idx="1" type="body"/>
          </p:nvPr>
        </p:nvSpPr>
        <p:spPr>
          <a:xfrm>
            <a:off x="311700" y="1295100"/>
            <a:ext cx="8520600" cy="330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081D32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b="1" lang="zh-TW">
                <a:solidFill>
                  <a:srgbClr val="081D32"/>
                </a:solidFill>
                <a:latin typeface="Arial"/>
                <a:ea typeface="Arial"/>
                <a:cs typeface="Arial"/>
                <a:sym typeface="Arial"/>
              </a:rPr>
              <a:t>ls</a:t>
            </a:r>
            <a:r>
              <a:rPr lang="zh-TW">
                <a:solidFill>
                  <a:srgbClr val="081D3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zh-TW">
                <a:solidFill>
                  <a:srgbClr val="081D3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列出當前目錄內容(-a:可看到隱藏檔 -l:以每個直行顯示，可看到較多資訊)，</a:t>
            </a:r>
            <a:endParaRPr>
              <a:solidFill>
                <a:srgbClr val="081D3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081D3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例:ls -al</a:t>
            </a:r>
            <a:endParaRPr>
              <a:solidFill>
                <a:srgbClr val="081D3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081D3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2.</a:t>
            </a:r>
            <a:r>
              <a:rPr b="1" lang="zh-TW">
                <a:solidFill>
                  <a:srgbClr val="081D3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cd</a:t>
            </a:r>
            <a:r>
              <a:rPr lang="zh-TW">
                <a:solidFill>
                  <a:srgbClr val="081D3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:移動到不同的目錄，例:cd ..</a:t>
            </a:r>
            <a:endParaRPr>
              <a:solidFill>
                <a:srgbClr val="081D3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081D3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3.</a:t>
            </a:r>
            <a:r>
              <a:rPr b="1" lang="zh-TW">
                <a:solidFill>
                  <a:srgbClr val="081D3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cat:</a:t>
            </a:r>
            <a:r>
              <a:rPr lang="zh-TW">
                <a:solidFill>
                  <a:srgbClr val="081D3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輸出文件內容，例:cat flag</a:t>
            </a:r>
            <a:endParaRPr>
              <a:solidFill>
                <a:srgbClr val="081D3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081D3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4.</a:t>
            </a:r>
            <a:r>
              <a:rPr b="1" lang="zh-TW">
                <a:solidFill>
                  <a:srgbClr val="081D3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mkdir:</a:t>
            </a:r>
            <a:r>
              <a:rPr lang="zh-TW">
                <a:solidFill>
                  <a:srgbClr val="081D3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在當前目錄下建立子目錄(資料夾)，例:mkdir new</a:t>
            </a:r>
            <a:endParaRPr b="1">
              <a:solidFill>
                <a:srgbClr val="081D3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081D3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5.</a:t>
            </a:r>
            <a:r>
              <a:rPr b="1" lang="zh-TW">
                <a:solidFill>
                  <a:srgbClr val="081D3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rm:</a:t>
            </a:r>
            <a:r>
              <a:rPr lang="zh-TW">
                <a:solidFill>
                  <a:srgbClr val="081D3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刪除檔案或空目錄，例:rm tmp</a:t>
            </a:r>
            <a:endParaRPr b="1">
              <a:solidFill>
                <a:srgbClr val="081D3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081D3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6.</a:t>
            </a:r>
            <a:r>
              <a:rPr b="1" lang="zh-TW">
                <a:solidFill>
                  <a:srgbClr val="081D3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clear:</a:t>
            </a:r>
            <a:r>
              <a:rPr lang="zh-TW">
                <a:solidFill>
                  <a:srgbClr val="081D3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清除terminal上顯示的資料，例:clear</a:t>
            </a:r>
            <a:endParaRPr b="1">
              <a:solidFill>
                <a:srgbClr val="081D3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zh-TW">
                <a:solidFill>
                  <a:srgbClr val="081D3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7.</a:t>
            </a:r>
            <a:r>
              <a:rPr b="1" lang="zh-TW">
                <a:solidFill>
                  <a:srgbClr val="081D3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pwd</a:t>
            </a:r>
            <a:r>
              <a:rPr lang="zh-TW">
                <a:solidFill>
                  <a:srgbClr val="081D3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:顯示當前目錄的路徑，例:pwd</a:t>
            </a:r>
            <a:endParaRPr>
              <a:solidFill>
                <a:srgbClr val="081D3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指令</a:t>
            </a:r>
            <a:endParaRPr/>
          </a:p>
        </p:txBody>
      </p:sp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311700" y="1256750"/>
            <a:ext cx="8520600" cy="330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TW" sz="7200">
                <a:solidFill>
                  <a:srgbClr val="081D3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8.</a:t>
            </a:r>
            <a:r>
              <a:rPr b="1" lang="zh-TW" sz="7200">
                <a:solidFill>
                  <a:srgbClr val="081D3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more</a:t>
            </a:r>
            <a:r>
              <a:rPr lang="zh-TW" sz="7200">
                <a:solidFill>
                  <a:srgbClr val="081D3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:以分頁形式輸出文件內容，例:more flag</a:t>
            </a:r>
            <a:endParaRPr sz="7200">
              <a:solidFill>
                <a:srgbClr val="081D3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zh-TW" sz="7200">
                <a:solidFill>
                  <a:srgbClr val="081D3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9.</a:t>
            </a:r>
            <a:r>
              <a:rPr b="1" lang="zh-TW" sz="7200">
                <a:solidFill>
                  <a:srgbClr val="081D3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file</a:t>
            </a:r>
            <a:r>
              <a:rPr lang="zh-TW" sz="7200">
                <a:solidFill>
                  <a:srgbClr val="081D3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:查看檔案類型，例:file a.out</a:t>
            </a:r>
            <a:endParaRPr sz="7200">
              <a:solidFill>
                <a:srgbClr val="081D3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zh-TW" sz="7200">
                <a:solidFill>
                  <a:srgbClr val="081D3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10.</a:t>
            </a:r>
            <a:r>
              <a:rPr b="1" lang="zh-TW" sz="7200">
                <a:solidFill>
                  <a:srgbClr val="081D3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grep</a:t>
            </a:r>
            <a:r>
              <a:rPr lang="zh-TW" sz="7200">
                <a:solidFill>
                  <a:srgbClr val="081D3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:顯示文件中匹配字串的內容，例:grep “flag” correct</a:t>
            </a:r>
            <a:endParaRPr sz="7200">
              <a:solidFill>
                <a:srgbClr val="081D3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zh-TW" sz="7200">
                <a:solidFill>
                  <a:srgbClr val="081D3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11.</a:t>
            </a:r>
            <a:r>
              <a:rPr b="1" lang="zh-TW" sz="7200">
                <a:solidFill>
                  <a:srgbClr val="081D3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cp</a:t>
            </a:r>
            <a:r>
              <a:rPr lang="zh-TW" sz="7200">
                <a:solidFill>
                  <a:srgbClr val="081D3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:複製檔案到，例:cp correct ~ </a:t>
            </a:r>
            <a:endParaRPr sz="7200">
              <a:solidFill>
                <a:srgbClr val="081D3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zh-TW" sz="7200">
                <a:solidFill>
                  <a:srgbClr val="081D3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12.</a:t>
            </a:r>
            <a:r>
              <a:rPr b="1" lang="zh-TW" sz="7200">
                <a:solidFill>
                  <a:srgbClr val="081D3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mv</a:t>
            </a:r>
            <a:r>
              <a:rPr lang="zh-TW" sz="7200">
                <a:solidFill>
                  <a:srgbClr val="081D3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:移動檔案到/更改檔案名，例:mv correct ~/mv correct crt</a:t>
            </a:r>
            <a:endParaRPr sz="7200">
              <a:solidFill>
                <a:srgbClr val="081D3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zh-TW" sz="7200">
                <a:solidFill>
                  <a:srgbClr val="081D3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13.</a:t>
            </a:r>
            <a:r>
              <a:rPr b="1" lang="zh-TW" sz="7200">
                <a:solidFill>
                  <a:srgbClr val="081D3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rm:</a:t>
            </a:r>
            <a:r>
              <a:rPr lang="zh-TW" sz="7200">
                <a:solidFill>
                  <a:srgbClr val="081D3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刪除檔案(-r:刪除檔案及目錄 -d:刪除空目錄)，例:rm correct</a:t>
            </a:r>
            <a:endParaRPr sz="7200">
              <a:solidFill>
                <a:srgbClr val="081D3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zh-TW" sz="7200">
                <a:solidFill>
                  <a:srgbClr val="081D3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14.</a:t>
            </a:r>
            <a:r>
              <a:rPr b="1" lang="zh-TW" sz="7200">
                <a:solidFill>
                  <a:srgbClr val="081D3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find:</a:t>
            </a:r>
            <a:r>
              <a:rPr lang="zh-TW" sz="7200">
                <a:solidFill>
                  <a:srgbClr val="081D3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列出路徑中符合條件的檔案，例:find . -name ‘flag’</a:t>
            </a:r>
            <a:endParaRPr sz="7200">
              <a:solidFill>
                <a:srgbClr val="081D3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r>
              <a:rPr lang="zh-TW" sz="7200">
                <a:solidFill>
                  <a:srgbClr val="081D3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15.</a:t>
            </a:r>
            <a:r>
              <a:rPr b="1" lang="zh-TW" sz="7200">
                <a:solidFill>
                  <a:srgbClr val="081D3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touch:</a:t>
            </a:r>
            <a:r>
              <a:rPr lang="zh-TW" sz="7200">
                <a:solidFill>
                  <a:srgbClr val="081D3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建立文件，例:touch test</a:t>
            </a:r>
            <a:endParaRPr b="1" sz="7200">
              <a:solidFill>
                <a:srgbClr val="081D3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"/>
          <p:cNvSpPr txBox="1"/>
          <p:nvPr>
            <p:ph type="title"/>
          </p:nvPr>
        </p:nvSpPr>
        <p:spPr>
          <a:xfrm>
            <a:off x="311700" y="40667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指令</a:t>
            </a:r>
            <a:endParaRPr/>
          </a:p>
        </p:txBody>
      </p:sp>
      <p:sp>
        <p:nvSpPr>
          <p:cNvPr id="112" name="Google Shape;112;p8"/>
          <p:cNvSpPr txBox="1"/>
          <p:nvPr>
            <p:ph idx="1" type="body"/>
          </p:nvPr>
        </p:nvSpPr>
        <p:spPr>
          <a:xfrm>
            <a:off x="311700" y="1256775"/>
            <a:ext cx="8520600" cy="330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081D32"/>
                </a:solidFill>
                <a:latin typeface="Arial"/>
                <a:ea typeface="Arial"/>
                <a:cs typeface="Arial"/>
                <a:sym typeface="Arial"/>
              </a:rPr>
              <a:t>16.</a:t>
            </a:r>
            <a:r>
              <a:rPr b="1" lang="zh-TW">
                <a:solidFill>
                  <a:srgbClr val="081D32"/>
                </a:solidFill>
                <a:latin typeface="Arial"/>
                <a:ea typeface="Arial"/>
                <a:cs typeface="Arial"/>
                <a:sym typeface="Arial"/>
              </a:rPr>
              <a:t>nc:</a:t>
            </a:r>
            <a:r>
              <a:rPr lang="zh-TW">
                <a:solidFill>
                  <a:srgbClr val="081D32"/>
                </a:solidFill>
                <a:latin typeface="Arial"/>
                <a:ea typeface="Arial"/>
                <a:cs typeface="Arial"/>
                <a:sym typeface="Arial"/>
              </a:rPr>
              <a:t>遠端主機連線(無加密)，例:nc 120.114.62.214 2405(port)</a:t>
            </a:r>
            <a:endParaRPr>
              <a:solidFill>
                <a:srgbClr val="081D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081D32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r>
              <a:rPr b="1" lang="zh-TW">
                <a:solidFill>
                  <a:srgbClr val="081D32"/>
                </a:solidFill>
                <a:latin typeface="Arial"/>
                <a:ea typeface="Arial"/>
                <a:cs typeface="Arial"/>
                <a:sym typeface="Arial"/>
              </a:rPr>
              <a:t>.ssh:</a:t>
            </a:r>
            <a:r>
              <a:rPr lang="zh-TW">
                <a:solidFill>
                  <a:srgbClr val="081D32"/>
                </a:solidFill>
                <a:latin typeface="Arial"/>
                <a:ea typeface="Arial"/>
                <a:cs typeface="Arial"/>
                <a:sym typeface="Arial"/>
              </a:rPr>
              <a:t>安全加密連線(預設port 22)，例:ssh lab@120.114.62.214 -p 2200</a:t>
            </a:r>
            <a:endParaRPr>
              <a:solidFill>
                <a:srgbClr val="081D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081D32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r>
              <a:rPr b="1" lang="zh-TW">
                <a:solidFill>
                  <a:srgbClr val="081D32"/>
                </a:solidFill>
                <a:latin typeface="Arial"/>
                <a:ea typeface="Arial"/>
                <a:cs typeface="Arial"/>
                <a:sym typeface="Arial"/>
              </a:rPr>
              <a:t>.wget:</a:t>
            </a:r>
            <a:r>
              <a:rPr lang="zh-TW">
                <a:solidFill>
                  <a:srgbClr val="081D32"/>
                </a:solidFill>
                <a:latin typeface="Arial"/>
                <a:ea typeface="Arial"/>
                <a:cs typeface="Arial"/>
                <a:sym typeface="Arial"/>
              </a:rPr>
              <a:t>依url(完整網址)下載檔案，例:wget http://XXX/OOO</a:t>
            </a:r>
            <a:endParaRPr>
              <a:solidFill>
                <a:srgbClr val="081D3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rgbClr val="081D3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 txBox="1"/>
          <p:nvPr>
            <p:ph type="title"/>
          </p:nvPr>
        </p:nvSpPr>
        <p:spPr>
          <a:xfrm>
            <a:off x="27335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安裝</a:t>
            </a:r>
            <a:endParaRPr/>
          </a:p>
        </p:txBody>
      </p:sp>
      <p:sp>
        <p:nvSpPr>
          <p:cNvPr id="118" name="Google Shape;118;p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081D3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1.$ sudo apt-get update:更新套件清單</a:t>
            </a:r>
            <a:endParaRPr>
              <a:solidFill>
                <a:srgbClr val="081D3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081D3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2.$ sudo apt-get upgrade:更新套件，若有相依性問題會放棄更新</a:t>
            </a:r>
            <a:endParaRPr>
              <a:solidFill>
                <a:srgbClr val="081D3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081D3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3.$ sudo apt-get install XXX:安裝 XXX 套件</a:t>
            </a:r>
            <a:endParaRPr>
              <a:solidFill>
                <a:srgbClr val="081D3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zh-TW">
                <a:solidFill>
                  <a:srgbClr val="081D3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4.$ sudo apt list --installed:列出已安裝套件</a:t>
            </a:r>
            <a:endParaRPr>
              <a:solidFill>
                <a:srgbClr val="081D3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81D3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81D3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r>
              <a:t/>
            </a:r>
            <a:endParaRPr>
              <a:solidFill>
                <a:srgbClr val="081D3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