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2" r:id="rId3"/>
    <p:sldId id="273" r:id="rId4"/>
    <p:sldId id="274" r:id="rId5"/>
    <p:sldId id="269" r:id="rId6"/>
    <p:sldId id="263" r:id="rId7"/>
  </p:sldIdLst>
  <p:sldSz cx="9144000" cy="6858000" type="letter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15" autoAdjust="0"/>
  </p:normalViewPr>
  <p:slideViewPr>
    <p:cSldViewPr snapToObjects="1" showGuides="1">
      <p:cViewPr varScale="1">
        <p:scale>
          <a:sx n="45" d="100"/>
          <a:sy n="45" d="100"/>
        </p:scale>
        <p:origin x="18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D17C-B249-4EA5-8EF3-5EA3684C1B6A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9409B-E87E-4BC0-966C-4B57C580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12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11D820-7793-42E7-9BC8-5B06AD47BB8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0A35750-1D11-4537-9DBB-42E890A5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5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4CA28-8AD2-45A1-96F7-A1F5BFFFB18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6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00200"/>
            <a:ext cx="7772400" cy="1828801"/>
          </a:xfrm>
        </p:spPr>
        <p:txBody>
          <a:bodyPr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772400" cy="12191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6E7A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5791200"/>
            <a:ext cx="3886200" cy="365125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00400"/>
            <a:ext cx="7772400" cy="2057400"/>
          </a:xfrm>
        </p:spPr>
        <p:txBody>
          <a:bodyPr anchor="t">
            <a:normAutofit/>
          </a:bodyPr>
          <a:lstStyle>
            <a:lvl1pPr algn="l">
              <a:defRPr sz="5400" b="0" i="0" cap="none"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000"/>
            <a:ext cx="6781800" cy="977900"/>
          </a:xfrm>
        </p:spPr>
        <p:txBody>
          <a:bodyPr anchor="ctr"/>
          <a:lstStyle>
            <a:lvl1pPr marL="0" indent="0">
              <a:buNone/>
              <a:defRPr sz="2000">
                <a:solidFill>
                  <a:srgbClr val="002B5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2313" y="6356350"/>
            <a:ext cx="2133600" cy="365125"/>
          </a:xfrm>
        </p:spPr>
        <p:txBody>
          <a:bodyPr/>
          <a:lstStyle/>
          <a:p>
            <a:fld id="{757D126B-BB41-2141-93B7-37BCE6A53384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61113" y="6356350"/>
            <a:ext cx="2133600" cy="365125"/>
          </a:xfrm>
        </p:spPr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0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09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0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76400"/>
            <a:ext cx="5111750" cy="4449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008313" cy="3611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2" y="5486400"/>
            <a:ext cx="5164932" cy="4524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7556" y="1684734"/>
            <a:ext cx="5068888" cy="38016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2" y="5938838"/>
            <a:ext cx="5164932" cy="3095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26B-BB41-2141-93B7-37BCE6A53384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3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57D126B-BB41-2141-93B7-37BCE6A53384}" type="datetimeFigureOut">
              <a:rPr lang="en-US" smtClean="0"/>
              <a:pPr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B8DD3A6-2CB1-964A-ACE2-BAB5B0EE3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rgbClr val="002B5C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002B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002B5C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002B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002B5C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002B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/>
          <p:cNvSpPr txBox="1">
            <a:spLocks/>
          </p:cNvSpPr>
          <p:nvPr/>
        </p:nvSpPr>
        <p:spPr>
          <a:xfrm>
            <a:off x="304799" y="1371600"/>
            <a:ext cx="8534401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002B5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002B5C"/>
                </a:solidFill>
                <a:latin typeface="Georgia"/>
                <a:ea typeface="+mn-ea"/>
                <a:cs typeface="Georg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002B5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002B5C"/>
                </a:solidFill>
                <a:latin typeface="Georgia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002B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3200" b="1" i="1" dirty="0">
                <a:solidFill>
                  <a:schemeClr val="bg1"/>
                </a:solidFill>
                <a:latin typeface="Georgia" panose="02040502050405020303" pitchFamily="18" charset="0"/>
              </a:rPr>
              <a:t>Keenan Hollow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4800" b="1" i="1" dirty="0">
                <a:solidFill>
                  <a:schemeClr val="bg1"/>
                </a:solidFill>
                <a:latin typeface="Georgia" panose="02040502050405020303" pitchFamily="18" charset="0"/>
              </a:rPr>
              <a:t>					</a:t>
            </a:r>
            <a:r>
              <a:rPr lang="en-US" sz="3200" b="1" i="1" dirty="0">
                <a:solidFill>
                  <a:schemeClr val="bg1"/>
                </a:solidFill>
                <a:latin typeface="Georgia" panose="02040502050405020303" pitchFamily="18" charset="0"/>
              </a:rPr>
              <a:t>				</a:t>
            </a:r>
            <a:r>
              <a:rPr lang="en-US" sz="4800" b="1" i="1" dirty="0">
                <a:solidFill>
                  <a:schemeClr val="bg1"/>
                </a:solidFill>
                <a:latin typeface="Georgia" panose="02040502050405020303" pitchFamily="18" charset="0"/>
              </a:rPr>
              <a:t>SOFTWARE</a:t>
            </a:r>
            <a:endParaRPr lang="en-US" sz="3600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6DE39-598C-493E-B96D-2A68927CE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275" b="21562"/>
          <a:stretch/>
        </p:blipFill>
        <p:spPr>
          <a:xfrm>
            <a:off x="457199" y="2019300"/>
            <a:ext cx="5063838" cy="259080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F8D801EA-41AF-46A8-9D28-BDD6375CF01F}"/>
              </a:ext>
            </a:extLst>
          </p:cNvPr>
          <p:cNvSpPr txBox="1">
            <a:spLocks/>
          </p:cNvSpPr>
          <p:nvPr/>
        </p:nvSpPr>
        <p:spPr bwMode="auto">
          <a:xfrm>
            <a:off x="3886200" y="5257800"/>
            <a:ext cx="5257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rgbClr val="F1E48E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eorgia"/>
                <a:ea typeface="MS PGothic" panose="020B0600070205080204" pitchFamily="34" charset="-128"/>
                <a:cs typeface="Georgia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Georgia"/>
                <a:ea typeface="MS PGothic" panose="020B0600070205080204" pitchFamily="34" charset="-128"/>
                <a:cs typeface="Georgia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Shannon Knox, Founder and CEO</a:t>
            </a:r>
          </a:p>
          <a:p>
            <a:pPr eaLnBrk="1" hangingPunct="1"/>
            <a:r>
              <a:rPr lang="en-US" alt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Samuel Butler, Analyst</a:t>
            </a:r>
          </a:p>
          <a:p>
            <a:pPr eaLnBrk="1" hangingPunct="1"/>
            <a:endParaRPr lang="en-US" altLang="en-US"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6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Position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AFC799-D135-4F99-8663-53E4B287D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93"/>
          <a:stretch/>
        </p:blipFill>
        <p:spPr>
          <a:xfrm>
            <a:off x="0" y="1873676"/>
            <a:ext cx="9144000" cy="46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2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Factors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228599" y="1600200"/>
            <a:ext cx="8915401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002B5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002B5C"/>
                </a:solidFill>
                <a:latin typeface="Georgia"/>
                <a:ea typeface="+mn-ea"/>
                <a:cs typeface="Georg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002B5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002B5C"/>
                </a:solidFill>
                <a:latin typeface="Georgia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002B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1) Quick Ratio = 0.119 for current quarter</a:t>
            </a:r>
          </a:p>
          <a:p>
            <a:pPr marL="914400" lvl="1" indent="-514350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For every $1 USD in Operational Expenses, $0.119 USD on hand</a:t>
            </a:r>
          </a:p>
          <a:p>
            <a:pPr marL="914400" lvl="1" indent="-514350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Very Large Expenses | Very Little Cash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2) $44 M Cash on Hand | Before $40 M Payment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Last 5 of 7 Quarters were Not Profitable		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3) Some Uncertainty with Launch of New Product</a:t>
            </a:r>
          </a:p>
          <a:p>
            <a:pPr marL="514350" indent="-514350">
              <a:buFont typeface="Arial"/>
              <a:buAutoNum type="arabicParenR"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4) BBB Rating and Increase in Cost of Capital </a:t>
            </a:r>
          </a:p>
          <a:p>
            <a:pPr marL="914400" lvl="1" indent="-514350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Increase of +450bps in 18 months</a:t>
            </a:r>
          </a:p>
          <a:p>
            <a:pPr marL="914400" lvl="1" indent="-514350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Banks view Current Position as Risky </a:t>
            </a:r>
          </a:p>
          <a:p>
            <a:pPr marL="914400" lvl="1" indent="-514350"/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3627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FED05-404D-4858-99A0-7174E0ED8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7"/>
          <a:stretch/>
        </p:blipFill>
        <p:spPr>
          <a:xfrm>
            <a:off x="0" y="1828800"/>
            <a:ext cx="9144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4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F4161-DF75-433A-AB23-9EC5648A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Advantage of Refinancing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D4870-05CC-41FD-9028-14C621B8D4D4}"/>
              </a:ext>
            </a:extLst>
          </p:cNvPr>
          <p:cNvSpPr txBox="1">
            <a:spLocks/>
          </p:cNvSpPr>
          <p:nvPr/>
        </p:nvSpPr>
        <p:spPr>
          <a:xfrm>
            <a:off x="228599" y="1600200"/>
            <a:ext cx="8915401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rgbClr val="002B5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rgbClr val="002B5C"/>
                </a:solidFill>
                <a:latin typeface="Georgia"/>
                <a:ea typeface="+mn-ea"/>
                <a:cs typeface="Georg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002B5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rgbClr val="002B5C"/>
                </a:solidFill>
                <a:latin typeface="Georgia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0" i="0" kern="1200">
                <a:solidFill>
                  <a:srgbClr val="002B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1) $35 M in Cash on Hand</a:t>
            </a:r>
          </a:p>
          <a:p>
            <a:pPr lvl="1" indent="-342900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After $9 M Fee</a:t>
            </a:r>
          </a:p>
          <a:p>
            <a:pPr marL="400050" lvl="1" indent="0">
              <a:buNone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2) Maintain Flexibility to Support Software Launch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Financing to Support Contingency Plans </a:t>
            </a:r>
          </a:p>
          <a:p>
            <a:pPr lvl="1"/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3) Maintain Marketing Capability / Promotional Budget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4) Relative Increase in Cost of Capital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With trends, Capital will be Cheaper Now than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4514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1676400"/>
            <a:ext cx="8839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rgbClr val="F1E48E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eorgia"/>
                <a:ea typeface="MS PGothic" panose="020B0600070205080204" pitchFamily="34" charset="-128"/>
                <a:cs typeface="Georgia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Georgia"/>
                <a:ea typeface="MS PGothic" panose="020B0600070205080204" pitchFamily="34" charset="-128"/>
                <a:cs typeface="Georgia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4000" b="1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Recommendations</a:t>
            </a:r>
          </a:p>
          <a:p>
            <a:pPr eaLnBrk="1" hangingPunct="1"/>
            <a:r>
              <a:rPr lang="en-US" alt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</a:t>
            </a:r>
            <a:r>
              <a:rPr lang="en-US" alt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- Refinance the $40 M Loan </a:t>
            </a:r>
          </a:p>
          <a:p>
            <a:pPr eaLnBrk="1" hangingPunct="1"/>
            <a:r>
              <a:rPr lang="en-US" alt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- Launch the New Software Package</a:t>
            </a:r>
          </a:p>
          <a:p>
            <a:pPr eaLnBrk="1" hangingPunct="1"/>
            <a:r>
              <a:rPr lang="en-US" alt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- Use Refinanced Cash to Mitigate Risk | Maintain Flexibility</a:t>
            </a:r>
          </a:p>
          <a:p>
            <a:pPr eaLnBrk="1" hangingPunct="1"/>
            <a:r>
              <a:rPr lang="en-US" alt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- Payoff Loans as Keenan Hollow Position Improves</a:t>
            </a:r>
          </a:p>
        </p:txBody>
      </p:sp>
    </p:spTree>
    <p:extLst>
      <p:ext uri="{BB962C8B-B14F-4D97-AF65-F5344CB8AC3E}">
        <p14:creationId xmlns:p14="http://schemas.microsoft.com/office/powerpoint/2010/main" val="405565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5_mendoz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Template_5_mendoza.thmx</Template>
  <TotalTime>2339</TotalTime>
  <Words>130</Words>
  <Application>Microsoft Office PowerPoint</Application>
  <PresentationFormat>Letter Paper (8.5x11 in)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Adobe Devanagari</vt:lpstr>
      <vt:lpstr>Arial</vt:lpstr>
      <vt:lpstr>Calibri</vt:lpstr>
      <vt:lpstr>Georgia</vt:lpstr>
      <vt:lpstr>Template_5_mendoza</vt:lpstr>
      <vt:lpstr>PowerPoint Presentation</vt:lpstr>
      <vt:lpstr>Financial Position</vt:lpstr>
      <vt:lpstr>Risks Factors</vt:lpstr>
      <vt:lpstr>Financial Position</vt:lpstr>
      <vt:lpstr>Advantage of Refinancing</vt:lpstr>
      <vt:lpstr>PowerPoint Presentation</vt:lpstr>
    </vt:vector>
  </TitlesOfParts>
  <Company>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EastMac</dc:creator>
  <cp:lastModifiedBy>Samuel Butler</cp:lastModifiedBy>
  <cp:revision>89</cp:revision>
  <cp:lastPrinted>2017-03-23T13:47:41Z</cp:lastPrinted>
  <dcterms:created xsi:type="dcterms:W3CDTF">2011-06-13T19:26:18Z</dcterms:created>
  <dcterms:modified xsi:type="dcterms:W3CDTF">2017-08-31T02:32:17Z</dcterms:modified>
</cp:coreProperties>
</file>