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626F2-4620-4EC3-B7E7-2A745D72969D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F018F-6BBA-49D0-A16E-C2BA27065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02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AE96B-BF3E-4D25-B387-D7A657EEE4B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58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485BA8B-7530-458C-ABAC-39F084FCDA52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10 </a:t>
            </a:r>
            <a:r>
              <a:rPr lang="zh-CN" altLang="en-US" dirty="0" smtClean="0"/>
              <a:t>莫比乌斯反演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10.1 </a:t>
            </a:r>
            <a:r>
              <a:rPr lang="zh-CN" altLang="en-US" dirty="0" smtClean="0"/>
              <a:t>莫比乌斯函数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莫比乌斯函数用</a:t>
                </a:r>
                <a:r>
                  <a:rPr lang="el-GR" altLang="zh-CN" dirty="0" smtClean="0"/>
                  <a:t>μ</a:t>
                </a:r>
                <a:r>
                  <a:rPr lang="en-US" altLang="zh-CN" dirty="0" smtClean="0"/>
                  <a:t>(x)</a:t>
                </a:r>
                <a:r>
                  <a:rPr lang="zh-CN" altLang="en-US" dirty="0" smtClean="0"/>
                  <a:t>表示，它满足</a:t>
                </a:r>
                <a:endParaRPr lang="en-US" altLang="zh-CN" dirty="0" smtClean="0"/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/>
                          </a:rPr>
                          <m:t>𝑑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</m:sub>
                      <m:sup/>
                      <m:e>
                        <m:r>
                          <a:rPr lang="zh-CN" altLang="en-US" i="1">
                            <a:latin typeface="Cambria Math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=1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dirty="0" smtClean="0"/>
                  <a:t>                (1)      </a:t>
                </a:r>
              </a:p>
              <a:p>
                <a:r>
                  <a:rPr lang="zh-CN" altLang="en-US" dirty="0" smtClean="0"/>
                  <a:t>其中</a:t>
                </a:r>
                <a:r>
                  <a:rPr lang="en-US" altLang="zh-CN" dirty="0" smtClean="0"/>
                  <a:t>[m=1]</a:t>
                </a:r>
                <a:r>
                  <a:rPr lang="zh-CN" altLang="en-US" dirty="0" smtClean="0"/>
                  <a:t>是一个逻辑值</a:t>
                </a:r>
                <a:r>
                  <a:rPr lang="en-US" altLang="zh-CN" dirty="0" smtClean="0"/>
                  <a:t>(m==1)   </a:t>
                </a:r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可以根据</a:t>
                </a:r>
                <a:r>
                  <a:rPr lang="en-US" altLang="zh-CN" dirty="0" smtClean="0"/>
                  <a:t>(1)</a:t>
                </a:r>
                <a:r>
                  <a:rPr lang="zh-CN" altLang="en-US" dirty="0" smtClean="0"/>
                  <a:t>把</a:t>
                </a:r>
                <a:r>
                  <a:rPr lang="el-GR" altLang="zh-CN" dirty="0"/>
                  <a:t>μ</a:t>
                </a:r>
                <a:r>
                  <a:rPr lang="en-US" altLang="zh-CN" dirty="0" smtClean="0"/>
                  <a:t>(x)</a:t>
                </a:r>
                <a:r>
                  <a:rPr lang="zh-CN" altLang="en-US" dirty="0" smtClean="0"/>
                  <a:t>算出来：</a:t>
                </a:r>
                <a:endParaRPr lang="en-US" altLang="zh-CN" dirty="0" smtClean="0"/>
              </a:p>
              <a:p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</a:t>
                </a:r>
                <a:r>
                  <a:rPr lang="en-US" altLang="zh-CN" dirty="0" smtClean="0"/>
                  <a:t>m=1</a:t>
                </a:r>
                <a:r>
                  <a:rPr lang="zh-CN" altLang="en-US" dirty="0" smtClean="0"/>
                  <a:t>时， </a:t>
                </a:r>
                <a:r>
                  <a:rPr lang="el-GR" altLang="zh-CN" dirty="0"/>
                  <a:t>μ</a:t>
                </a:r>
                <a:r>
                  <a:rPr lang="en-US" altLang="zh-CN" dirty="0" smtClean="0"/>
                  <a:t>(1)=1</a:t>
                </a:r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）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是一个质数时，</a:t>
                </a:r>
                <a:r>
                  <a:rPr lang="el-GR" altLang="zh-CN" dirty="0"/>
                  <a:t> μ</a:t>
                </a:r>
                <a:r>
                  <a:rPr lang="en-US" altLang="zh-CN" dirty="0"/>
                  <a:t>(1</a:t>
                </a:r>
                <a:r>
                  <a:rPr lang="en-US" altLang="zh-CN" dirty="0" smtClean="0"/>
                  <a:t>)+</a:t>
                </a:r>
                <a:r>
                  <a:rPr lang="el-GR" altLang="zh-CN" dirty="0"/>
                  <a:t> μ</a:t>
                </a:r>
                <a:r>
                  <a:rPr lang="en-US" altLang="zh-CN" dirty="0" smtClean="0"/>
                  <a:t>(m)=0, </a:t>
                </a:r>
                <a:r>
                  <a:rPr lang="el-GR" altLang="zh-CN" dirty="0"/>
                  <a:t>μ</a:t>
                </a:r>
                <a:r>
                  <a:rPr lang="en-US" altLang="zh-CN" dirty="0"/>
                  <a:t>(m</a:t>
                </a:r>
                <a:r>
                  <a:rPr lang="en-US" altLang="zh-CN" dirty="0" smtClean="0"/>
                  <a:t>)=-1</a:t>
                </a:r>
              </a:p>
              <a:p>
                <a:r>
                  <a:rPr lang="en-US" altLang="zh-CN" dirty="0" smtClean="0"/>
                  <a:t>3)  m</a:t>
                </a:r>
                <a:r>
                  <a:rPr lang="zh-CN" altLang="en-US" dirty="0" smtClean="0"/>
                  <a:t>分解质因数为</a:t>
                </a:r>
                <a:r>
                  <a:rPr lang="en-US" altLang="zh-CN" dirty="0" smtClean="0"/>
                  <a:t>p</a:t>
                </a:r>
                <a:r>
                  <a:rPr lang="en-US" altLang="zh-CN" baseline="30000" dirty="0" smtClean="0"/>
                  <a:t>2</a:t>
                </a:r>
                <a:r>
                  <a:rPr lang="zh-CN" altLang="en-US" dirty="0" smtClean="0"/>
                  <a:t>，</a:t>
                </a:r>
                <a:r>
                  <a:rPr lang="el-GR" altLang="zh-CN" dirty="0"/>
                  <a:t> μ</a:t>
                </a:r>
                <a:r>
                  <a:rPr lang="en-US" altLang="zh-CN" dirty="0"/>
                  <a:t>(1)+</a:t>
                </a:r>
                <a:r>
                  <a:rPr lang="el-GR" altLang="zh-CN" dirty="0"/>
                  <a:t> μ</a:t>
                </a:r>
                <a:r>
                  <a:rPr lang="en-US" altLang="zh-CN" dirty="0" smtClean="0"/>
                  <a:t>(p)+</a:t>
                </a:r>
                <a:r>
                  <a:rPr lang="el-GR" altLang="zh-CN" dirty="0"/>
                  <a:t> μ</a:t>
                </a:r>
                <a:r>
                  <a:rPr lang="en-US" altLang="zh-CN" dirty="0" smtClean="0"/>
                  <a:t>(p</a:t>
                </a:r>
                <a:r>
                  <a:rPr lang="en-US" altLang="zh-CN" baseline="30000" dirty="0" smtClean="0"/>
                  <a:t>2</a:t>
                </a:r>
                <a:r>
                  <a:rPr lang="en-US" altLang="zh-CN" dirty="0" smtClean="0"/>
                  <a:t>)= 0,</a:t>
                </a:r>
                <a:r>
                  <a:rPr lang="el-GR" altLang="zh-CN" dirty="0"/>
                  <a:t> μ</a:t>
                </a:r>
                <a:r>
                  <a:rPr lang="en-US" altLang="zh-CN" dirty="0"/>
                  <a:t>(p</a:t>
                </a:r>
                <a:r>
                  <a:rPr lang="en-US" altLang="zh-CN" baseline="30000" dirty="0"/>
                  <a:t>2</a:t>
                </a:r>
                <a:r>
                  <a:rPr lang="en-US" altLang="zh-CN" dirty="0"/>
                  <a:t>)= </a:t>
                </a:r>
                <a:r>
                  <a:rPr lang="en-US" altLang="zh-CN" dirty="0" smtClean="0"/>
                  <a:t>0</a:t>
                </a:r>
              </a:p>
              <a:p>
                <a:r>
                  <a:rPr lang="en-US" altLang="zh-CN" dirty="0" smtClean="0"/>
                  <a:t>4)  m</a:t>
                </a:r>
                <a:r>
                  <a:rPr lang="zh-CN" altLang="en-US" dirty="0"/>
                  <a:t>分解质因数为</a:t>
                </a:r>
                <a:r>
                  <a:rPr lang="en-US" altLang="zh-CN" dirty="0" smtClean="0"/>
                  <a:t>p1.p2</a:t>
                </a:r>
                <a:r>
                  <a:rPr lang="zh-CN" altLang="en-US" dirty="0" smtClean="0"/>
                  <a:t>时</a:t>
                </a:r>
                <a:r>
                  <a:rPr lang="zh-CN" altLang="en-US" dirty="0"/>
                  <a:t>，则</a:t>
                </a:r>
                <a:r>
                  <a:rPr lang="el-GR" altLang="zh-CN" dirty="0"/>
                  <a:t>μ</a:t>
                </a:r>
                <a:r>
                  <a:rPr lang="en-US" altLang="zh-CN" dirty="0"/>
                  <a:t>(m</a:t>
                </a:r>
                <a:r>
                  <a:rPr lang="en-US" altLang="zh-CN" dirty="0" smtClean="0"/>
                  <a:t>)=</a:t>
                </a:r>
                <a:r>
                  <a:rPr lang="el-GR" altLang="zh-CN" dirty="0"/>
                  <a:t> μ</a:t>
                </a:r>
                <a:r>
                  <a:rPr lang="en-US" altLang="zh-CN" dirty="0"/>
                  <a:t>(1)+</a:t>
                </a:r>
                <a:r>
                  <a:rPr lang="el-GR" altLang="zh-CN" dirty="0"/>
                  <a:t> μ</a:t>
                </a:r>
                <a:r>
                  <a:rPr lang="en-US" altLang="zh-CN" dirty="0" smtClean="0"/>
                  <a:t>(p1)+</a:t>
                </a:r>
                <a:r>
                  <a:rPr lang="el-GR" altLang="zh-CN" dirty="0"/>
                  <a:t> μ</a:t>
                </a:r>
                <a:r>
                  <a:rPr lang="en-US" altLang="zh-CN" dirty="0" smtClean="0"/>
                  <a:t>(p2)+</a:t>
                </a:r>
                <a:r>
                  <a:rPr lang="el-GR" altLang="zh-CN" dirty="0" smtClean="0"/>
                  <a:t> </a:t>
                </a:r>
                <a:r>
                  <a:rPr lang="el-GR" altLang="zh-CN" dirty="0"/>
                  <a:t>μ</a:t>
                </a:r>
                <a:r>
                  <a:rPr lang="en-US" altLang="zh-CN" dirty="0" smtClean="0"/>
                  <a:t>(p1p2)=0, </a:t>
                </a:r>
                <a:r>
                  <a:rPr lang="zh-CN" altLang="en-US" dirty="0" smtClean="0"/>
                  <a:t>因而</a:t>
                </a:r>
                <a:r>
                  <a:rPr lang="el-GR" altLang="zh-CN" dirty="0"/>
                  <a:t>μ</a:t>
                </a:r>
                <a:r>
                  <a:rPr lang="en-US" altLang="zh-CN" dirty="0"/>
                  <a:t>(p1p2</a:t>
                </a:r>
                <a:r>
                  <a:rPr lang="en-US" altLang="zh-CN" dirty="0" smtClean="0"/>
                  <a:t>)=1</a:t>
                </a:r>
              </a:p>
              <a:p>
                <a:endParaRPr lang="en-US" altLang="zh-CN" baseline="300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3125" r="-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193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10.1 </a:t>
            </a:r>
            <a:r>
              <a:rPr lang="zh-CN" altLang="en-US" dirty="0" smtClean="0"/>
              <a:t>莫比乌斯函数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baseline="30000" dirty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278942"/>
              </p:ext>
            </p:extLst>
          </p:nvPr>
        </p:nvGraphicFramePr>
        <p:xfrm>
          <a:off x="1751013" y="2708275"/>
          <a:ext cx="5445125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公式" r:id="rId3" imgW="2361960" imgH="812520" progId="Equation.3">
                  <p:embed/>
                </p:oleObj>
              </mc:Choice>
              <mc:Fallback>
                <p:oleObj name="公式" r:id="rId3" imgW="2361960" imgH="8125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3" y="2708275"/>
                        <a:ext cx="5445125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658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10.2 </a:t>
            </a:r>
            <a:r>
              <a:rPr lang="zh-CN" altLang="en-US" dirty="0" smtClean="0"/>
              <a:t>莫比乌斯反演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baseline="30000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或者：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证明的原理并不复杂，就是项的交换和结合。</a:t>
            </a:r>
            <a:endParaRPr lang="en-US" altLang="zh-CN" dirty="0" smtClean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05063"/>
              </p:ext>
            </p:extLst>
          </p:nvPr>
        </p:nvGraphicFramePr>
        <p:xfrm>
          <a:off x="1187624" y="2708920"/>
          <a:ext cx="550703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公式" r:id="rId3" imgW="2476440" imgH="355320" progId="Equation.3">
                  <p:embed/>
                </p:oleObj>
              </mc:Choice>
              <mc:Fallback>
                <p:oleObj name="公式" r:id="rId3" imgW="2476440" imgH="355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708920"/>
                        <a:ext cx="5507037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298797"/>
              </p:ext>
            </p:extLst>
          </p:nvPr>
        </p:nvGraphicFramePr>
        <p:xfrm>
          <a:off x="1865313" y="3844925"/>
          <a:ext cx="259873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公式" r:id="rId5" imgW="1282680" imgH="444240" progId="Equation.3">
                  <p:embed/>
                </p:oleObj>
              </mc:Choice>
              <mc:Fallback>
                <p:oleObj name="公式" r:id="rId5" imgW="128268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5313" y="3844925"/>
                        <a:ext cx="2598737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65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10.3 </a:t>
            </a:r>
            <a:r>
              <a:rPr lang="zh-CN" altLang="en-US" dirty="0" smtClean="0"/>
              <a:t>一个例子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例如，</a:t>
            </a:r>
            <a:r>
              <a:rPr lang="en-US" altLang="zh-CN" dirty="0" smtClean="0"/>
              <a:t>n=6</a:t>
            </a:r>
            <a:r>
              <a:rPr lang="zh-CN" altLang="en-US" dirty="0" smtClean="0"/>
              <a:t>，排列以下数据：</a:t>
            </a:r>
            <a:endParaRPr lang="en-US" altLang="zh-CN" dirty="0" smtClean="0"/>
          </a:p>
          <a:p>
            <a:r>
              <a:rPr lang="en-US" altLang="zh-CN" dirty="0" smtClean="0"/>
              <a:t>1/6,</a:t>
            </a:r>
            <a:r>
              <a:rPr lang="zh-CN" altLang="en-US" dirty="0" smtClean="0"/>
              <a:t>  </a:t>
            </a:r>
            <a:r>
              <a:rPr lang="en-US" altLang="zh-CN" dirty="0" smtClean="0"/>
              <a:t>2/6, 3/6, 4/6, 5/6, 6/6,</a:t>
            </a:r>
          </a:p>
          <a:p>
            <a:r>
              <a:rPr lang="en-US" altLang="zh-CN" dirty="0" smtClean="0"/>
              <a:t>1) </a:t>
            </a:r>
            <a:r>
              <a:rPr lang="zh-CN" altLang="en-US" dirty="0"/>
              <a:t> </a:t>
            </a:r>
            <a:r>
              <a:rPr lang="zh-CN" altLang="en-US" dirty="0" smtClean="0"/>
              <a:t>分子跟分母</a:t>
            </a:r>
            <a:r>
              <a:rPr lang="en-US" altLang="zh-CN" dirty="0" smtClean="0"/>
              <a:t>6</a:t>
            </a:r>
            <a:r>
              <a:rPr lang="zh-CN" altLang="en-US" dirty="0" smtClean="0"/>
              <a:t>互质的有</a:t>
            </a:r>
            <a:r>
              <a:rPr lang="en-US" altLang="zh-CN" dirty="0" smtClean="0"/>
              <a:t>1/6,5/6</a:t>
            </a:r>
          </a:p>
          <a:p>
            <a:r>
              <a:rPr lang="en-US" altLang="zh-CN" dirty="0" smtClean="0"/>
              <a:t>2)  </a:t>
            </a:r>
            <a:r>
              <a:rPr lang="zh-CN" altLang="en-US" dirty="0" smtClean="0"/>
              <a:t>约</a:t>
            </a:r>
            <a:r>
              <a:rPr lang="en-US" altLang="zh-CN" dirty="0" smtClean="0"/>
              <a:t>2</a:t>
            </a:r>
            <a:r>
              <a:rPr lang="zh-CN" altLang="en-US" dirty="0" smtClean="0"/>
              <a:t>后跟分母</a:t>
            </a:r>
            <a:r>
              <a:rPr lang="en-US" altLang="zh-CN" dirty="0" smtClean="0"/>
              <a:t>3</a:t>
            </a:r>
            <a:r>
              <a:rPr lang="zh-CN" altLang="en-US" dirty="0" smtClean="0"/>
              <a:t>互质的有</a:t>
            </a:r>
            <a:r>
              <a:rPr lang="en-US" altLang="zh-CN" dirty="0" smtClean="0"/>
              <a:t>2/6,/4/6</a:t>
            </a:r>
          </a:p>
          <a:p>
            <a:r>
              <a:rPr lang="en-US" altLang="zh-CN" dirty="0" smtClean="0"/>
              <a:t>3)  </a:t>
            </a:r>
            <a:r>
              <a:rPr lang="zh-CN" altLang="en-US" dirty="0" smtClean="0"/>
              <a:t>约</a:t>
            </a:r>
            <a:r>
              <a:rPr lang="en-US" altLang="zh-CN" dirty="0" smtClean="0"/>
              <a:t>3</a:t>
            </a:r>
            <a:r>
              <a:rPr lang="zh-CN" altLang="en-US" dirty="0" smtClean="0"/>
              <a:t>后跟分母</a:t>
            </a:r>
            <a:r>
              <a:rPr lang="en-US" altLang="zh-CN" dirty="0" smtClean="0"/>
              <a:t>2</a:t>
            </a:r>
            <a:r>
              <a:rPr lang="zh-CN" altLang="en-US" dirty="0" smtClean="0"/>
              <a:t>互质的有</a:t>
            </a:r>
            <a:r>
              <a:rPr lang="en-US" altLang="zh-CN" dirty="0" smtClean="0"/>
              <a:t>3/6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）约</a:t>
            </a:r>
            <a:r>
              <a:rPr lang="en-US" altLang="zh-CN" dirty="0" smtClean="0"/>
              <a:t>6</a:t>
            </a:r>
            <a:r>
              <a:rPr lang="zh-CN" altLang="en-US" dirty="0" smtClean="0"/>
              <a:t>后跟分母</a:t>
            </a:r>
            <a:r>
              <a:rPr lang="en-US" altLang="zh-CN" dirty="0" smtClean="0"/>
              <a:t>1</a:t>
            </a:r>
            <a:r>
              <a:rPr lang="zh-CN" altLang="en-US" dirty="0" smtClean="0"/>
              <a:t>互质的</a:t>
            </a:r>
            <a:r>
              <a:rPr lang="en-US" altLang="zh-CN" dirty="0" smtClean="0"/>
              <a:t>6/6</a:t>
            </a:r>
          </a:p>
          <a:p>
            <a:r>
              <a:rPr lang="zh-CN" altLang="en-US" dirty="0" smtClean="0"/>
              <a:t>这些全部合计一共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个，则：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470819"/>
              </p:ext>
            </p:extLst>
          </p:nvPr>
        </p:nvGraphicFramePr>
        <p:xfrm>
          <a:off x="4644008" y="4293096"/>
          <a:ext cx="1289050" cy="600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公式" r:id="rId3" imgW="761760" imgH="355320" progId="Equation.3">
                  <p:embed/>
                </p:oleObj>
              </mc:Choice>
              <mc:Fallback>
                <p:oleObj name="公式" r:id="rId3" imgW="761760" imgH="3553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4008" y="4293096"/>
                        <a:ext cx="1289050" cy="600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838861"/>
              </p:ext>
            </p:extLst>
          </p:nvPr>
        </p:nvGraphicFramePr>
        <p:xfrm>
          <a:off x="2555776" y="4941168"/>
          <a:ext cx="2374900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公式" r:id="rId5" imgW="1091880" imgH="431640" progId="Equation.3">
                  <p:embed/>
                </p:oleObj>
              </mc:Choice>
              <mc:Fallback>
                <p:oleObj name="公式" r:id="rId5" imgW="109188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5776" y="4941168"/>
                        <a:ext cx="2374900" cy="1049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0708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10.4 </a:t>
            </a:r>
            <a:r>
              <a:rPr lang="zh-CN" altLang="en-US" dirty="0" smtClean="0"/>
              <a:t>莫比乌斯反演的另一组公式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5871"/>
              </p:ext>
            </p:extLst>
          </p:nvPr>
        </p:nvGraphicFramePr>
        <p:xfrm>
          <a:off x="998537" y="1557338"/>
          <a:ext cx="2438871" cy="935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公式" r:id="rId3" imgW="927000" imgH="355320" progId="Equation.3">
                  <p:embed/>
                </p:oleObj>
              </mc:Choice>
              <mc:Fallback>
                <p:oleObj name="公式" r:id="rId3" imgW="92700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7" y="1557338"/>
                        <a:ext cx="2438871" cy="9355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310541"/>
              </p:ext>
            </p:extLst>
          </p:nvPr>
        </p:nvGraphicFramePr>
        <p:xfrm>
          <a:off x="4816475" y="1412875"/>
          <a:ext cx="2786063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公式" r:id="rId5" imgW="1282680" imgH="444240" progId="Equation.3">
                  <p:embed/>
                </p:oleObj>
              </mc:Choice>
              <mc:Fallback>
                <p:oleObj name="公式" r:id="rId5" imgW="12826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475" y="1412875"/>
                        <a:ext cx="2786063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右箭头 9"/>
          <p:cNvSpPr/>
          <p:nvPr/>
        </p:nvSpPr>
        <p:spPr>
          <a:xfrm>
            <a:off x="3707904" y="1772816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解读：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g(d)=f(d)+f(2d)+f(</a:t>
            </a:r>
            <a:r>
              <a:rPr lang="en-US" altLang="zh-CN" dirty="0" err="1" smtClean="0"/>
              <a:t>kd</a:t>
            </a:r>
            <a:r>
              <a:rPr lang="en-US" altLang="zh-CN" dirty="0" smtClean="0"/>
              <a:t>)+….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-&gt; f(d)=</a:t>
            </a:r>
            <a:r>
              <a:rPr lang="el-GR" altLang="zh-CN" dirty="0" smtClean="0"/>
              <a:t>μ</a:t>
            </a:r>
            <a:r>
              <a:rPr lang="en-US" altLang="zh-CN" dirty="0" smtClean="0"/>
              <a:t>(1)g(d)+</a:t>
            </a:r>
            <a:r>
              <a:rPr lang="el-GR" altLang="zh-CN" dirty="0"/>
              <a:t> μ</a:t>
            </a:r>
            <a:r>
              <a:rPr lang="en-US" altLang="zh-CN" dirty="0" smtClean="0"/>
              <a:t>(2)g(</a:t>
            </a:r>
            <a:r>
              <a:rPr lang="en-US" altLang="zh-CN" dirty="0"/>
              <a:t>2</a:t>
            </a:r>
            <a:r>
              <a:rPr lang="en-US" altLang="zh-CN" dirty="0" smtClean="0"/>
              <a:t>d)+</a:t>
            </a:r>
            <a:r>
              <a:rPr lang="el-GR" altLang="zh-CN" dirty="0" smtClean="0"/>
              <a:t> </a:t>
            </a:r>
            <a:r>
              <a:rPr lang="el-GR" altLang="zh-CN" dirty="0"/>
              <a:t>μ</a:t>
            </a:r>
            <a:r>
              <a:rPr lang="en-US" altLang="zh-CN" dirty="0" smtClean="0"/>
              <a:t>(3)g(</a:t>
            </a:r>
            <a:r>
              <a:rPr lang="en-US" altLang="zh-CN" dirty="0"/>
              <a:t>3</a:t>
            </a:r>
            <a:r>
              <a:rPr lang="en-US" altLang="zh-CN" dirty="0" smtClean="0"/>
              <a:t>d)+….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对于一个具体的问题，式子中的省略号不会无穷，到某步会</a:t>
            </a:r>
            <a:r>
              <a:rPr lang="en-US" altLang="zh-CN" dirty="0" smtClean="0"/>
              <a:t>=0.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65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10.5 </a:t>
            </a:r>
            <a:r>
              <a:rPr lang="zh-CN" altLang="en-US" dirty="0"/>
              <a:t>例子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165203"/>
              </p:ext>
            </p:extLst>
          </p:nvPr>
        </p:nvGraphicFramePr>
        <p:xfrm>
          <a:off x="998537" y="2130748"/>
          <a:ext cx="2438871" cy="935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公式" r:id="rId4" imgW="927000" imgH="355320" progId="Equation.3">
                  <p:embed/>
                </p:oleObj>
              </mc:Choice>
              <mc:Fallback>
                <p:oleObj name="公式" r:id="rId4" imgW="92700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7" y="2130748"/>
                        <a:ext cx="2438871" cy="9355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614605"/>
              </p:ext>
            </p:extLst>
          </p:nvPr>
        </p:nvGraphicFramePr>
        <p:xfrm>
          <a:off x="4816475" y="1986285"/>
          <a:ext cx="2786063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公式" r:id="rId6" imgW="1282680" imgH="444240" progId="Equation.3">
                  <p:embed/>
                </p:oleObj>
              </mc:Choice>
              <mc:Fallback>
                <p:oleObj name="公式" r:id="rId6" imgW="12826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475" y="1986285"/>
                        <a:ext cx="2786063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右箭头 9"/>
          <p:cNvSpPr/>
          <p:nvPr/>
        </p:nvSpPr>
        <p:spPr>
          <a:xfrm>
            <a:off x="3707904" y="2346226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</a:t>
            </a:r>
            <a:r>
              <a:rPr lang="en-US" altLang="zh-CN" dirty="0"/>
              <a:t>n, </a:t>
            </a:r>
            <a:r>
              <a:rPr lang="zh-CN" altLang="en-US" dirty="0"/>
              <a:t>所有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互质的有多少对，</a:t>
            </a:r>
            <a:r>
              <a:rPr lang="en-US" altLang="zh-CN" dirty="0" err="1"/>
              <a:t>a,b</a:t>
            </a:r>
            <a:r>
              <a:rPr lang="en-US" altLang="zh-CN" dirty="0"/>
              <a:t>&lt;=n.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    令</a:t>
            </a:r>
            <a:r>
              <a:rPr lang="en-US" altLang="zh-CN" dirty="0" smtClean="0"/>
              <a:t>f(d) 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)=d</a:t>
            </a:r>
            <a:r>
              <a:rPr lang="zh-CN" altLang="en-US" dirty="0" smtClean="0"/>
              <a:t>的对数，</a:t>
            </a:r>
            <a:r>
              <a:rPr lang="en-US" altLang="zh-CN" dirty="0" smtClean="0"/>
              <a:t>g(d)=f(d)+f(2d)+…, </a:t>
            </a:r>
            <a:r>
              <a:rPr lang="zh-CN" altLang="en-US" dirty="0" smtClean="0"/>
              <a:t>那么</a:t>
            </a:r>
            <a:r>
              <a:rPr lang="en-US" altLang="zh-CN" dirty="0" smtClean="0">
                <a:solidFill>
                  <a:srgbClr val="FF0000"/>
                </a:solidFill>
              </a:rPr>
              <a:t>g(d)=(n/d)*(n/d),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g(d)</a:t>
            </a:r>
            <a:r>
              <a:rPr lang="zh-CN" altLang="en-US" dirty="0" smtClean="0"/>
              <a:t>倒是比较好算。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endParaRPr lang="en-US" altLang="zh-CN" dirty="0"/>
          </a:p>
          <a:p>
            <a:r>
              <a:rPr lang="zh-CN" altLang="en-US" dirty="0" smtClean="0"/>
              <a:t>从而反演后， </a:t>
            </a:r>
            <a:r>
              <a:rPr lang="en-US" altLang="zh-CN" dirty="0" smtClean="0"/>
              <a:t>f(d)=</a:t>
            </a:r>
            <a:r>
              <a:rPr lang="el-GR" altLang="zh-CN" dirty="0"/>
              <a:t> μ</a:t>
            </a:r>
            <a:r>
              <a:rPr lang="en-US" altLang="zh-CN" dirty="0"/>
              <a:t>(1)g(d)+</a:t>
            </a:r>
            <a:r>
              <a:rPr lang="el-GR" altLang="zh-CN" dirty="0"/>
              <a:t> μ</a:t>
            </a:r>
            <a:r>
              <a:rPr lang="en-US" altLang="zh-CN" dirty="0"/>
              <a:t>(2)g(2d)+</a:t>
            </a:r>
            <a:r>
              <a:rPr lang="el-GR" altLang="zh-CN" dirty="0"/>
              <a:t> μ</a:t>
            </a:r>
            <a:r>
              <a:rPr lang="en-US" altLang="zh-CN" dirty="0"/>
              <a:t>(3)g(3d)+….</a:t>
            </a:r>
            <a:endParaRPr lang="en-US" altLang="zh-CN" dirty="0" smtClean="0"/>
          </a:p>
          <a:p>
            <a:r>
              <a:rPr lang="zh-CN" altLang="en-US" dirty="0" smtClean="0"/>
              <a:t>互质的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  <a:r>
              <a:rPr lang="zh-CN" altLang="en-US" dirty="0" smtClean="0"/>
              <a:t>对数就是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f(1)=</a:t>
            </a:r>
            <a:r>
              <a:rPr lang="el-GR" altLang="zh-CN" dirty="0"/>
              <a:t> μ</a:t>
            </a:r>
            <a:r>
              <a:rPr lang="en-US" altLang="zh-CN" dirty="0" smtClean="0"/>
              <a:t>(1)g(1)+</a:t>
            </a:r>
            <a:r>
              <a:rPr lang="el-GR" altLang="zh-CN" dirty="0" smtClean="0"/>
              <a:t> </a:t>
            </a:r>
            <a:r>
              <a:rPr lang="el-GR" altLang="zh-CN" dirty="0"/>
              <a:t>μ</a:t>
            </a:r>
            <a:r>
              <a:rPr lang="en-US" altLang="zh-CN" dirty="0" smtClean="0"/>
              <a:t>(2)g(2)+</a:t>
            </a:r>
            <a:r>
              <a:rPr lang="el-GR" altLang="zh-CN" dirty="0" smtClean="0"/>
              <a:t> </a:t>
            </a:r>
            <a:r>
              <a:rPr lang="en-US" altLang="zh-CN" dirty="0" smtClean="0"/>
              <a:t>…</a:t>
            </a:r>
            <a:r>
              <a:rPr lang="el-GR" altLang="zh-CN" dirty="0" smtClean="0"/>
              <a:t>μ</a:t>
            </a:r>
            <a:r>
              <a:rPr lang="en-US" altLang="zh-CN" dirty="0" smtClean="0"/>
              <a:t>(n)g(n)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37428"/>
              </p:ext>
            </p:extLst>
          </p:nvPr>
        </p:nvGraphicFramePr>
        <p:xfrm>
          <a:off x="7292863" y="404664"/>
          <a:ext cx="182386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4772"/>
                <a:gridCol w="364772"/>
                <a:gridCol w="364772"/>
                <a:gridCol w="364772"/>
                <a:gridCol w="364772"/>
              </a:tblGrid>
              <a:tr h="3507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75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75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75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75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7020272" y="620688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40252" y="95775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2d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7596336" y="692696"/>
            <a:ext cx="144016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956376" y="713021"/>
            <a:ext cx="144016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8316416" y="692696"/>
            <a:ext cx="144016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8676456" y="692696"/>
            <a:ext cx="144016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999984" y="692696"/>
            <a:ext cx="144016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7604720" y="1029762"/>
            <a:ext cx="144016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7956376" y="1029762"/>
            <a:ext cx="144016" cy="1846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8316416" y="1041502"/>
            <a:ext cx="144016" cy="1846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8676456" y="1041502"/>
            <a:ext cx="144016" cy="1846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9046958" y="1041502"/>
            <a:ext cx="144016" cy="1846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7604720" y="1412776"/>
            <a:ext cx="144016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7604720" y="1772816"/>
            <a:ext cx="144016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7602264" y="2161560"/>
            <a:ext cx="144016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7956376" y="1412776"/>
            <a:ext cx="144016" cy="1846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7956376" y="1772816"/>
            <a:ext cx="144016" cy="1846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7942631" y="2144847"/>
            <a:ext cx="144016" cy="1846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8316416" y="1412776"/>
            <a:ext cx="144016" cy="1846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8651422" y="1412776"/>
            <a:ext cx="144016" cy="1846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8999984" y="1422263"/>
            <a:ext cx="144016" cy="18466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8302671" y="1772816"/>
            <a:ext cx="144016" cy="1846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8302671" y="2144847"/>
            <a:ext cx="144016" cy="1846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8660255" y="1772816"/>
            <a:ext cx="144016" cy="1846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8676456" y="2144847"/>
            <a:ext cx="144016" cy="1846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9020106" y="1772816"/>
            <a:ext cx="144016" cy="184666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8995072" y="2143045"/>
            <a:ext cx="144016" cy="184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72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280</TotalTime>
  <Words>390</Words>
  <Application>Microsoft Office PowerPoint</Application>
  <PresentationFormat>全屏显示(4:3)</PresentationFormat>
  <Paragraphs>51</Paragraphs>
  <Slides>7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透明</vt:lpstr>
      <vt:lpstr>公式</vt:lpstr>
      <vt:lpstr>Microsoft 公式 3.0</vt:lpstr>
      <vt:lpstr>10 莫比乌斯反演 </vt:lpstr>
      <vt:lpstr>10.1 莫比乌斯函数</vt:lpstr>
      <vt:lpstr>10.1 莫比乌斯函数(cont)</vt:lpstr>
      <vt:lpstr>10.2 莫比乌斯反演</vt:lpstr>
      <vt:lpstr>10.3 一个例子</vt:lpstr>
      <vt:lpstr>10.4 莫比乌斯反演的另一组公式</vt:lpstr>
      <vt:lpstr>10.5 例子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几个OJ编程知识点</dc:title>
  <dc:creator>Sky123.Org</dc:creator>
  <cp:lastModifiedBy>Sky123.Org</cp:lastModifiedBy>
  <cp:revision>49</cp:revision>
  <dcterms:created xsi:type="dcterms:W3CDTF">2017-07-22T00:18:00Z</dcterms:created>
  <dcterms:modified xsi:type="dcterms:W3CDTF">2017-08-03T01:27:52Z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