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6" r:id="rId5"/>
    <p:sldId id="268" r:id="rId6"/>
    <p:sldId id="270" r:id="rId7"/>
    <p:sldId id="269" r:id="rId8"/>
    <p:sldId id="271" r:id="rId9"/>
    <p:sldId id="27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85BA8B-7530-458C-ABAC-39F084FCDA5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0B50CBF-D2D7-4AB8-BFC5-03082D4840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11 </a:t>
            </a:r>
            <a:r>
              <a:rPr lang="zh-CN" altLang="en-US" dirty="0"/>
              <a:t>计算</a:t>
            </a:r>
            <a:r>
              <a:rPr lang="zh-CN" altLang="en-US" dirty="0" smtClean="0"/>
              <a:t>几何</a:t>
            </a:r>
            <a:r>
              <a:rPr lang="en-US" altLang="zh-CN" dirty="0" smtClean="0"/>
              <a:t> </a:t>
            </a:r>
            <a:r>
              <a:rPr lang="zh-CN" altLang="en-US" dirty="0" smtClean="0"/>
              <a:t>初步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11.1 </a:t>
            </a:r>
            <a:r>
              <a:rPr lang="zh-CN" altLang="en-US" dirty="0" smtClean="0"/>
              <a:t>坐标与向量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二维空间中，点的坐标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坐标原点为</a:t>
            </a:r>
            <a:r>
              <a:rPr lang="en-US" altLang="zh-CN" dirty="0" smtClean="0"/>
              <a:t>(0,0)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一</a:t>
            </a:r>
            <a:r>
              <a:rPr lang="zh-CN" altLang="en-US" dirty="0" smtClean="0"/>
              <a:t>个向量</a:t>
            </a:r>
            <a:r>
              <a:rPr lang="en-US" altLang="zh-CN" dirty="0" smtClean="0"/>
              <a:t>p</a:t>
            </a:r>
            <a:r>
              <a:rPr lang="zh-CN" altLang="en-US" dirty="0" smtClean="0"/>
              <a:t>是连接起点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xa,ya</a:t>
            </a:r>
            <a:r>
              <a:rPr lang="en-US" altLang="zh-CN" dirty="0" smtClean="0"/>
              <a:t>)</a:t>
            </a:r>
            <a:r>
              <a:rPr lang="zh-CN" altLang="en-US" dirty="0" smtClean="0"/>
              <a:t>到终点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xb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yb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的有向线，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p=(</a:t>
            </a:r>
            <a:r>
              <a:rPr lang="en-US" altLang="zh-CN" dirty="0" err="1" smtClean="0"/>
              <a:t>xb-xa</a:t>
            </a:r>
            <a:r>
              <a:rPr lang="en-US" altLang="zh-CN" dirty="0" smtClean="0"/>
              <a:t> , </a:t>
            </a:r>
            <a:r>
              <a:rPr lang="en-US" altLang="zh-CN" dirty="0" err="1" smtClean="0"/>
              <a:t>yb-ya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11.2 </a:t>
            </a:r>
            <a:r>
              <a:rPr lang="zh-CN" altLang="en-US" dirty="0" smtClean="0"/>
              <a:t>向量相等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一个向量</a:t>
            </a:r>
            <a:r>
              <a:rPr lang="en-US" altLang="zh-CN" dirty="0" smtClean="0"/>
              <a:t>p=(</a:t>
            </a:r>
            <a:r>
              <a:rPr lang="en-US" altLang="zh-CN" dirty="0" err="1" smtClean="0"/>
              <a:t>xp,yp</a:t>
            </a:r>
            <a:r>
              <a:rPr lang="en-US" altLang="zh-CN" dirty="0" smtClean="0"/>
              <a:t>)</a:t>
            </a:r>
            <a:r>
              <a:rPr lang="zh-CN" altLang="en-US" dirty="0" smtClean="0"/>
              <a:t>与向量</a:t>
            </a:r>
            <a:r>
              <a:rPr lang="en-US" altLang="zh-CN" dirty="0" smtClean="0"/>
              <a:t>q=(</a:t>
            </a:r>
            <a:r>
              <a:rPr lang="en-US" altLang="zh-CN" dirty="0" err="1" smtClean="0"/>
              <a:t>xq,yq</a:t>
            </a:r>
            <a:r>
              <a:rPr lang="en-US" altLang="zh-CN" dirty="0" smtClean="0"/>
              <a:t>)</a:t>
            </a:r>
            <a:r>
              <a:rPr lang="zh-CN" altLang="en-US" dirty="0" smtClean="0"/>
              <a:t>相等，如果</a:t>
            </a:r>
            <a:r>
              <a:rPr lang="en-US" altLang="zh-CN" dirty="0" err="1" smtClean="0"/>
              <a:t>xp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yp</a:t>
            </a:r>
            <a:r>
              <a:rPr lang="zh-CN" altLang="en-US" dirty="0" smtClean="0"/>
              <a:t>并且</a:t>
            </a:r>
            <a:r>
              <a:rPr lang="en-US" altLang="zh-CN" dirty="0" err="1" smtClean="0"/>
              <a:t>xq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yq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空间任意一个向量</a:t>
            </a:r>
            <a:r>
              <a:rPr lang="en-US" altLang="zh-CN" dirty="0" smtClean="0"/>
              <a:t>p=(x, y)</a:t>
            </a:r>
            <a:r>
              <a:rPr lang="zh-CN" altLang="en-US" dirty="0" smtClean="0"/>
              <a:t>，等于原点向坐标点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发出的向量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907704" y="4509120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3294702" y="4293096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11.3 </a:t>
            </a:r>
            <a:r>
              <a:rPr lang="zh-CN" altLang="en-US" dirty="0" smtClean="0"/>
              <a:t>欧式长度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一个向量</a:t>
            </a:r>
            <a:r>
              <a:rPr lang="en-US" altLang="zh-CN" dirty="0" smtClean="0"/>
              <a:t>p=(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的欧式长度定义为</a:t>
            </a:r>
            <a:r>
              <a:rPr lang="en-US" altLang="zh-CN" dirty="0" smtClean="0"/>
              <a:t>|p|=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+y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 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11.4 </a:t>
            </a:r>
            <a:r>
              <a:rPr lang="zh-CN" altLang="en-US" dirty="0" smtClean="0"/>
              <a:t>向量和数相乘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一个向量</a:t>
            </a:r>
            <a:r>
              <a:rPr lang="en-US" altLang="zh-CN" b="1" dirty="0" smtClean="0"/>
              <a:t>p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 </a:t>
            </a:r>
            <a:r>
              <a:rPr lang="en-US" altLang="zh-CN" dirty="0" err="1" smtClean="0"/>
              <a:t>a.</a:t>
            </a:r>
            <a:r>
              <a:rPr lang="en-US" altLang="zh-CN" b="1" dirty="0" err="1" smtClean="0"/>
              <a:t>p</a:t>
            </a:r>
            <a:r>
              <a:rPr lang="en-US" altLang="zh-CN" dirty="0" smtClean="0"/>
              <a:t> =(</a:t>
            </a:r>
            <a:r>
              <a:rPr lang="en-US" altLang="zh-CN" dirty="0" err="1" smtClean="0"/>
              <a:t>ax,ay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smtClean="0"/>
              <a:t>a&gt;0</a:t>
            </a:r>
            <a:r>
              <a:rPr lang="zh-CN" altLang="en-US" dirty="0" smtClean="0"/>
              <a:t>时改变长度，</a:t>
            </a:r>
            <a:r>
              <a:rPr lang="en-US" altLang="zh-CN" dirty="0" smtClean="0"/>
              <a:t>a&lt;0</a:t>
            </a:r>
            <a:r>
              <a:rPr lang="zh-CN" altLang="en-US" dirty="0" smtClean="0"/>
              <a:t>时改变长度和并反向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1907704" y="4509120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62950" y="42334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060104" y="3789040"/>
            <a:ext cx="2727920" cy="1736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32040" y="344486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2p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278874" y="4941168"/>
            <a:ext cx="1368152" cy="86409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79912" y="465732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-p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11.5 </a:t>
            </a:r>
            <a:r>
              <a:rPr lang="zh-CN" altLang="en-US" dirty="0" smtClean="0"/>
              <a:t>向量的和与差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向量</a:t>
            </a:r>
            <a:r>
              <a:rPr lang="en-US" altLang="zh-CN" dirty="0" smtClean="0"/>
              <a:t>p=(x1,y1), q=(x2,y2)</a:t>
            </a:r>
            <a:endParaRPr lang="en-US" altLang="zh-CN" dirty="0" smtClean="0"/>
          </a:p>
          <a:p>
            <a:r>
              <a:rPr lang="zh-CN" altLang="en-US" dirty="0" smtClean="0"/>
              <a:t>则 </a:t>
            </a:r>
            <a:r>
              <a:rPr lang="en-US" altLang="zh-CN" dirty="0" err="1" smtClean="0"/>
              <a:t>p+q</a:t>
            </a:r>
            <a:r>
              <a:rPr lang="en-US" altLang="zh-CN" dirty="0" smtClean="0"/>
              <a:t>=(x1+x2, y1+y2), p-q=(x1-x2, y1-y2)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en-US" altLang="zh-CN" dirty="0" smtClean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303748" y="3501008"/>
            <a:ext cx="612068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2915816" y="3028764"/>
            <a:ext cx="1719808" cy="472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03748" y="41128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53608" y="3155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303748" y="3028764"/>
            <a:ext cx="2331876" cy="21284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27851" y="315136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</a:t>
            </a:r>
            <a:r>
              <a:rPr lang="en-US" altLang="zh-CN" dirty="0" err="1" smtClean="0">
                <a:solidFill>
                  <a:srgbClr val="FF0000"/>
                </a:solidFill>
              </a:rPr>
              <a:t>+q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37201" y="4653136"/>
            <a:ext cx="1719808" cy="472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5816" y="49918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2915816" y="3525038"/>
            <a:ext cx="1141193" cy="1156663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10061" y="39674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p</a:t>
            </a:r>
            <a:r>
              <a:rPr lang="en-US" altLang="zh-CN" dirty="0" smtClean="0">
                <a:solidFill>
                  <a:srgbClr val="00B0F0"/>
                </a:solidFill>
              </a:rPr>
              <a:t>-q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11.6 </a:t>
            </a:r>
            <a:r>
              <a:rPr lang="zh-CN" altLang="en-US" dirty="0" smtClean="0"/>
              <a:t>向量的点乘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 smtClean="0"/>
              <a:t>向量</a:t>
            </a:r>
            <a:r>
              <a:rPr lang="en-US" altLang="zh-CN" dirty="0" smtClean="0"/>
              <a:t>p=(x1,y1), q=(x2,y2)</a:t>
            </a:r>
            <a:endParaRPr lang="en-US" altLang="zh-CN" dirty="0" smtClean="0"/>
          </a:p>
          <a:p>
            <a:r>
              <a:rPr lang="zh-CN" altLang="en-US" dirty="0" smtClean="0"/>
              <a:t>则 </a:t>
            </a:r>
            <a:r>
              <a:rPr lang="en-US" altLang="zh-CN" dirty="0" err="1" smtClean="0"/>
              <a:t>p.q</a:t>
            </a:r>
            <a:r>
              <a:rPr lang="en-US" altLang="zh-CN" dirty="0" smtClean="0"/>
              <a:t>=x1.x2+y1.y2</a:t>
            </a:r>
            <a:endParaRPr lang="en-US" altLang="zh-CN" dirty="0" smtClean="0"/>
          </a:p>
          <a:p>
            <a:r>
              <a:rPr lang="en-US" altLang="zh-CN" dirty="0" smtClean="0"/>
              <a:t> p.q=q.p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q</a:t>
            </a:r>
            <a:r>
              <a:rPr lang="zh-CN" altLang="en-US" dirty="0" smtClean="0"/>
              <a:t>上的投影向量，</a:t>
            </a:r>
            <a:endParaRPr lang="zh-CN" altLang="en-US" dirty="0" smtClean="0"/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</a:t>
            </a:r>
            <a:r>
              <a:rPr lang="zh-CN" altLang="zh-CN" dirty="0" smtClean="0"/>
              <a:t>θ</a:t>
            </a:r>
            <a:r>
              <a:rPr lang="en-US" altLang="zh-CN" dirty="0" smtClean="0"/>
              <a:t>)=</a:t>
            </a:r>
            <a:r>
              <a:rPr lang="en-US" altLang="zh-CN" dirty="0"/>
              <a:t> </a:t>
            </a:r>
            <a:r>
              <a:rPr lang="en-US" altLang="zh-CN" dirty="0" err="1" smtClean="0"/>
              <a:t>p.q</a:t>
            </a:r>
            <a:r>
              <a:rPr lang="en-US" altLang="zh-CN" dirty="0" smtClean="0"/>
              <a:t>/(|p||q|)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b="1" dirty="0" smtClean="0"/>
              <a:t>r</a:t>
            </a:r>
            <a:r>
              <a:rPr lang="en-US" altLang="zh-CN" dirty="0" smtClean="0"/>
              <a:t> = |p| 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</a:t>
            </a:r>
            <a:r>
              <a:rPr lang="zh-CN" altLang="zh-CN" dirty="0"/>
              <a:t>θ</a:t>
            </a:r>
            <a:r>
              <a:rPr lang="en-US" altLang="zh-CN" dirty="0" smtClean="0"/>
              <a:t>) q/|q| ={(</a:t>
            </a:r>
            <a:r>
              <a:rPr lang="en-US" altLang="zh-CN" dirty="0" err="1" smtClean="0"/>
              <a:t>p.q</a:t>
            </a:r>
            <a:r>
              <a:rPr lang="en-US" altLang="zh-CN" dirty="0" smtClean="0"/>
              <a:t>)/|q|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} </a:t>
            </a:r>
            <a:r>
              <a:rPr lang="en-US" altLang="zh-CN" b="1" dirty="0" smtClean="0"/>
              <a:t>q</a:t>
            </a:r>
            <a:endParaRPr lang="en-US" altLang="zh-CN" b="1" dirty="0" smtClean="0"/>
          </a:p>
          <a:p>
            <a:r>
              <a:rPr lang="en-US" altLang="zh-CN" b="1" dirty="0" smtClean="0"/>
              <a:t>    </a:t>
            </a:r>
            <a:r>
              <a:rPr lang="en-US" altLang="zh-CN" dirty="0" smtClean="0"/>
              <a:t>p.q&gt;0, </a:t>
            </a:r>
            <a:r>
              <a:rPr lang="zh-CN" altLang="en-US" dirty="0" smtClean="0"/>
              <a:t>则</a:t>
            </a:r>
            <a:r>
              <a:rPr lang="zh-CN" altLang="zh-CN" dirty="0" smtClean="0">
                <a:sym typeface="+mn-ea"/>
              </a:rPr>
              <a:t>θ是锐角，</a:t>
            </a:r>
            <a:endParaRPr lang="zh-CN" altLang="zh-CN" dirty="0" smtClean="0">
              <a:sym typeface="+mn-ea"/>
            </a:endParaRPr>
          </a:p>
          <a:p>
            <a:r>
              <a:rPr lang="zh-CN" altLang="zh-CN" dirty="0" smtClean="0">
                <a:sym typeface="+mn-ea"/>
              </a:rPr>
              <a:t>    </a:t>
            </a:r>
            <a:r>
              <a:rPr lang="en-US" altLang="zh-CN" dirty="0" smtClean="0">
                <a:sym typeface="+mn-ea"/>
              </a:rPr>
              <a:t>p.q&lt;0, </a:t>
            </a:r>
            <a:r>
              <a:rPr lang="zh-CN" altLang="en-US" dirty="0" smtClean="0">
                <a:sym typeface="+mn-ea"/>
              </a:rPr>
              <a:t>则</a:t>
            </a:r>
            <a:r>
              <a:rPr lang="zh-CN" altLang="zh-CN" dirty="0" smtClean="0">
                <a:sym typeface="+mn-ea"/>
              </a:rPr>
              <a:t>θ是锐角，</a:t>
            </a:r>
            <a:endParaRPr lang="zh-CN" altLang="zh-CN" dirty="0" smtClean="0">
              <a:sym typeface="+mn-ea"/>
            </a:endParaRPr>
          </a:p>
          <a:p>
            <a:r>
              <a:rPr lang="zh-CN" altLang="zh-CN" dirty="0" smtClean="0">
                <a:sym typeface="+mn-ea"/>
              </a:rPr>
              <a:t>    </a:t>
            </a:r>
            <a:r>
              <a:rPr lang="en-US" altLang="zh-CN" dirty="0" smtClean="0">
                <a:sym typeface="+mn-ea"/>
              </a:rPr>
              <a:t>p.q=0, </a:t>
            </a:r>
            <a:r>
              <a:rPr lang="zh-CN" altLang="en-US" dirty="0" smtClean="0">
                <a:sym typeface="+mn-ea"/>
              </a:rPr>
              <a:t>则</a:t>
            </a:r>
            <a:r>
              <a:rPr lang="zh-CN" altLang="zh-CN" dirty="0" smtClean="0">
                <a:sym typeface="+mn-ea"/>
              </a:rPr>
              <a:t>θ是直角。</a:t>
            </a:r>
            <a:endParaRPr lang="zh-CN" altLang="zh-CN" dirty="0" smtClean="0"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5147278" y="1922882"/>
            <a:ext cx="612068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47278" y="25346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5180731" y="3075010"/>
            <a:ext cx="1719808" cy="472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59346" y="341373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759346" y="1922882"/>
            <a:ext cx="312906" cy="138825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5227865" y="3471054"/>
            <a:ext cx="891521" cy="252028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055490" y="27570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25" name="弧形 24"/>
          <p:cNvSpPr/>
          <p:nvPr/>
        </p:nvSpPr>
        <p:spPr>
          <a:xfrm>
            <a:off x="5147278" y="3311132"/>
            <a:ext cx="312905" cy="236122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147278" y="3244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θ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11.7 </a:t>
            </a:r>
            <a:r>
              <a:rPr lang="zh-CN" altLang="en-US" dirty="0" smtClean="0"/>
              <a:t>向量的</a:t>
            </a:r>
            <a:r>
              <a:rPr lang="zh-CN" altLang="en-US" dirty="0"/>
              <a:t>叉</a:t>
            </a:r>
            <a:r>
              <a:rPr lang="zh-CN" altLang="en-US" dirty="0" smtClean="0"/>
              <a:t>乘</a:t>
            </a:r>
            <a:r>
              <a:rPr lang="en-US" altLang="zh-CN" dirty="0" smtClean="0"/>
              <a:t>(</a:t>
            </a:r>
            <a:r>
              <a:rPr lang="zh-CN" altLang="en-US" dirty="0"/>
              <a:t>外</a:t>
            </a:r>
            <a:r>
              <a:rPr lang="zh-CN" altLang="en-US" dirty="0" smtClean="0"/>
              <a:t>积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向量</a:t>
            </a:r>
            <a:r>
              <a:rPr lang="en-US" altLang="zh-CN" dirty="0" smtClean="0"/>
              <a:t>p=(x1,y1), q=(x2,y2)</a:t>
            </a:r>
            <a:endParaRPr lang="en-US" altLang="zh-CN" dirty="0" smtClean="0"/>
          </a:p>
          <a:p>
            <a:r>
              <a:rPr lang="zh-CN" altLang="en-US" dirty="0" smtClean="0"/>
              <a:t>则 </a:t>
            </a:r>
            <a:r>
              <a:rPr lang="en-US" altLang="zh-CN" dirty="0" err="1" smtClean="0"/>
              <a:t>pxq</a:t>
            </a:r>
            <a:r>
              <a:rPr lang="en-US" altLang="zh-CN" dirty="0" smtClean="0"/>
              <a:t>=x1.y2-x2.y1</a:t>
            </a:r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pxq= - qxp</a:t>
            </a:r>
            <a:endParaRPr lang="en-US" altLang="zh-CN" dirty="0" smtClean="0"/>
          </a:p>
          <a:p>
            <a:r>
              <a:rPr lang="zh-CN" altLang="en-US" dirty="0" smtClean="0"/>
              <a:t>叉乘的大小等于于</a:t>
            </a:r>
            <a:r>
              <a:rPr lang="en-US" altLang="zh-CN" dirty="0" smtClean="0"/>
              <a:t>2</a:t>
            </a:r>
            <a:r>
              <a:rPr lang="zh-CN" altLang="en-US" dirty="0" smtClean="0"/>
              <a:t>倍三角形面积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右手法则：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pxq</a:t>
            </a:r>
            <a:r>
              <a:rPr lang="en-US" altLang="zh-CN" dirty="0" smtClean="0"/>
              <a:t> &gt; 0,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的顺时针方向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pxq</a:t>
            </a:r>
            <a:r>
              <a:rPr lang="en-US" altLang="zh-CN" dirty="0" smtClean="0"/>
              <a:t>&lt;0, 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p</a:t>
            </a:r>
            <a:r>
              <a:rPr lang="zh-CN" altLang="en-US" dirty="0" smtClean="0"/>
              <a:t>在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的逆时针方向</a:t>
            </a:r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en-US" altLang="zh-CN" dirty="0" err="1" smtClean="0"/>
              <a:t>pxq</a:t>
            </a:r>
            <a:r>
              <a:rPr lang="en-US" altLang="zh-CN" dirty="0" smtClean="0"/>
              <a:t>=0.  </a:t>
            </a:r>
            <a:r>
              <a:rPr lang="zh-CN" altLang="en-US" dirty="0" smtClean="0"/>
              <a:t>则</a:t>
            </a:r>
            <a:r>
              <a:rPr lang="en-US" altLang="zh-CN" dirty="0" err="1" smtClean="0"/>
              <a:t>pq</a:t>
            </a:r>
            <a:r>
              <a:rPr lang="zh-CN" altLang="en-US" dirty="0"/>
              <a:t> </a:t>
            </a:r>
            <a:r>
              <a:rPr lang="zh-CN" altLang="en-US" dirty="0" smtClean="0"/>
              <a:t>重合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303748" y="2576932"/>
            <a:ext cx="612068" cy="1656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03748" y="31887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337201" y="3729060"/>
            <a:ext cx="1719808" cy="472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992859" y="2523560"/>
            <a:ext cx="1141193" cy="120353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63456" y="3863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q</a:t>
            </a:r>
            <a:endParaRPr lang="zh-CN" altLang="en-US" dirty="0"/>
          </a:p>
        </p:txBody>
      </p:sp>
      <p:sp>
        <p:nvSpPr>
          <p:cNvPr id="25" name="弧形 24"/>
          <p:cNvSpPr/>
          <p:nvPr/>
        </p:nvSpPr>
        <p:spPr>
          <a:xfrm>
            <a:off x="2303748" y="3965182"/>
            <a:ext cx="312905" cy="236122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2303748" y="3898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θ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透明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0</TotalTime>
  <Words>715</Words>
  <Application>WPS 演示</Application>
  <PresentationFormat>全屏显示(4:3)</PresentationFormat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方正舒体</vt:lpstr>
      <vt:lpstr>微软雅黑</vt:lpstr>
      <vt:lpstr>Calibri</vt:lpstr>
      <vt:lpstr>透明</vt:lpstr>
      <vt:lpstr>11 计算几何 </vt:lpstr>
      <vt:lpstr>11.1 坐标与向量</vt:lpstr>
      <vt:lpstr>11.2 向量相等</vt:lpstr>
      <vt:lpstr>11.3 欧式长度</vt:lpstr>
      <vt:lpstr>11.4 向量和数相乘</vt:lpstr>
      <vt:lpstr>11.5 向量的和与差</vt:lpstr>
      <vt:lpstr>11.6 向量的点乘(内积)</vt:lpstr>
      <vt:lpstr>11.7 向量的叉乘(外积)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几个OJ编程知识点</dc:title>
  <dc:creator>Sky123.Org</dc:creator>
  <cp:lastModifiedBy>yichunx</cp:lastModifiedBy>
  <cp:revision>61</cp:revision>
  <dcterms:created xsi:type="dcterms:W3CDTF">2017-07-22T00:18:00Z</dcterms:created>
  <dcterms:modified xsi:type="dcterms:W3CDTF">2017-07-24T07:38:35Z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