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75" r:id="rId5"/>
    <p:sldId id="274" r:id="rId6"/>
    <p:sldId id="276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12 </a:t>
            </a:r>
            <a:r>
              <a:rPr lang="zh-CN" altLang="en-US" dirty="0" smtClean="0"/>
              <a:t>线段相交</a:t>
            </a:r>
            <a:endParaRPr lang="zh-CN" altLang="en-US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12.1 </a:t>
            </a:r>
            <a:r>
              <a:rPr lang="zh-CN" altLang="en-US" dirty="0" smtClean="0"/>
              <a:t>线段相交判定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020" y="1600200"/>
            <a:ext cx="8282940" cy="4876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相交大致包括两种情况：</a:t>
            </a:r>
            <a:endParaRPr lang="zh-CN" altLang="en-US" dirty="0" smtClean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交点不在端点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交点在端点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050415" y="2348865"/>
            <a:ext cx="1297940" cy="796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011045" y="2526665"/>
            <a:ext cx="1264920" cy="46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734820" y="4356735"/>
            <a:ext cx="1541145" cy="800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472055" y="4149090"/>
            <a:ext cx="803910" cy="562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12.3 </a:t>
            </a:r>
            <a:r>
              <a:rPr lang="zh-CN" altLang="en-US" dirty="0" smtClean="0"/>
              <a:t>交点不在端点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020" y="1600200"/>
            <a:ext cx="8282940" cy="4876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向量</a:t>
            </a:r>
            <a:r>
              <a:rPr lang="en-US" altLang="zh-CN" dirty="0" smtClean="0"/>
              <a:t>ca</a:t>
            </a:r>
            <a:r>
              <a:rPr lang="zh-CN" altLang="en-US" dirty="0" smtClean="0"/>
              <a:t>和向量</a:t>
            </a:r>
            <a:r>
              <a:rPr lang="en-US" altLang="zh-CN" dirty="0" smtClean="0"/>
              <a:t>cb</a:t>
            </a:r>
            <a:r>
              <a:rPr lang="zh-CN" altLang="en-US" dirty="0" smtClean="0"/>
              <a:t>分别在向量</a:t>
            </a:r>
            <a:r>
              <a:rPr lang="en-US" altLang="zh-CN" dirty="0" smtClean="0"/>
              <a:t>cd</a:t>
            </a:r>
            <a:r>
              <a:rPr lang="zh-CN" altLang="en-US" dirty="0" smtClean="0"/>
              <a:t>的两侧，</a:t>
            </a:r>
            <a:endParaRPr lang="zh-CN" altLang="en-US" dirty="0" smtClean="0"/>
          </a:p>
          <a:p>
            <a:r>
              <a:rPr lang="zh-CN" altLang="en-US" dirty="0" smtClean="0"/>
              <a:t>因而</a:t>
            </a:r>
            <a:r>
              <a:rPr lang="en-US" altLang="zh-CN" dirty="0" smtClean="0"/>
              <a:t>ca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cb</a:t>
            </a:r>
            <a:r>
              <a:rPr lang="zh-CN" altLang="en-US" dirty="0" smtClean="0"/>
              <a:t>对</a:t>
            </a:r>
            <a:r>
              <a:rPr lang="en-US" altLang="zh-CN" dirty="0" smtClean="0"/>
              <a:t>cd</a:t>
            </a:r>
            <a:r>
              <a:rPr lang="zh-CN" altLang="en-US" dirty="0" smtClean="0"/>
              <a:t>有不同的时针方向，故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同时，</a:t>
            </a:r>
            <a:r>
              <a:rPr lang="zh-CN" altLang="en-US" dirty="0" smtClean="0"/>
              <a:t>向量</a:t>
            </a:r>
            <a:r>
              <a:rPr lang="en-US" altLang="zh-CN" dirty="0" smtClean="0"/>
              <a:t>ad</a:t>
            </a:r>
            <a:r>
              <a:rPr lang="zh-CN" altLang="en-US" dirty="0" smtClean="0"/>
              <a:t>和向量</a:t>
            </a:r>
            <a:r>
              <a:rPr lang="en-US" altLang="zh-CN" dirty="0" smtClean="0"/>
              <a:t>ac</a:t>
            </a:r>
            <a:r>
              <a:rPr lang="zh-CN" altLang="en-US" dirty="0" smtClean="0"/>
              <a:t>分别在向量</a:t>
            </a:r>
            <a:r>
              <a:rPr lang="en-US" altLang="zh-CN" dirty="0" smtClean="0"/>
              <a:t>ab</a:t>
            </a:r>
            <a:r>
              <a:rPr lang="zh-CN" altLang="en-US" dirty="0" smtClean="0"/>
              <a:t>的两侧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6551930" y="1600200"/>
            <a:ext cx="1297940" cy="796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584950" y="1763395"/>
            <a:ext cx="1264920" cy="46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328410" y="1434465"/>
            <a:ext cx="2597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929245" y="2030730"/>
            <a:ext cx="2597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7669530" y="1397635"/>
            <a:ext cx="2597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6328410" y="2233295"/>
            <a:ext cx="2597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9003" y="2599055"/>
          <a:ext cx="4171950" cy="779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58900" imgH="254000" progId="Equation.KSEE3">
                  <p:embed/>
                </p:oleObj>
              </mc:Choice>
              <mc:Fallback>
                <p:oleObj name="" r:id="rId1" imgW="13589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9003" y="2599055"/>
                        <a:ext cx="4171950" cy="779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12.3 </a:t>
            </a:r>
            <a:r>
              <a:rPr lang="zh-CN" altLang="en-US" dirty="0" smtClean="0"/>
              <a:t>交点在端点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020" y="1600200"/>
            <a:ext cx="8282940" cy="487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cd</a:t>
            </a:r>
            <a:r>
              <a:rPr lang="zh-CN" altLang="en-US" dirty="0" smtClean="0"/>
              <a:t>上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      并且 </a:t>
            </a:r>
            <a:r>
              <a:rPr lang="en-US" altLang="zh-CN" dirty="0" smtClean="0"/>
              <a:t>min(c.x,d.x) &lt;=</a:t>
            </a:r>
            <a:r>
              <a:rPr lang="en-US" altLang="zh-CN" dirty="0" smtClean="0"/>
              <a:t>a.x &lt; =max(c.x,d.x) and</a:t>
            </a:r>
            <a:endParaRPr lang="en-US" altLang="zh-CN" dirty="0" smtClean="0"/>
          </a:p>
          <a:p>
            <a:r>
              <a:rPr lang="en-US" altLang="zh-CN" dirty="0" smtClean="0"/>
              <a:t>                      min(c.y, d.y) &lt;=a.y &lt;=max(c.y.d.y)</a:t>
            </a:r>
            <a:endParaRPr lang="en-US" altLang="zh-CN" dirty="0" smtClean="0"/>
          </a:p>
          <a:p>
            <a:r>
              <a:rPr lang="en-US" altLang="zh-CN" dirty="0" smtClean="0"/>
              <a:t>              /* a</a:t>
            </a:r>
            <a:r>
              <a:rPr lang="zh-CN" altLang="en-US" dirty="0" smtClean="0"/>
              <a:t>在对角线</a:t>
            </a:r>
            <a:r>
              <a:rPr lang="en-US" altLang="zh-CN" dirty="0" smtClean="0"/>
              <a:t>cd</a:t>
            </a:r>
            <a:r>
              <a:rPr lang="zh-CN" altLang="en-US" dirty="0" smtClean="0"/>
              <a:t>的矩形框内）</a:t>
            </a:r>
            <a:endParaRPr lang="zh-CN" altLang="en-US" dirty="0" smtClean="0"/>
          </a:p>
          <a:p>
            <a:r>
              <a:rPr lang="zh-CN" altLang="en-US" dirty="0" smtClean="0"/>
              <a:t>或者</a:t>
            </a:r>
            <a:r>
              <a:rPr lang="en-US" altLang="zh-CN" dirty="0" smtClean="0"/>
              <a:t>b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cd</a:t>
            </a:r>
            <a:r>
              <a:rPr lang="zh-CN" altLang="en-US" dirty="0" smtClean="0"/>
              <a:t>上</a:t>
            </a:r>
            <a:endParaRPr lang="zh-CN" altLang="en-US" dirty="0" smtClean="0"/>
          </a:p>
          <a:p>
            <a:r>
              <a:rPr lang="zh-CN" altLang="en-US" dirty="0" smtClean="0"/>
              <a:t>或者</a:t>
            </a:r>
            <a:r>
              <a:rPr lang="en-US" altLang="zh-CN" dirty="0" smtClean="0"/>
              <a:t>c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ab</a:t>
            </a:r>
            <a:r>
              <a:rPr lang="zh-CN" altLang="en-US" dirty="0" smtClean="0"/>
              <a:t>上，</a:t>
            </a:r>
            <a:endParaRPr lang="zh-CN" altLang="en-US" dirty="0" smtClean="0"/>
          </a:p>
          <a:p>
            <a:r>
              <a:rPr lang="zh-CN" altLang="en-US" dirty="0" smtClean="0"/>
              <a:t>或者</a:t>
            </a:r>
            <a:r>
              <a:rPr lang="en-US" altLang="zh-CN" dirty="0" smtClean="0"/>
              <a:t>d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ab</a:t>
            </a:r>
            <a:r>
              <a:rPr lang="zh-CN" altLang="en-US" dirty="0" smtClean="0"/>
              <a:t>上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6551930" y="1600200"/>
            <a:ext cx="1297940" cy="796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071995" y="2057400"/>
            <a:ext cx="1264920" cy="46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812280" y="1664970"/>
            <a:ext cx="2597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310245" y="2444750"/>
            <a:ext cx="2597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7669530" y="1397635"/>
            <a:ext cx="2597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6328410" y="2233295"/>
            <a:ext cx="2597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8138" y="2030730"/>
          <a:ext cx="2457450" cy="779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" imgW="800100" imgH="254000" progId="Equation.KSEE3">
                  <p:embed/>
                </p:oleObj>
              </mc:Choice>
              <mc:Fallback>
                <p:oleObj name="" r:id="rId1" imgW="8001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8138" y="2030730"/>
                        <a:ext cx="2457450" cy="779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12.4 </a:t>
            </a:r>
            <a:r>
              <a:rPr lang="zh-CN" altLang="en-US" dirty="0" smtClean="0"/>
              <a:t>详细</a:t>
            </a:r>
            <a:r>
              <a:rPr lang="zh-CN" altLang="en-US" dirty="0" smtClean="0"/>
              <a:t>算法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020" y="1600200"/>
            <a:ext cx="8282940" cy="48768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cmul(a, b, c)-&gt;</a:t>
            </a:r>
            <a:r>
              <a:rPr lang="zh-CN" altLang="en-US" dirty="0" smtClean="0"/>
              <a:t>向量</a:t>
            </a:r>
            <a:r>
              <a:rPr lang="en-US" altLang="zh-CN" dirty="0" smtClean="0"/>
              <a:t>ab</a:t>
            </a:r>
            <a:r>
              <a:rPr lang="zh-CN" altLang="en-US" dirty="0" smtClean="0"/>
              <a:t>叉乘</a:t>
            </a:r>
            <a:r>
              <a:rPr lang="en-US" altLang="zh-CN" dirty="0" smtClean="0"/>
              <a:t>ac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betw(a, b, c)-&gt; </a:t>
            </a:r>
            <a:r>
              <a:rPr lang="zh-CN" altLang="en-US" dirty="0" smtClean="0"/>
              <a:t>点</a:t>
            </a:r>
            <a:r>
              <a:rPr lang="en-US" altLang="zh-CN" dirty="0" smtClean="0"/>
              <a:t>a</a:t>
            </a:r>
            <a:r>
              <a:rPr lang="zh-CN" altLang="en-US" dirty="0" smtClean="0"/>
              <a:t>在</a:t>
            </a:r>
            <a:r>
              <a:rPr lang="en-US" altLang="zh-CN" dirty="0" smtClean="0"/>
              <a:t>bc</a:t>
            </a:r>
            <a:r>
              <a:rPr lang="zh-CN" altLang="en-US" dirty="0" smtClean="0"/>
              <a:t>矩形框内；</a:t>
            </a:r>
            <a:endParaRPr lang="zh-CN" altLang="en-US" dirty="0" smtClean="0"/>
          </a:p>
          <a:p>
            <a:r>
              <a:rPr lang="en-US" altLang="zh-CN" b="1" dirty="0" smtClean="0"/>
              <a:t>bool</a:t>
            </a:r>
            <a:r>
              <a:rPr lang="en-US" altLang="zh-CN" dirty="0" smtClean="0"/>
              <a:t> intersect(a,b,c,d):</a:t>
            </a:r>
            <a:endParaRPr lang="en-US" altLang="zh-CN" dirty="0" smtClean="0"/>
          </a:p>
          <a:p>
            <a:r>
              <a:rPr lang="en-US" altLang="zh-CN" dirty="0" smtClean="0"/>
              <a:t>    d1=</a:t>
            </a:r>
            <a:r>
              <a:rPr lang="en-US" altLang="zh-CN" dirty="0" smtClean="0">
                <a:sym typeface="+mn-ea"/>
              </a:rPr>
              <a:t>cmul(c,d,a); d2=cmul(c,d,b)</a:t>
            </a:r>
            <a:endParaRPr lang="en-US" altLang="zh-CN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    d3=cmul(a,b,d); d4=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+mn-ea"/>
              </a:rPr>
              <a:t>cmul(a,b,c)</a:t>
            </a:r>
            <a:endParaRPr lang="en-US" altLang="zh-CN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/>
              <a:t>   </a:t>
            </a:r>
            <a:r>
              <a:rPr lang="en-US" altLang="zh-CN" b="1" dirty="0" smtClean="0"/>
              <a:t>if</a:t>
            </a:r>
            <a:r>
              <a:rPr lang="en-US" altLang="zh-CN" dirty="0" smtClean="0"/>
              <a:t> d1.d2&lt;0 </a:t>
            </a:r>
            <a:r>
              <a:rPr lang="en-US" altLang="zh-CN" b="1" dirty="0" smtClean="0"/>
              <a:t>and</a:t>
            </a:r>
            <a:r>
              <a:rPr lang="en-US" altLang="zh-CN" dirty="0" smtClean="0"/>
              <a:t> d3.d4&lt;0: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b="1" dirty="0" smtClean="0"/>
              <a:t>return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True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en-US" altLang="zh-CN" b="1" dirty="0" smtClean="0"/>
              <a:t>else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b="1" dirty="0" smtClean="0"/>
              <a:t>if  </a:t>
            </a:r>
            <a:r>
              <a:rPr lang="en-US" altLang="zh-CN" dirty="0" smtClean="0"/>
              <a:t>d1==0 </a:t>
            </a:r>
            <a:r>
              <a:rPr lang="en-US" altLang="zh-CN" b="1" dirty="0" smtClean="0"/>
              <a:t>and </a:t>
            </a:r>
            <a:r>
              <a:rPr lang="en-US" altLang="zh-CN" dirty="0" smtClean="0"/>
              <a:t>betw(a,c,d)  </a:t>
            </a:r>
            <a:r>
              <a:rPr lang="en-US" altLang="zh-CN" b="1" dirty="0" smtClean="0"/>
              <a:t>or</a:t>
            </a:r>
            <a:r>
              <a:rPr lang="en-US" altLang="zh-CN" dirty="0" smtClean="0"/>
              <a:t> d2==0 </a:t>
            </a:r>
            <a:r>
              <a:rPr lang="en-US" altLang="zh-CN" b="1" dirty="0" smtClean="0"/>
              <a:t>and</a:t>
            </a:r>
            <a:r>
              <a:rPr lang="en-US" altLang="zh-CN" dirty="0" smtClean="0"/>
              <a:t> betw(b.c,d)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b="1" dirty="0" smtClean="0"/>
              <a:t>or</a:t>
            </a:r>
            <a:r>
              <a:rPr lang="en-US" altLang="zh-CN" dirty="0" smtClean="0"/>
              <a:t> d3=0 </a:t>
            </a:r>
            <a:r>
              <a:rPr lang="en-US" altLang="zh-CN" b="1" dirty="0" smtClean="0"/>
              <a:t>and</a:t>
            </a:r>
            <a:r>
              <a:rPr lang="en-US" altLang="zh-CN" dirty="0" smtClean="0"/>
              <a:t> betw(d,a,b) </a:t>
            </a:r>
            <a:r>
              <a:rPr lang="en-US" altLang="zh-CN" b="1" dirty="0" smtClean="0"/>
              <a:t>or</a:t>
            </a:r>
            <a:r>
              <a:rPr lang="en-US" altLang="zh-CN" dirty="0" smtClean="0"/>
              <a:t> d4==0 </a:t>
            </a:r>
            <a:r>
              <a:rPr lang="en-US" altLang="zh-CN" b="1" dirty="0" smtClean="0"/>
              <a:t>and</a:t>
            </a:r>
            <a:r>
              <a:rPr lang="en-US" altLang="zh-CN" dirty="0" smtClean="0"/>
              <a:t> betw(c,a,b)</a:t>
            </a:r>
            <a:endParaRPr lang="en-US" altLang="zh-CN" dirty="0" smtClean="0"/>
          </a:p>
          <a:p>
            <a:r>
              <a:rPr lang="en-US" altLang="zh-CN" dirty="0" smtClean="0"/>
              <a:t>             </a:t>
            </a:r>
            <a:r>
              <a:rPr lang="en-US" altLang="zh-CN" b="1" dirty="0" smtClean="0"/>
              <a:t>return True</a:t>
            </a:r>
            <a:r>
              <a:rPr lang="en-US" altLang="zh-CN" dirty="0" smtClean="0"/>
              <a:t>;       </a:t>
            </a:r>
            <a:endParaRPr lang="en-US" altLang="zh-CN" b="1" dirty="0" smtClean="0"/>
          </a:p>
          <a:p>
            <a:r>
              <a:rPr lang="en-US" altLang="zh-CN" b="1" dirty="0" smtClean="0"/>
              <a:t>     return False;</a:t>
            </a:r>
            <a:r>
              <a:rPr lang="en-US" altLang="zh-CN" dirty="0" smtClean="0"/>
              <a:t>      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6551930" y="1600200"/>
            <a:ext cx="1297940" cy="796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812280" y="1763395"/>
            <a:ext cx="1264920" cy="46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588125" y="1524000"/>
            <a:ext cx="2597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310245" y="2444750"/>
            <a:ext cx="2597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7669530" y="1397635"/>
            <a:ext cx="2597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6328410" y="2233295"/>
            <a:ext cx="2597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679</Words>
  <Application>WPS 演示</Application>
  <PresentationFormat>全屏显示(4:3)</PresentationFormat>
  <Paragraphs>93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方正舒体</vt:lpstr>
      <vt:lpstr>微软雅黑</vt:lpstr>
      <vt:lpstr>Calibri</vt:lpstr>
      <vt:lpstr>透明</vt:lpstr>
      <vt:lpstr>Equation.KSEE3</vt:lpstr>
      <vt:lpstr>Equation.KSEE3</vt:lpstr>
      <vt:lpstr>11 计算几何 初步</vt:lpstr>
      <vt:lpstr>11.1 坐标与向量</vt:lpstr>
      <vt:lpstr>12.2 交点不在端点</vt:lpstr>
      <vt:lpstr>12.1 线段相交判定</vt:lpstr>
      <vt:lpstr>12.2 交点在端点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几个OJ编程知识点</dc:title>
  <dc:creator>Sky123.Org</dc:creator>
  <cp:lastModifiedBy>yichunx</cp:lastModifiedBy>
  <cp:revision>64</cp:revision>
  <dcterms:created xsi:type="dcterms:W3CDTF">2017-07-22T00:18:00Z</dcterms:created>
  <dcterms:modified xsi:type="dcterms:W3CDTF">2017-07-24T09:29:30Z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