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80" r:id="rId5"/>
    <p:sldId id="278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14 </a:t>
            </a:r>
            <a:r>
              <a:rPr lang="zh-CN" altLang="en-US" dirty="0" smtClean="0"/>
              <a:t>多边形的重心</a:t>
            </a:r>
            <a:endParaRPr lang="en-US" alt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r>
              <a:rPr lang="en-US" altLang="zh-CN" dirty="0" smtClean="0"/>
              <a:t>.1 </a:t>
            </a:r>
            <a:r>
              <a:rPr lang="zh-CN" altLang="en-US" dirty="0" smtClean="0"/>
              <a:t>重心是什么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020" y="1600200"/>
            <a:ext cx="8282940" cy="48768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一个多边形有质量，如果重心在</a:t>
            </a:r>
            <a:r>
              <a:rPr lang="en-US" altLang="zh-CN" dirty="0" smtClean="0"/>
              <a:t>w(x,y)</a:t>
            </a:r>
            <a:r>
              <a:rPr lang="zh-CN" altLang="en-US" dirty="0" smtClean="0"/>
              <a:t>点</a:t>
            </a:r>
            <a:endParaRPr lang="zh-CN" altLang="en-US" dirty="0" smtClean="0"/>
          </a:p>
          <a:p>
            <a:r>
              <a:rPr lang="zh-CN" altLang="en-US" dirty="0" smtClean="0"/>
              <a:t>则相对于原点做轴心，有两个矩：</a:t>
            </a:r>
            <a:r>
              <a:rPr lang="en-US" altLang="zh-CN" dirty="0" smtClean="0"/>
              <a:t>mx, my 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但是用微分的观点这两个矩是由一系列质量为</a:t>
            </a:r>
            <a:r>
              <a:rPr lang="en-US" altLang="zh-CN" dirty="0" smtClean="0"/>
              <a:t>dm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小块矩合成的</a:t>
            </a:r>
            <a:endParaRPr lang="zh-CN" altLang="en-US" dirty="0" smtClean="0"/>
          </a:p>
          <a:p>
            <a:r>
              <a:rPr lang="en-US" altLang="zh-CN" dirty="0" smtClean="0"/>
              <a:t>mx=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∑ (xi. dm),   my=</a:t>
            </a:r>
            <a:r>
              <a:rPr lang="en-US" altLang="zh-CN" dirty="0" smtClean="0"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∑ (yi. dm),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所以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x=(∑ xi) dm/m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y=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(∑ yi) dm/m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898005" y="3681095"/>
            <a:ext cx="1297940" cy="796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881495" y="4477385"/>
            <a:ext cx="126492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8124190" y="3665855"/>
            <a:ext cx="71755" cy="129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710045" y="4131310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289925" y="4782185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146415" y="3489325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812405" y="4348480"/>
            <a:ext cx="17145" cy="18091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6155690" y="4357370"/>
            <a:ext cx="1673860" cy="171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884160" y="4004945"/>
            <a:ext cx="144145" cy="144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2" idx="5"/>
          </p:cNvCxnSpPr>
          <p:nvPr/>
        </p:nvCxnSpPr>
        <p:spPr>
          <a:xfrm>
            <a:off x="8007350" y="4128135"/>
            <a:ext cx="20955" cy="2368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3"/>
          </p:cNvCxnSpPr>
          <p:nvPr/>
        </p:nvCxnSpPr>
        <p:spPr>
          <a:xfrm flipH="1">
            <a:off x="7668260" y="4128135"/>
            <a:ext cx="236855" cy="209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r>
              <a:rPr lang="en-US" altLang="zh-CN" dirty="0" smtClean="0"/>
              <a:t>.2 </a:t>
            </a:r>
            <a:r>
              <a:rPr lang="zh-CN" altLang="en-US" dirty="0" smtClean="0"/>
              <a:t>求重心可以分块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020" y="1600200"/>
            <a:ext cx="8282940" cy="48768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矩可以组合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 假设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ma,xa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块的质量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和重心</a:t>
            </a:r>
            <a:endParaRPr lang="zh-CN" altLang="en-US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mx=ma.xa+mb.xb+mc.xc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故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x=xa.ma/m + xb. mb/m +xc. mc/m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密度是均匀的，则质量可以看作面积。故</a:t>
            </a:r>
            <a:endParaRPr lang="zh-CN" altLang="en-US" dirty="0" smtClean="0"/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x= xa.sa/s+ xb.sb/s+ xc.sc/s.</a:t>
            </a:r>
            <a:endParaRPr lang="zh-CN" altLang="en-US" dirty="0" smtClean="0"/>
          </a:p>
          <a:p>
            <a:r>
              <a:rPr lang="en-US" altLang="zh-CN" dirty="0" smtClean="0"/>
              <a:t> 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8" name="任意多边形 27"/>
          <p:cNvSpPr/>
          <p:nvPr/>
        </p:nvSpPr>
        <p:spPr>
          <a:xfrm>
            <a:off x="5839460" y="3688080"/>
            <a:ext cx="2367915" cy="2241550"/>
          </a:xfrm>
          <a:custGeom>
            <a:avLst/>
            <a:gdLst>
              <a:gd name="connisteX0" fmla="*/ 140510 w 2367894"/>
              <a:gd name="connsiteY0" fmla="*/ 1115477 h 2241243"/>
              <a:gd name="connisteX1" fmla="*/ 904415 w 2367894"/>
              <a:gd name="connsiteY1" fmla="*/ 9942 h 2241243"/>
              <a:gd name="connisteX2" fmla="*/ 2299510 w 2367894"/>
              <a:gd name="connsiteY2" fmla="*/ 733842 h 2241243"/>
              <a:gd name="connisteX3" fmla="*/ 1851835 w 2367894"/>
              <a:gd name="connsiteY3" fmla="*/ 2142272 h 2241243"/>
              <a:gd name="connisteX4" fmla="*/ 219885 w 2367894"/>
              <a:gd name="connsiteY4" fmla="*/ 1932087 h 2241243"/>
              <a:gd name="connisteX5" fmla="*/ 140510 w 2367894"/>
              <a:gd name="connsiteY5" fmla="*/ 1115477 h 224124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2367895" h="2241244">
                <a:moveTo>
                  <a:pt x="140511" y="1115477"/>
                </a:moveTo>
                <a:cubicBezTo>
                  <a:pt x="277671" y="731302"/>
                  <a:pt x="472616" y="86142"/>
                  <a:pt x="904416" y="9942"/>
                </a:cubicBezTo>
                <a:cubicBezTo>
                  <a:pt x="1336216" y="-66258"/>
                  <a:pt x="2110281" y="307122"/>
                  <a:pt x="2299511" y="733842"/>
                </a:cubicBezTo>
                <a:cubicBezTo>
                  <a:pt x="2488741" y="1160562"/>
                  <a:pt x="2267761" y="1902877"/>
                  <a:pt x="1851836" y="2142272"/>
                </a:cubicBezTo>
                <a:cubicBezTo>
                  <a:pt x="1435911" y="2381667"/>
                  <a:pt x="562151" y="2137192"/>
                  <a:pt x="219886" y="1932087"/>
                </a:cubicBezTo>
                <a:cubicBezTo>
                  <a:pt x="-122379" y="1726982"/>
                  <a:pt x="3351" y="1499652"/>
                  <a:pt x="140511" y="1115477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6993255" y="3711575"/>
            <a:ext cx="26670" cy="2165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006590" y="4725035"/>
            <a:ext cx="1165860" cy="18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506210" y="4883150"/>
            <a:ext cx="9525" cy="1209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375525" y="5422900"/>
            <a:ext cx="4445" cy="958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717790" y="4330065"/>
            <a:ext cx="22225" cy="1042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r>
              <a:rPr lang="en-US" altLang="zh-CN" dirty="0" smtClean="0"/>
              <a:t>.3 </a:t>
            </a:r>
            <a:r>
              <a:rPr lang="zh-CN" altLang="en-US" dirty="0" smtClean="0"/>
              <a:t>多边形的三角剖分求重心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020" y="1600200"/>
            <a:ext cx="8282940" cy="4876800"/>
          </a:xfrm>
        </p:spPr>
        <p:txBody>
          <a:bodyPr>
            <a:normAutofit lnSpcReduction="20000"/>
          </a:bodyPr>
          <a:lstStyle/>
          <a:p>
            <a:r>
              <a:rPr lang="zh-CN" altLang="en-US" dirty="0" smtClean="0"/>
              <a:t> 取原点</a:t>
            </a:r>
            <a:r>
              <a:rPr lang="en-US" altLang="zh-CN" dirty="0" smtClean="0"/>
              <a:t>0(0,0)</a:t>
            </a:r>
            <a:r>
              <a:rPr lang="zh-CN" altLang="en-US" dirty="0" smtClean="0"/>
              <a:t>，三角</a:t>
            </a:r>
            <a:r>
              <a:rPr lang="zh-CN" altLang="en-US" dirty="0" smtClean="0"/>
              <a:t>剖分多边形</a:t>
            </a:r>
            <a:r>
              <a:rPr lang="en-US" altLang="zh-CN" dirty="0" smtClean="0"/>
              <a:t>abcd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多边形的重心</a:t>
            </a:r>
            <a:r>
              <a:rPr lang="en-US" altLang="zh-CN" dirty="0" smtClean="0">
                <a:sym typeface="+mn-ea"/>
              </a:rPr>
              <a:t>X(abcd) </a:t>
            </a:r>
            <a:endParaRPr lang="zh-CN" altLang="en-US" dirty="0" smtClean="0"/>
          </a:p>
          <a:p>
            <a:r>
              <a:rPr lang="zh-CN" altLang="en-US" dirty="0" smtClean="0"/>
              <a:t>   </a:t>
            </a:r>
            <a:r>
              <a:rPr lang="en-US" altLang="zh-CN" dirty="0" smtClean="0"/>
              <a:t>S(abcd) X</a:t>
            </a:r>
            <a:r>
              <a:rPr lang="en-US" altLang="zh-CN" dirty="0" smtClean="0"/>
              <a:t>(abcd) </a:t>
            </a:r>
            <a:endParaRPr lang="en-US" altLang="zh-CN" dirty="0" smtClean="0"/>
          </a:p>
          <a:p>
            <a:r>
              <a:rPr lang="en-US" altLang="zh-CN" dirty="0" smtClean="0"/>
              <a:t>  =x(oab).s(oab)+x(obc).s(obc)</a:t>
            </a:r>
            <a:endParaRPr lang="en-US" altLang="zh-CN" dirty="0" smtClean="0"/>
          </a:p>
          <a:p>
            <a:r>
              <a:rPr lang="en-US" altLang="zh-CN" dirty="0" smtClean="0"/>
              <a:t>     +x(ocd).s(ocd)+x(oda).s(oda)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面积有正负</a:t>
            </a:r>
            <a:r>
              <a:rPr lang="en-US" altLang="zh-CN" dirty="0" smtClean="0"/>
              <a:t>. </a:t>
            </a:r>
            <a:r>
              <a:rPr lang="zh-CN" altLang="en-US" dirty="0" smtClean="0"/>
              <a:t>所以如果</a:t>
            </a:r>
            <a:r>
              <a:rPr lang="en-US" altLang="zh-CN" dirty="0" smtClean="0"/>
              <a:t>o</a:t>
            </a:r>
            <a:r>
              <a:rPr lang="zh-CN" altLang="en-US" dirty="0" smtClean="0"/>
              <a:t>在多边形外不影响。</a:t>
            </a:r>
            <a:endParaRPr lang="zh-CN" altLang="en-US" dirty="0" smtClean="0"/>
          </a:p>
          <a:p>
            <a:r>
              <a:rPr lang="zh-CN" altLang="en-US" dirty="0" smtClean="0"/>
              <a:t>三角形重心公式：</a:t>
            </a:r>
            <a:endParaRPr lang="zh-CN" altLang="en-US" dirty="0" smtClean="0"/>
          </a:p>
          <a:p>
            <a:r>
              <a:rPr lang="zh-CN" altLang="en-US" dirty="0" smtClean="0"/>
              <a:t>  </a:t>
            </a:r>
            <a:r>
              <a:rPr lang="en-US" altLang="zh-CN" dirty="0" smtClean="0"/>
              <a:t>x(oab)=(xo+xa+xb)/3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372225" y="1484630"/>
            <a:ext cx="991235" cy="23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065520" y="2512060"/>
            <a:ext cx="1264920" cy="46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308215" y="1700530"/>
            <a:ext cx="71755" cy="129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894070" y="2165985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473950" y="2816860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330440" y="1524000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155690" y="1484630"/>
            <a:ext cx="288290" cy="1007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12510" y="1190625"/>
            <a:ext cx="2597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022465" y="2237740"/>
            <a:ext cx="1390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6155690" y="2276475"/>
            <a:ext cx="720090" cy="288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75780" y="2276475"/>
            <a:ext cx="432435" cy="72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6443980" y="1556385"/>
            <a:ext cx="431800" cy="72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0" idx="1"/>
          </p:cNvCxnSpPr>
          <p:nvPr/>
        </p:nvCxnSpPr>
        <p:spPr>
          <a:xfrm flipV="1">
            <a:off x="6875780" y="1706880"/>
            <a:ext cx="454660" cy="56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493</Words>
  <Application>WPS 演示</Application>
  <PresentationFormat>全屏显示(4:3)</PresentationFormat>
  <Paragraphs>67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方正舒体</vt:lpstr>
      <vt:lpstr>微软雅黑</vt:lpstr>
      <vt:lpstr>Calibri</vt:lpstr>
      <vt:lpstr>透明</vt:lpstr>
      <vt:lpstr>13 多边形面积</vt:lpstr>
      <vt:lpstr>12.1 三角形面积</vt:lpstr>
      <vt:lpstr>12.1 重心是什么</vt:lpstr>
      <vt:lpstr>12.2 多边形面积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67</cp:revision>
  <dcterms:created xsi:type="dcterms:W3CDTF">2017-07-22T00:18:00Z</dcterms:created>
  <dcterms:modified xsi:type="dcterms:W3CDTF">2017-07-24T11:34:45Z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