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  <p:sldId id="262" r:id="rId5"/>
    <p:sldId id="261" r:id="rId6"/>
    <p:sldId id="263" r:id="rId7"/>
    <p:sldId id="265" r:id="rId8"/>
    <p:sldId id="264" r:id="rId9"/>
    <p:sldId id="266" r:id="rId10"/>
    <p:sldId id="267" r:id="rId11"/>
    <p:sldId id="294" r:id="rId1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152" y="-78"/>
      </p:cViewPr>
      <p:guideLst>
        <p:guide orient="horz" pos="2182"/>
        <p:guide pos="286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BA8B-7530-458C-ABAC-39F084FCDA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0CBF-D2D7-4AB8-BFC5-03082D48409A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BA8B-7530-458C-ABAC-39F084FCDA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0CBF-D2D7-4AB8-BFC5-03082D4840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BA8B-7530-458C-ABAC-39F084FCDA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0CBF-D2D7-4AB8-BFC5-03082D4840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BA8B-7530-458C-ABAC-39F084FCDA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0CBF-D2D7-4AB8-BFC5-03082D4840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BA8B-7530-458C-ABAC-39F084FCDA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0CBF-D2D7-4AB8-BFC5-03082D48409A}" type="slidenum">
              <a:rPr lang="zh-CN" altLang="en-US" smtClean="0"/>
            </a:fld>
            <a:endParaRPr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BA8B-7530-458C-ABAC-39F084FCDA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0CBF-D2D7-4AB8-BFC5-03082D4840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BA8B-7530-458C-ABAC-39F084FCDA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0CBF-D2D7-4AB8-BFC5-03082D48409A}" type="slidenum">
              <a:rPr lang="zh-CN" altLang="en-US" smtClean="0"/>
            </a:fld>
            <a:endParaRPr lang="zh-CN" alt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BA8B-7530-458C-ABAC-39F084FCDA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0CBF-D2D7-4AB8-BFC5-03082D4840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BA8B-7530-458C-ABAC-39F084FCDA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0CBF-D2D7-4AB8-BFC5-03082D4840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BA8B-7530-458C-ABAC-39F084FCDA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0CBF-D2D7-4AB8-BFC5-03082D48409A}" type="slidenum">
              <a:rPr lang="zh-CN" altLang="en-US" smtClean="0"/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BA8B-7530-458C-ABAC-39F084FCDA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0CBF-D2D7-4AB8-BFC5-03082D4840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C485BA8B-7530-458C-ABAC-39F084FCDA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F0B50CBF-D2D7-4AB8-BFC5-03082D48409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16 </a:t>
            </a:r>
            <a:r>
              <a:rPr lang="zh-CN" altLang="en-US" dirty="0" smtClean="0"/>
              <a:t>组合博弈</a:t>
            </a:r>
            <a:endParaRPr lang="zh-CN" altLang="en-US" dirty="0" smtClean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16</a:t>
            </a:r>
            <a:r>
              <a:rPr lang="en-US" altLang="zh-CN"/>
              <a:t>.9</a:t>
            </a:r>
            <a:r>
              <a:rPr lang="zh-CN" altLang="en-US"/>
              <a:t>有向图结点太多！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dirty="0" smtClean="0">
                <a:sym typeface="+mn-ea"/>
              </a:rPr>
              <a:t>取石子</a:t>
            </a:r>
            <a:r>
              <a:rPr lang="en-US" altLang="zh-CN" dirty="0" smtClean="0">
                <a:sym typeface="+mn-ea"/>
              </a:rPr>
              <a:t>2</a:t>
            </a:r>
            <a:r>
              <a:rPr lang="zh-CN" altLang="en-US" dirty="0" smtClean="0">
                <a:sym typeface="+mn-ea"/>
              </a:rPr>
              <a:t>：</a:t>
            </a:r>
            <a:endParaRPr lang="en-US" altLang="zh-CN" dirty="0" smtClean="0"/>
          </a:p>
          <a:p>
            <a:r>
              <a:rPr lang="zh-CN" altLang="en-US" dirty="0" smtClean="0">
                <a:sym typeface="+mn-ea"/>
              </a:rPr>
              <a:t>有</a:t>
            </a:r>
            <a:r>
              <a:rPr lang="en-US" altLang="zh-CN" dirty="0" smtClean="0">
                <a:sym typeface="+mn-ea"/>
              </a:rPr>
              <a:t>K</a:t>
            </a:r>
            <a:r>
              <a:rPr lang="zh-CN" altLang="en-US" dirty="0" smtClean="0">
                <a:sym typeface="+mn-ea"/>
              </a:rPr>
              <a:t>堆石子，每堆</a:t>
            </a:r>
            <a:r>
              <a:rPr lang="en-US" altLang="zh-CN" dirty="0" err="1" smtClean="0">
                <a:sym typeface="+mn-ea"/>
              </a:rPr>
              <a:t>ni</a:t>
            </a:r>
            <a:r>
              <a:rPr lang="zh-CN" altLang="en-US" dirty="0" smtClean="0">
                <a:sym typeface="+mn-ea"/>
              </a:rPr>
              <a:t>个，两人轮流取，每次可以从某一堆中取</a:t>
            </a:r>
            <a:r>
              <a:rPr lang="en-US" altLang="zh-CN" dirty="0" smtClean="0">
                <a:sym typeface="+mn-ea"/>
              </a:rPr>
              <a:t>1..m</a:t>
            </a:r>
            <a:r>
              <a:rPr lang="zh-CN" altLang="en-US" dirty="0" smtClean="0">
                <a:sym typeface="+mn-ea"/>
              </a:rPr>
              <a:t>个 没法取石子的判负</a:t>
            </a:r>
            <a:endParaRPr lang="zh-CN" altLang="en-US" dirty="0" smtClean="0">
              <a:sym typeface="+mn-ea"/>
            </a:endParaRPr>
          </a:p>
          <a:p>
            <a:endParaRPr lang="zh-CN" altLang="en-US"/>
          </a:p>
          <a:p>
            <a:r>
              <a:rPr lang="zh-CN" altLang="en-US"/>
              <a:t>每个局面由（</a:t>
            </a:r>
            <a:r>
              <a:rPr lang="en-US" altLang="zh-CN"/>
              <a:t>n1,n2,..nk</a:t>
            </a:r>
            <a:r>
              <a:rPr lang="zh-CN" altLang="en-US"/>
              <a:t>）表示，共有</a:t>
            </a:r>
            <a:r>
              <a:rPr lang="en-US" altLang="zh-CN"/>
              <a:t>n1n2nk</a:t>
            </a:r>
            <a:r>
              <a:rPr lang="zh-CN" altLang="en-US"/>
              <a:t>个结点，</a:t>
            </a:r>
            <a:r>
              <a:rPr lang="en-US" altLang="zh-CN"/>
              <a:t>PN</a:t>
            </a:r>
            <a:r>
              <a:rPr lang="zh-CN" altLang="en-US"/>
              <a:t>染色法比较复杂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16.1  SG</a:t>
            </a:r>
            <a:r>
              <a:rPr lang="zh-CN" altLang="en-US" dirty="0" smtClean="0"/>
              <a:t>博弈的例子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sym typeface="+mn-ea"/>
              </a:rPr>
              <a:t>取石子</a:t>
            </a:r>
            <a:r>
              <a:rPr lang="en-US" altLang="zh-CN" dirty="0" smtClean="0">
                <a:sym typeface="+mn-ea"/>
              </a:rPr>
              <a:t>1</a:t>
            </a:r>
            <a:r>
              <a:rPr lang="zh-CN" altLang="en-US" dirty="0" smtClean="0">
                <a:sym typeface="+mn-ea"/>
              </a:rPr>
              <a:t>：</a:t>
            </a:r>
            <a:endParaRPr lang="en-US" altLang="zh-CN" dirty="0" smtClean="0"/>
          </a:p>
          <a:p>
            <a:r>
              <a:rPr lang="zh-CN" altLang="en-US" dirty="0" smtClean="0">
                <a:sym typeface="+mn-ea"/>
              </a:rPr>
              <a:t>有一堆</a:t>
            </a:r>
            <a:r>
              <a:rPr lang="en-US" altLang="zh-CN" dirty="0" smtClean="0">
                <a:sym typeface="+mn-ea"/>
              </a:rPr>
              <a:t>n</a:t>
            </a:r>
            <a:r>
              <a:rPr lang="zh-CN" altLang="en-US" dirty="0" smtClean="0">
                <a:sym typeface="+mn-ea"/>
              </a:rPr>
              <a:t>个石子 两人轮流取 每次可以取</a:t>
            </a:r>
            <a:r>
              <a:rPr lang="en-US" altLang="zh-CN" dirty="0" smtClean="0">
                <a:sym typeface="+mn-ea"/>
              </a:rPr>
              <a:t>1..m</a:t>
            </a:r>
            <a:r>
              <a:rPr lang="zh-CN" altLang="en-US" dirty="0" smtClean="0">
                <a:sym typeface="+mn-ea"/>
              </a:rPr>
              <a:t>个 没得取的判负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>
                <a:sym typeface="+mn-ea"/>
              </a:rPr>
              <a:t>取石子</a:t>
            </a:r>
            <a:r>
              <a:rPr lang="en-US" altLang="zh-CN" dirty="0" smtClean="0">
                <a:sym typeface="+mn-ea"/>
              </a:rPr>
              <a:t>2</a:t>
            </a:r>
            <a:r>
              <a:rPr lang="zh-CN" altLang="en-US" dirty="0" smtClean="0">
                <a:sym typeface="+mn-ea"/>
              </a:rPr>
              <a:t>：</a:t>
            </a:r>
            <a:endParaRPr lang="en-US" altLang="zh-CN" dirty="0" smtClean="0"/>
          </a:p>
          <a:p>
            <a:r>
              <a:rPr lang="zh-CN" altLang="en-US" dirty="0" smtClean="0">
                <a:sym typeface="+mn-ea"/>
              </a:rPr>
              <a:t>有</a:t>
            </a:r>
            <a:r>
              <a:rPr lang="en-US" altLang="zh-CN" dirty="0" smtClean="0">
                <a:sym typeface="+mn-ea"/>
              </a:rPr>
              <a:t>K</a:t>
            </a:r>
            <a:r>
              <a:rPr lang="zh-CN" altLang="en-US" dirty="0" smtClean="0">
                <a:sym typeface="+mn-ea"/>
              </a:rPr>
              <a:t>堆石子，每堆</a:t>
            </a:r>
            <a:r>
              <a:rPr lang="en-US" altLang="zh-CN" dirty="0" err="1" smtClean="0">
                <a:sym typeface="+mn-ea"/>
              </a:rPr>
              <a:t>ni</a:t>
            </a:r>
            <a:r>
              <a:rPr lang="zh-CN" altLang="en-US" dirty="0" smtClean="0">
                <a:sym typeface="+mn-ea"/>
              </a:rPr>
              <a:t>个，两人轮流取，每次可以从某一堆中取</a:t>
            </a:r>
            <a:r>
              <a:rPr lang="en-US" altLang="zh-CN" dirty="0" smtClean="0">
                <a:sym typeface="+mn-ea"/>
              </a:rPr>
              <a:t>1..m</a:t>
            </a:r>
            <a:r>
              <a:rPr lang="zh-CN" altLang="en-US" dirty="0" smtClean="0">
                <a:sym typeface="+mn-ea"/>
              </a:rPr>
              <a:t>个 没法取石子的判负</a:t>
            </a:r>
            <a:endParaRPr lang="en-US" altLang="zh-CN" dirty="0" smtClean="0"/>
          </a:p>
          <a:p>
            <a:endParaRPr lang="zh-CN" altLang="en-US" dirty="0" smtClean="0"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16.2  </a:t>
            </a:r>
            <a:r>
              <a:rPr lang="zh-CN" altLang="en-US" dirty="0" smtClean="0"/>
              <a:t>特点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zh-CN" altLang="en-US" dirty="0" smtClean="0">
              <a:sym typeface="+mn-ea"/>
            </a:endParaRPr>
          </a:p>
          <a:p>
            <a:r>
              <a:rPr lang="zh-CN" altLang="en-US" dirty="0" smtClean="0">
                <a:sym typeface="+mn-ea"/>
              </a:rPr>
              <a:t>特点：</a:t>
            </a:r>
            <a:endParaRPr lang="zh-CN" altLang="en-US" dirty="0" smtClean="0">
              <a:sym typeface="+mn-ea"/>
            </a:endParaRPr>
          </a:p>
          <a:p>
            <a:r>
              <a:rPr lang="en-US" altLang="zh-CN" dirty="0" smtClean="0">
                <a:sym typeface="+mn-ea"/>
              </a:rPr>
              <a:t>1</a:t>
            </a:r>
            <a:r>
              <a:rPr lang="zh-CN" altLang="en-US" dirty="0" smtClean="0">
                <a:sym typeface="+mn-ea"/>
              </a:rPr>
              <a:t>二人博弈</a:t>
            </a:r>
            <a:endParaRPr lang="zh-CN" altLang="en-US" dirty="0" smtClean="0"/>
          </a:p>
          <a:p>
            <a:r>
              <a:rPr lang="en-US" altLang="zh-CN" dirty="0" smtClean="0">
                <a:sym typeface="+mn-ea"/>
              </a:rPr>
              <a:t>2</a:t>
            </a:r>
            <a:r>
              <a:rPr lang="zh-CN" altLang="en-US" dirty="0" smtClean="0">
                <a:sym typeface="+mn-ea"/>
              </a:rPr>
              <a:t>对于同一局面</a:t>
            </a:r>
            <a:r>
              <a:rPr lang="en-US" altLang="zh-CN" dirty="0" smtClean="0">
                <a:sym typeface="+mn-ea"/>
              </a:rPr>
              <a:t>,</a:t>
            </a:r>
            <a:r>
              <a:rPr lang="zh-CN" altLang="en-US" dirty="0" smtClean="0">
                <a:sym typeface="+mn-ea"/>
              </a:rPr>
              <a:t>两个游戏者可操作的集合完全相同</a:t>
            </a:r>
            <a:endParaRPr lang="zh-CN" altLang="en-US" dirty="0" smtClean="0"/>
          </a:p>
          <a:p>
            <a:r>
              <a:rPr lang="en-US" altLang="zh-CN" dirty="0" smtClean="0">
                <a:sym typeface="+mn-ea"/>
              </a:rPr>
              <a:t>3</a:t>
            </a:r>
            <a:r>
              <a:rPr lang="zh-CN" altLang="en-US" dirty="0" smtClean="0">
                <a:sym typeface="+mn-ea"/>
              </a:rPr>
              <a:t>游戏总可以在有限步之内结束</a:t>
            </a:r>
            <a:endParaRPr lang="zh-CN" altLang="en-US" dirty="0" smtClean="0"/>
          </a:p>
          <a:p>
            <a:r>
              <a:rPr lang="en-US" altLang="zh-CN" dirty="0" smtClean="0">
                <a:sym typeface="+mn-ea"/>
              </a:rPr>
              <a:t>4</a:t>
            </a:r>
            <a:r>
              <a:rPr lang="zh-CN" altLang="en-US" dirty="0" smtClean="0">
                <a:sym typeface="+mn-ea"/>
              </a:rPr>
              <a:t>假定</a:t>
            </a:r>
            <a:r>
              <a:rPr lang="en-US" altLang="zh-CN" dirty="0" smtClean="0">
                <a:sym typeface="+mn-ea"/>
              </a:rPr>
              <a:t>:</a:t>
            </a:r>
            <a:r>
              <a:rPr lang="zh-CN" altLang="en-US" dirty="0" smtClean="0">
                <a:sym typeface="+mn-ea"/>
              </a:rPr>
              <a:t>两个人都</a:t>
            </a:r>
            <a:r>
              <a:rPr lang="en-US" altLang="zh-CN" dirty="0" smtClean="0">
                <a:sym typeface="+mn-ea"/>
              </a:rPr>
              <a:t>"</a:t>
            </a:r>
            <a:r>
              <a:rPr lang="zh-CN" altLang="en-US" dirty="0" smtClean="0">
                <a:sym typeface="+mn-ea"/>
              </a:rPr>
              <a:t>足够聪明</a:t>
            </a:r>
            <a:r>
              <a:rPr lang="en-US" altLang="zh-CN" dirty="0" smtClean="0">
                <a:sym typeface="+mn-ea"/>
              </a:rPr>
              <a:t>"</a:t>
            </a:r>
            <a:endParaRPr lang="en-US" altLang="zh-CN" dirty="0" smtClean="0"/>
          </a:p>
          <a:p>
            <a:r>
              <a:rPr lang="en-US" altLang="zh-CN" dirty="0" smtClean="0">
                <a:sym typeface="+mn-ea"/>
              </a:rPr>
              <a:t>5</a:t>
            </a:r>
            <a:r>
              <a:rPr lang="zh-CN" altLang="en-US" dirty="0" smtClean="0">
                <a:sym typeface="+mn-ea"/>
              </a:rPr>
              <a:t>无法进行任何操作时游戏结束</a:t>
            </a:r>
            <a:r>
              <a:rPr lang="en-US" altLang="zh-CN" dirty="0" smtClean="0">
                <a:sym typeface="+mn-ea"/>
              </a:rPr>
              <a:t>,</a:t>
            </a:r>
            <a:r>
              <a:rPr lang="zh-CN" altLang="en-US" dirty="0" smtClean="0">
                <a:sym typeface="+mn-ea"/>
              </a:rPr>
              <a:t>不能操作的一方为负</a:t>
            </a:r>
            <a:endParaRPr lang="zh-CN" altLang="en-US" dirty="0" smtClean="0"/>
          </a:p>
          <a:p>
            <a:endParaRPr lang="zh-CN" altLang="en-US" dirty="0" smtClean="0"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16.3  N</a:t>
            </a:r>
            <a:r>
              <a:rPr lang="zh-CN" altLang="en-US" dirty="0" smtClean="0"/>
              <a:t>局面和</a:t>
            </a:r>
            <a:r>
              <a:rPr lang="en-US" altLang="zh-CN" dirty="0" smtClean="0"/>
              <a:t>P</a:t>
            </a:r>
            <a:r>
              <a:rPr lang="zh-CN" altLang="en-US" dirty="0" smtClean="0"/>
              <a:t>局面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N</a:t>
            </a:r>
            <a:r>
              <a:rPr lang="zh-CN" altLang="en-US" dirty="0" smtClean="0"/>
              <a:t>局面： 下一手必胜的局面。</a:t>
            </a:r>
            <a:endParaRPr lang="zh-CN" altLang="en-US" dirty="0" smtClean="0"/>
          </a:p>
          <a:p>
            <a:r>
              <a:rPr lang="en-US" altLang="zh-CN" dirty="0" smtClean="0"/>
              <a:t>P</a:t>
            </a:r>
            <a:r>
              <a:rPr lang="zh-CN" altLang="en-US" dirty="0" smtClean="0"/>
              <a:t>局面： 上一手必胜的局面。</a:t>
            </a:r>
            <a:endParaRPr lang="zh-CN" altLang="en-US" dirty="0" smtClean="0"/>
          </a:p>
          <a:p>
            <a:r>
              <a:rPr lang="en-US" altLang="zh-CN" dirty="0" smtClean="0"/>
              <a:t>N</a:t>
            </a:r>
            <a:r>
              <a:rPr lang="zh-CN" altLang="en-US" dirty="0" smtClean="0"/>
              <a:t>、</a:t>
            </a:r>
            <a:r>
              <a:rPr lang="en-US" altLang="zh-CN" dirty="0" smtClean="0"/>
              <a:t>P</a:t>
            </a:r>
            <a:r>
              <a:rPr lang="zh-CN" altLang="en-US" dirty="0" smtClean="0"/>
              <a:t>是对局面的客观评估。</a:t>
            </a:r>
            <a:endParaRPr lang="zh-CN" altLang="en-US" dirty="0" smtClean="0"/>
          </a:p>
          <a:p>
            <a:endParaRPr lang="zh-CN" altLang="en-US" dirty="0" smtClean="0"/>
          </a:p>
          <a:p>
            <a:r>
              <a:rPr lang="zh-CN" altLang="en-US" dirty="0" smtClean="0"/>
              <a:t>对于</a:t>
            </a:r>
            <a:r>
              <a:rPr lang="en-US" altLang="zh-CN" dirty="0" smtClean="0"/>
              <a:t>N</a:t>
            </a:r>
            <a:r>
              <a:rPr lang="zh-CN" altLang="en-US" dirty="0" smtClean="0"/>
              <a:t>局面，一定存在一步操作，使后续局面变成</a:t>
            </a:r>
            <a:r>
              <a:rPr lang="en-US" altLang="zh-CN" dirty="0" smtClean="0"/>
              <a:t>P</a:t>
            </a:r>
            <a:r>
              <a:rPr lang="zh-CN" altLang="en-US" dirty="0" smtClean="0"/>
              <a:t>局面；</a:t>
            </a:r>
            <a:endParaRPr lang="zh-CN" altLang="en-US" dirty="0" smtClean="0"/>
          </a:p>
          <a:p>
            <a:r>
              <a:rPr lang="zh-CN" altLang="en-US" dirty="0" smtClean="0"/>
              <a:t>对于</a:t>
            </a:r>
            <a:r>
              <a:rPr lang="en-US" altLang="zh-CN" dirty="0" smtClean="0"/>
              <a:t>P</a:t>
            </a:r>
            <a:r>
              <a:rPr lang="zh-CN" altLang="en-US" dirty="0" smtClean="0"/>
              <a:t>局面，无论怎么操作，后序局面都会是</a:t>
            </a:r>
            <a:r>
              <a:rPr lang="en-US" altLang="zh-CN" dirty="0" smtClean="0"/>
              <a:t>N</a:t>
            </a:r>
            <a:r>
              <a:rPr lang="zh-CN" altLang="en-US" dirty="0" smtClean="0"/>
              <a:t>局面。（这也意味着前一个局面也是</a:t>
            </a:r>
            <a:r>
              <a:rPr lang="en-US" altLang="zh-CN" dirty="0" smtClean="0"/>
              <a:t>N</a:t>
            </a:r>
            <a:r>
              <a:rPr lang="zh-CN" altLang="en-US" dirty="0" smtClean="0"/>
              <a:t>局面）</a:t>
            </a:r>
            <a:endParaRPr lang="zh-CN" altLang="en-US" dirty="0" smtClean="0"/>
          </a:p>
          <a:p>
            <a:endParaRPr lang="zh-CN" altLang="en-US" dirty="0" smtClean="0"/>
          </a:p>
          <a:p>
            <a:r>
              <a:rPr lang="zh-CN" altLang="en-US" dirty="0" smtClean="0"/>
              <a:t>博弈的题目询问当前是</a:t>
            </a:r>
            <a:r>
              <a:rPr lang="en-US" altLang="zh-CN" dirty="0" smtClean="0"/>
              <a:t>P</a:t>
            </a:r>
            <a:r>
              <a:rPr lang="zh-CN" altLang="en-US" dirty="0" smtClean="0"/>
              <a:t>局面还是</a:t>
            </a:r>
            <a:r>
              <a:rPr lang="en-US" altLang="zh-CN" dirty="0" smtClean="0"/>
              <a:t>N</a:t>
            </a:r>
            <a:r>
              <a:rPr lang="zh-CN" altLang="en-US" dirty="0" smtClean="0"/>
              <a:t>局面，</a:t>
            </a:r>
            <a:endParaRPr lang="zh-CN" altLang="en-US" dirty="0" smtClean="0"/>
          </a:p>
          <a:p>
            <a:r>
              <a:rPr lang="zh-CN" altLang="en-US" dirty="0" smtClean="0"/>
              <a:t>如果是</a:t>
            </a:r>
            <a:r>
              <a:rPr lang="en-US" altLang="zh-CN" dirty="0" smtClean="0"/>
              <a:t>N</a:t>
            </a:r>
            <a:r>
              <a:rPr lang="zh-CN" altLang="en-US" dirty="0" smtClean="0"/>
              <a:t>局面，正确的走法是什么。</a:t>
            </a:r>
            <a:endParaRPr lang="zh-CN" altLang="en-US" dirty="0" smtClean="0"/>
          </a:p>
          <a:p>
            <a:endParaRPr lang="zh-CN" altLang="en-US" dirty="0" smtClean="0"/>
          </a:p>
          <a:p>
            <a:endParaRPr lang="zh-CN" altLang="en-US" dirty="0" smtClean="0"/>
          </a:p>
          <a:p>
            <a:endParaRPr lang="zh-CN" altLang="en-US" dirty="0" smtClean="0"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16.4  </a:t>
            </a:r>
            <a:r>
              <a:rPr lang="zh-CN" altLang="en-US" dirty="0" smtClean="0"/>
              <a:t>取石子例子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ym typeface="+mn-ea"/>
              </a:rPr>
              <a:t>取石子</a:t>
            </a:r>
            <a:r>
              <a:rPr lang="en-US" altLang="zh-CN" dirty="0" smtClean="0">
                <a:sym typeface="+mn-ea"/>
              </a:rPr>
              <a:t>1</a:t>
            </a:r>
            <a:r>
              <a:rPr lang="zh-CN" altLang="en-US" dirty="0" smtClean="0">
                <a:sym typeface="+mn-ea"/>
              </a:rPr>
              <a:t>：</a:t>
            </a:r>
            <a:endParaRPr lang="en-US" altLang="zh-CN" dirty="0" smtClean="0"/>
          </a:p>
          <a:p>
            <a:r>
              <a:rPr lang="zh-CN" altLang="en-US" dirty="0" smtClean="0">
                <a:sym typeface="+mn-ea"/>
              </a:rPr>
              <a:t>有一堆</a:t>
            </a:r>
            <a:r>
              <a:rPr lang="en-US" altLang="zh-CN" dirty="0" smtClean="0">
                <a:sym typeface="+mn-ea"/>
              </a:rPr>
              <a:t>n</a:t>
            </a:r>
            <a:r>
              <a:rPr lang="zh-CN" altLang="en-US" dirty="0" smtClean="0">
                <a:sym typeface="+mn-ea"/>
              </a:rPr>
              <a:t>个石子 两人轮流取 每次可以取</a:t>
            </a:r>
            <a:r>
              <a:rPr lang="en-US" altLang="zh-CN" dirty="0" smtClean="0">
                <a:sym typeface="+mn-ea"/>
              </a:rPr>
              <a:t>1..m</a:t>
            </a:r>
            <a:r>
              <a:rPr lang="zh-CN" altLang="en-US" dirty="0" smtClean="0">
                <a:sym typeface="+mn-ea"/>
              </a:rPr>
              <a:t>个 没得取的判负</a:t>
            </a:r>
            <a:endParaRPr lang="zh-CN" altLang="en-US" dirty="0" smtClean="0"/>
          </a:p>
          <a:p>
            <a:endParaRPr lang="zh-CN" altLang="en-US" dirty="0" smtClean="0"/>
          </a:p>
          <a:p>
            <a:r>
              <a:rPr lang="zh-CN" altLang="en-US" dirty="0" smtClean="0"/>
              <a:t>石子数目为局面</a:t>
            </a:r>
            <a:endParaRPr lang="zh-CN" altLang="en-US" dirty="0" smtClean="0"/>
          </a:p>
          <a:p>
            <a:r>
              <a:rPr lang="en-US" altLang="zh-CN" dirty="0" smtClean="0"/>
              <a:t>1.  0</a:t>
            </a:r>
            <a:r>
              <a:rPr lang="zh-CN" altLang="en-US" dirty="0" smtClean="0"/>
              <a:t>，称为终结局面，</a:t>
            </a:r>
            <a:r>
              <a:rPr lang="en-US" altLang="zh-CN" dirty="0" smtClean="0"/>
              <a:t>P</a:t>
            </a:r>
            <a:r>
              <a:rPr lang="zh-CN" altLang="en-US" dirty="0" smtClean="0"/>
              <a:t>局面</a:t>
            </a:r>
            <a:endParaRPr lang="zh-CN" altLang="en-US" dirty="0" smtClean="0"/>
          </a:p>
          <a:p>
            <a:r>
              <a:rPr lang="en-US" altLang="zh-CN" dirty="0" smtClean="0"/>
              <a:t>2.  1:m</a:t>
            </a:r>
            <a:r>
              <a:rPr lang="zh-CN" altLang="en-US" dirty="0" smtClean="0"/>
              <a:t>，</a:t>
            </a:r>
            <a:r>
              <a:rPr lang="en-US" altLang="zh-CN" dirty="0" smtClean="0"/>
              <a:t>N</a:t>
            </a:r>
            <a:r>
              <a:rPr lang="zh-CN" altLang="en-US" dirty="0" smtClean="0"/>
              <a:t>局面</a:t>
            </a:r>
            <a:endParaRPr lang="zh-CN" altLang="en-US" dirty="0" smtClean="0"/>
          </a:p>
          <a:p>
            <a:r>
              <a:rPr lang="en-US" altLang="zh-CN" dirty="0" smtClean="0"/>
              <a:t>3.  m+1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 P</a:t>
            </a:r>
            <a:r>
              <a:rPr lang="zh-CN" altLang="en-US" dirty="0" smtClean="0"/>
              <a:t>局面</a:t>
            </a:r>
            <a:endParaRPr lang="zh-CN" altLang="en-US" dirty="0" smtClean="0"/>
          </a:p>
          <a:p>
            <a:r>
              <a:rPr lang="en-US" altLang="zh-CN" dirty="0" smtClean="0"/>
              <a:t>4.  m+2: 2m+1, N</a:t>
            </a:r>
            <a:r>
              <a:rPr lang="zh-CN" altLang="en-US" dirty="0" smtClean="0"/>
              <a:t>局面</a:t>
            </a:r>
            <a:endParaRPr lang="zh-CN" altLang="en-US" dirty="0" smtClean="0"/>
          </a:p>
          <a:p>
            <a:endParaRPr lang="zh-CN" altLang="en-US" dirty="0" smtClean="0"/>
          </a:p>
          <a:p>
            <a:endParaRPr lang="zh-CN" altLang="en-US" dirty="0" smtClean="0"/>
          </a:p>
          <a:p>
            <a:endParaRPr lang="zh-CN" altLang="en-US" dirty="0" smtClean="0">
              <a:sym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49325"/>
            <a:ext cx="8229600" cy="5176520"/>
          </a:xfrm>
        </p:spPr>
        <p:txBody>
          <a:bodyPr/>
          <a:lstStyle/>
          <a:p>
            <a:endParaRPr lang="zh-CN" altLang="en-US" dirty="0"/>
          </a:p>
        </p:txBody>
      </p:sp>
      <p:cxnSp>
        <p:nvCxnSpPr>
          <p:cNvPr id="13" name="直接箭头连接符 12"/>
          <p:cNvCxnSpPr>
            <a:stCxn id="6" idx="5"/>
            <a:endCxn id="4" idx="1"/>
          </p:cNvCxnSpPr>
          <p:nvPr/>
        </p:nvCxnSpPr>
        <p:spPr>
          <a:xfrm rot="16200000" flipH="1">
            <a:off x="4961319" y="4104071"/>
            <a:ext cx="1007312" cy="107875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椭圆 17"/>
          <p:cNvSpPr/>
          <p:nvPr/>
        </p:nvSpPr>
        <p:spPr>
          <a:xfrm>
            <a:off x="5786446" y="3429000"/>
            <a:ext cx="142876" cy="1428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5429256" y="3500438"/>
            <a:ext cx="142876" cy="1428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6143636" y="3357562"/>
            <a:ext cx="142876" cy="1428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形状 21"/>
          <p:cNvCxnSpPr>
            <a:stCxn id="7" idx="1"/>
            <a:endCxn id="6" idx="0"/>
          </p:cNvCxnSpPr>
          <p:nvPr/>
        </p:nvCxnSpPr>
        <p:spPr>
          <a:xfrm rot="16200000" flipH="1" flipV="1">
            <a:off x="5718598" y="2000240"/>
            <a:ext cx="139286" cy="2432482"/>
          </a:xfrm>
          <a:prstGeom prst="curvedConnector3">
            <a:avLst>
              <a:gd name="adj1" fmla="val -269278"/>
            </a:avLst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/>
          <p:cNvSpPr/>
          <p:nvPr/>
        </p:nvSpPr>
        <p:spPr>
          <a:xfrm>
            <a:off x="5857884" y="5000636"/>
            <a:ext cx="1000132" cy="10001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 = 0</a:t>
            </a:r>
            <a:endParaRPr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4071934" y="3286124"/>
            <a:ext cx="1000132" cy="10001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 = 2</a:t>
            </a:r>
            <a:endParaRPr lang="zh-CN" altLang="en-US" dirty="0"/>
          </a:p>
        </p:txBody>
      </p:sp>
      <p:sp>
        <p:nvSpPr>
          <p:cNvPr id="7" name="椭圆 6"/>
          <p:cNvSpPr/>
          <p:nvPr/>
        </p:nvSpPr>
        <p:spPr>
          <a:xfrm>
            <a:off x="6858016" y="3000372"/>
            <a:ext cx="1000132" cy="10001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 =m</a:t>
            </a:r>
            <a:endParaRPr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1428728" y="1000108"/>
            <a:ext cx="1428760" cy="14287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 = m+1</a:t>
            </a:r>
            <a:endParaRPr lang="zh-CN" altLang="en-US" dirty="0"/>
          </a:p>
        </p:txBody>
      </p:sp>
      <p:sp>
        <p:nvSpPr>
          <p:cNvPr id="9" name="椭圆 8"/>
          <p:cNvSpPr/>
          <p:nvPr/>
        </p:nvSpPr>
        <p:spPr>
          <a:xfrm>
            <a:off x="2357422" y="3786190"/>
            <a:ext cx="1000132" cy="10001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 = 1</a:t>
            </a:r>
            <a:endParaRPr lang="zh-CN" altLang="en-US" dirty="0"/>
          </a:p>
        </p:txBody>
      </p:sp>
      <p:cxnSp>
        <p:nvCxnSpPr>
          <p:cNvPr id="11" name="直接箭头连接符 10"/>
          <p:cNvCxnSpPr>
            <a:stCxn id="7" idx="4"/>
            <a:endCxn id="4" idx="7"/>
          </p:cNvCxnSpPr>
          <p:nvPr/>
        </p:nvCxnSpPr>
        <p:spPr>
          <a:xfrm rot="5400000">
            <a:off x="6461517" y="4250537"/>
            <a:ext cx="1146598" cy="646532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endCxn id="4" idx="2"/>
          </p:cNvCxnSpPr>
          <p:nvPr/>
        </p:nvCxnSpPr>
        <p:spPr>
          <a:xfrm>
            <a:off x="3214678" y="4500570"/>
            <a:ext cx="2643206" cy="1000132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曲线连接符 26"/>
          <p:cNvCxnSpPr>
            <a:stCxn id="7" idx="1"/>
            <a:endCxn id="9" idx="7"/>
          </p:cNvCxnSpPr>
          <p:nvPr/>
        </p:nvCxnSpPr>
        <p:spPr>
          <a:xfrm rot="16200000" flipH="1" flipV="1">
            <a:off x="4714876" y="1643050"/>
            <a:ext cx="785818" cy="3793394"/>
          </a:xfrm>
          <a:prstGeom prst="curvedConnector3">
            <a:avLst>
              <a:gd name="adj1" fmla="val -47729"/>
            </a:avLst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6" idx="2"/>
            <a:endCxn id="9" idx="6"/>
          </p:cNvCxnSpPr>
          <p:nvPr/>
        </p:nvCxnSpPr>
        <p:spPr>
          <a:xfrm rot="10800000" flipV="1">
            <a:off x="3357554" y="3786190"/>
            <a:ext cx="714380" cy="500066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8" idx="4"/>
            <a:endCxn id="9" idx="0"/>
          </p:cNvCxnSpPr>
          <p:nvPr/>
        </p:nvCxnSpPr>
        <p:spPr>
          <a:xfrm rot="16200000" flipH="1">
            <a:off x="1821637" y="2750339"/>
            <a:ext cx="1357322" cy="71438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8" idx="5"/>
            <a:endCxn id="6" idx="1"/>
          </p:cNvCxnSpPr>
          <p:nvPr/>
        </p:nvCxnSpPr>
        <p:spPr>
          <a:xfrm rot="16200000" flipH="1">
            <a:off x="2826846" y="2041035"/>
            <a:ext cx="1212959" cy="1570149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形状 41"/>
          <p:cNvCxnSpPr>
            <a:endCxn id="7" idx="7"/>
          </p:cNvCxnSpPr>
          <p:nvPr/>
        </p:nvCxnSpPr>
        <p:spPr>
          <a:xfrm>
            <a:off x="2857488" y="1714488"/>
            <a:ext cx="4854194" cy="1432350"/>
          </a:xfrm>
          <a:prstGeom prst="curvedConnector2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856903" y="357165"/>
            <a:ext cx="4214842" cy="579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16.5 </a:t>
            </a:r>
            <a:r>
              <a:rPr lang="zh-CN" altLang="en-US" sz="3200" dirty="0" smtClean="0"/>
              <a:t>有向无环图表示</a:t>
            </a:r>
            <a:endParaRPr lang="zh-CN" altLang="en-US" sz="3200" dirty="0" smtClean="0"/>
          </a:p>
        </p:txBody>
      </p:sp>
      <p:sp>
        <p:nvSpPr>
          <p:cNvPr id="26" name="椭圆 25"/>
          <p:cNvSpPr/>
          <p:nvPr/>
        </p:nvSpPr>
        <p:spPr>
          <a:xfrm>
            <a:off x="5857884" y="5000636"/>
            <a:ext cx="1000132" cy="100013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N= 0</a:t>
            </a:r>
            <a:endParaRPr lang="zh-CN" altLang="en-US" dirty="0"/>
          </a:p>
        </p:txBody>
      </p:sp>
      <p:sp>
        <p:nvSpPr>
          <p:cNvPr id="28" name="椭圆 27"/>
          <p:cNvSpPr/>
          <p:nvPr/>
        </p:nvSpPr>
        <p:spPr>
          <a:xfrm>
            <a:off x="2357422" y="3786190"/>
            <a:ext cx="1000132" cy="100013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N= 1</a:t>
            </a:r>
            <a:endParaRPr lang="zh-CN" altLang="en-US" dirty="0"/>
          </a:p>
        </p:txBody>
      </p:sp>
      <p:sp>
        <p:nvSpPr>
          <p:cNvPr id="29" name="椭圆 28"/>
          <p:cNvSpPr/>
          <p:nvPr/>
        </p:nvSpPr>
        <p:spPr>
          <a:xfrm>
            <a:off x="4071934" y="3286124"/>
            <a:ext cx="1000132" cy="100013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N= 2</a:t>
            </a:r>
            <a:endParaRPr lang="zh-CN" altLang="en-US" dirty="0"/>
          </a:p>
        </p:txBody>
      </p:sp>
      <p:sp>
        <p:nvSpPr>
          <p:cNvPr id="31" name="椭圆 30"/>
          <p:cNvSpPr/>
          <p:nvPr/>
        </p:nvSpPr>
        <p:spPr>
          <a:xfrm>
            <a:off x="6858016" y="3000372"/>
            <a:ext cx="1000132" cy="100013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N= m</a:t>
            </a:r>
            <a:endParaRPr lang="zh-CN" altLang="en-US" dirty="0"/>
          </a:p>
        </p:txBody>
      </p:sp>
      <p:sp>
        <p:nvSpPr>
          <p:cNvPr id="33" name="椭圆 32"/>
          <p:cNvSpPr/>
          <p:nvPr/>
        </p:nvSpPr>
        <p:spPr>
          <a:xfrm>
            <a:off x="1428728" y="1000108"/>
            <a:ext cx="1428760" cy="14287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 = m+1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ldLvl="0" animBg="1"/>
      <p:bldP spid="19" grpId="0" bldLvl="0" animBg="1"/>
      <p:bldP spid="20" grpId="0" bldLvl="0" animBg="1"/>
      <p:bldP spid="4" grpId="0" bldLvl="0" animBg="1"/>
      <p:bldP spid="6" grpId="0" bldLvl="0" animBg="1"/>
      <p:bldP spid="7" grpId="0" bldLvl="0" animBg="1"/>
      <p:bldP spid="8" grpId="0" bldLvl="0" animBg="1"/>
      <p:bldP spid="9" grpId="0" bldLvl="0" animBg="1"/>
      <p:bldP spid="26" grpId="0" bldLvl="0" animBg="1"/>
      <p:bldP spid="28" grpId="0" bldLvl="0" animBg="1"/>
      <p:bldP spid="29" grpId="0" bldLvl="0" animBg="1"/>
      <p:bldP spid="31" grpId="0" bldLvl="0" animBg="1"/>
      <p:bldP spid="33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16.6  SG</a:t>
            </a:r>
            <a:r>
              <a:rPr lang="zh-CN" altLang="en-US" dirty="0" smtClean="0"/>
              <a:t>博弈的</a:t>
            </a:r>
            <a:r>
              <a:rPr lang="zh-CN" altLang="en-US" dirty="0" smtClean="0"/>
              <a:t>有向无环图标记规则</a:t>
            </a:r>
            <a:endParaRPr lang="zh-CN" altLang="en-US" dirty="0" smtClean="0"/>
          </a:p>
        </p:txBody>
      </p:sp>
      <p:sp>
        <p:nvSpPr>
          <p:cNvPr id="43" name="内容占位符 42"/>
          <p:cNvSpPr/>
          <p:nvPr>
            <p:ph idx="1"/>
          </p:nvPr>
        </p:nvSpPr>
        <p:spPr/>
        <p:txBody>
          <a:bodyPr>
            <a:normAutofit fontScale="90000" lnSpcReduction="10000"/>
          </a:bodyPr>
          <a:p>
            <a:r>
              <a:rPr lang="en-US" altLang="zh-CN"/>
              <a:t>1 </a:t>
            </a:r>
            <a:r>
              <a:rPr lang="zh-CN" altLang="en-US"/>
              <a:t>终结结点是</a:t>
            </a:r>
            <a:r>
              <a:rPr lang="en-US" altLang="zh-CN"/>
              <a:t>P</a:t>
            </a:r>
            <a:r>
              <a:rPr lang="zh-CN" altLang="en-US"/>
              <a:t>结点</a:t>
            </a:r>
            <a:endParaRPr lang="zh-CN" altLang="en-US"/>
          </a:p>
          <a:p>
            <a:r>
              <a:rPr lang="en-US" altLang="zh-CN"/>
              <a:t>2 </a:t>
            </a:r>
            <a:r>
              <a:rPr lang="zh-CN" altLang="en-US"/>
              <a:t>能直达</a:t>
            </a:r>
            <a:r>
              <a:rPr lang="en-US" altLang="zh-CN"/>
              <a:t>P</a:t>
            </a:r>
            <a:r>
              <a:rPr lang="zh-CN" altLang="en-US"/>
              <a:t>结点的是</a:t>
            </a:r>
            <a:r>
              <a:rPr lang="en-US" altLang="zh-CN"/>
              <a:t>N</a:t>
            </a:r>
            <a:r>
              <a:rPr lang="zh-CN" altLang="en-US"/>
              <a:t>结点</a:t>
            </a:r>
            <a:endParaRPr lang="zh-CN" altLang="en-US"/>
          </a:p>
          <a:p>
            <a:r>
              <a:rPr lang="en-US" altLang="zh-CN"/>
              <a:t>3 </a:t>
            </a:r>
            <a:r>
              <a:rPr lang="zh-CN" altLang="en-US"/>
              <a:t>能直达的全是</a:t>
            </a:r>
            <a:r>
              <a:rPr lang="en-US" altLang="zh-CN"/>
              <a:t>N</a:t>
            </a:r>
            <a:r>
              <a:rPr lang="zh-CN" altLang="en-US"/>
              <a:t>结点的是</a:t>
            </a:r>
            <a:r>
              <a:rPr lang="en-US" altLang="zh-CN"/>
              <a:t>P</a:t>
            </a:r>
            <a:r>
              <a:rPr lang="zh-CN" altLang="en-US"/>
              <a:t>结点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有向无环图中，可根据结点之间的连接关系完成</a:t>
            </a:r>
            <a:r>
              <a:rPr lang="en-US" altLang="zh-CN"/>
              <a:t>PN</a:t>
            </a:r>
            <a:r>
              <a:rPr lang="zh-CN" altLang="en-US"/>
              <a:t>标记，</a:t>
            </a:r>
            <a:endParaRPr lang="zh-CN" altLang="en-US"/>
          </a:p>
          <a:p>
            <a:r>
              <a:rPr lang="en-US" altLang="zh-CN"/>
              <a:t>label(s):</a:t>
            </a:r>
            <a:endParaRPr lang="en-US" altLang="zh-CN"/>
          </a:p>
          <a:p>
            <a:r>
              <a:rPr lang="en-US" altLang="zh-CN"/>
              <a:t>    if s</a:t>
            </a:r>
            <a:r>
              <a:rPr lang="zh-CN" altLang="en-US"/>
              <a:t>是终结点</a:t>
            </a:r>
            <a:r>
              <a:rPr lang="en-US" altLang="zh-CN"/>
              <a:t>:</a:t>
            </a:r>
            <a:endParaRPr lang="en-US" altLang="zh-CN"/>
          </a:p>
          <a:p>
            <a:r>
              <a:rPr lang="en-US" altLang="zh-CN"/>
              <a:t>         return P;</a:t>
            </a:r>
            <a:endParaRPr lang="en-US" altLang="zh-CN"/>
          </a:p>
          <a:p>
            <a:r>
              <a:rPr lang="en-US" altLang="zh-CN"/>
              <a:t>    else:</a:t>
            </a:r>
            <a:endParaRPr lang="en-US" altLang="zh-CN"/>
          </a:p>
          <a:p>
            <a:r>
              <a:rPr lang="en-US" altLang="zh-CN"/>
              <a:t>         for </a:t>
            </a:r>
            <a:r>
              <a:rPr lang="zh-CN" altLang="en-US"/>
              <a:t>所有</a:t>
            </a:r>
            <a:r>
              <a:rPr lang="en-US" altLang="zh-CN"/>
              <a:t>s</a:t>
            </a:r>
            <a:r>
              <a:rPr lang="zh-CN" altLang="en-US"/>
              <a:t>的后继点 </a:t>
            </a:r>
            <a:r>
              <a:rPr lang="en-US" altLang="zh-CN"/>
              <a:t>i</a:t>
            </a:r>
            <a:endParaRPr lang="en-US" altLang="zh-CN"/>
          </a:p>
          <a:p>
            <a:r>
              <a:rPr lang="en-US" altLang="zh-CN"/>
              <a:t>              if label(i) == P:</a:t>
            </a:r>
            <a:endParaRPr lang="en-US" altLang="zh-CN"/>
          </a:p>
          <a:p>
            <a:r>
              <a:rPr lang="en-US" altLang="zh-CN"/>
              <a:t>                  return N</a:t>
            </a:r>
            <a:endParaRPr lang="en-US" altLang="zh-CN"/>
          </a:p>
          <a:p>
            <a:r>
              <a:rPr lang="en-US" altLang="zh-CN"/>
              <a:t>         return P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16.7  </a:t>
            </a:r>
            <a:r>
              <a:rPr lang="zh-CN" altLang="en-US" dirty="0" smtClean="0"/>
              <a:t>递推算法</a:t>
            </a:r>
            <a:endParaRPr lang="zh-CN" altLang="en-US" dirty="0" smtClean="0"/>
          </a:p>
        </p:txBody>
      </p:sp>
      <p:sp>
        <p:nvSpPr>
          <p:cNvPr id="43" name="内容占位符 42"/>
          <p:cNvSpPr/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zh-CN" altLang="en-US"/>
              <a:t>将有向图的结点进行拓扑排序（有向边</a:t>
            </a:r>
            <a:r>
              <a:rPr lang="en-US" altLang="zh-CN"/>
              <a:t>a-&gt;b, </a:t>
            </a:r>
            <a:r>
              <a:rPr lang="zh-CN" altLang="en-US"/>
              <a:t>则</a:t>
            </a:r>
            <a:r>
              <a:rPr lang="en-US" altLang="zh-CN"/>
              <a:t>b</a:t>
            </a:r>
            <a:r>
              <a:rPr lang="zh-CN" altLang="en-US"/>
              <a:t>排在</a:t>
            </a:r>
            <a:r>
              <a:rPr lang="en-US" altLang="zh-CN"/>
              <a:t>a</a:t>
            </a:r>
            <a:r>
              <a:rPr lang="zh-CN" altLang="en-US"/>
              <a:t>前面），存在数组</a:t>
            </a:r>
            <a:r>
              <a:rPr lang="en-US" altLang="zh-CN"/>
              <a:t>A</a:t>
            </a:r>
            <a:r>
              <a:rPr lang="zh-CN" altLang="en-US"/>
              <a:t>中，可以实现递推算法。</a:t>
            </a:r>
            <a:endParaRPr lang="en-US" altLang="zh-CN"/>
          </a:p>
          <a:p>
            <a:r>
              <a:rPr lang="en-US" altLang="zh-CN"/>
              <a:t>for i=1 to x</a:t>
            </a:r>
            <a:r>
              <a:rPr lang="zh-CN" altLang="en-US"/>
              <a:t>：  </a:t>
            </a:r>
            <a:r>
              <a:rPr lang="en-US" altLang="zh-CN"/>
              <a:t>//</a:t>
            </a:r>
            <a:r>
              <a:rPr lang="zh-CN" altLang="en-US"/>
              <a:t>结点总数为</a:t>
            </a:r>
            <a:r>
              <a:rPr lang="en-US" altLang="zh-CN"/>
              <a:t>x </a:t>
            </a:r>
            <a:endParaRPr lang="en-US" altLang="zh-CN"/>
          </a:p>
          <a:p>
            <a:r>
              <a:rPr lang="en-US" altLang="zh-CN"/>
              <a:t>    if  A[i]</a:t>
            </a:r>
            <a:r>
              <a:rPr lang="zh-CN" altLang="en-US"/>
              <a:t>是终结点：</a:t>
            </a:r>
            <a:endParaRPr lang="zh-CN" altLang="en-US"/>
          </a:p>
          <a:p>
            <a:r>
              <a:rPr lang="zh-CN" altLang="en-US"/>
              <a:t>        </a:t>
            </a:r>
            <a:r>
              <a:rPr lang="en-US" altLang="zh-CN"/>
              <a:t>A[i]. win= P;</a:t>
            </a:r>
            <a:endParaRPr lang="en-US" altLang="zh-CN"/>
          </a:p>
          <a:p>
            <a:r>
              <a:rPr lang="en-US" altLang="zh-CN"/>
              <a:t>    else:</a:t>
            </a:r>
            <a:endParaRPr lang="en-US" altLang="zh-CN"/>
          </a:p>
          <a:p>
            <a:r>
              <a:rPr lang="en-US" altLang="zh-CN"/>
              <a:t>        for A[i]</a:t>
            </a:r>
            <a:r>
              <a:rPr lang="zh-CN" altLang="en-US"/>
              <a:t>的所有后继结点</a:t>
            </a:r>
            <a:r>
              <a:rPr lang="en-US" altLang="zh-CN"/>
              <a:t>j:   //</a:t>
            </a:r>
            <a:r>
              <a:rPr lang="zh-CN" altLang="en-US"/>
              <a:t>后继结点在</a:t>
            </a:r>
            <a:r>
              <a:rPr lang="en-US" altLang="zh-CN"/>
              <a:t>i</a:t>
            </a:r>
            <a:r>
              <a:rPr lang="zh-CN" altLang="en-US"/>
              <a:t>前面，已标好</a:t>
            </a:r>
            <a:endParaRPr lang="zh-CN" altLang="en-US"/>
          </a:p>
          <a:p>
            <a:r>
              <a:rPr lang="zh-CN" altLang="en-US"/>
              <a:t>           </a:t>
            </a:r>
            <a:r>
              <a:rPr lang="en-US" altLang="zh-CN"/>
              <a:t>if A[j].win==P:</a:t>
            </a:r>
            <a:endParaRPr lang="en-US" altLang="zh-CN"/>
          </a:p>
          <a:p>
            <a:r>
              <a:rPr lang="en-US" altLang="zh-CN"/>
              <a:t>              A[i].win=N;</a:t>
            </a:r>
            <a:endParaRPr lang="en-US" altLang="zh-CN"/>
          </a:p>
          <a:p>
            <a:r>
              <a:rPr lang="en-US" altLang="zh-CN"/>
              <a:t>              break;</a:t>
            </a:r>
            <a:endParaRPr lang="en-US" altLang="zh-CN"/>
          </a:p>
          <a:p>
            <a:r>
              <a:rPr lang="en-US" altLang="zh-CN"/>
              <a:t>       if A[i] </a:t>
            </a:r>
            <a:r>
              <a:rPr lang="zh-CN" altLang="en-US"/>
              <a:t>未被标记：</a:t>
            </a:r>
            <a:endParaRPr lang="zh-CN" altLang="en-US"/>
          </a:p>
          <a:p>
            <a:r>
              <a:rPr lang="zh-CN" altLang="en-US"/>
              <a:t>           </a:t>
            </a:r>
            <a:r>
              <a:rPr lang="en-US" altLang="zh-CN"/>
              <a:t>A[i].win=P</a:t>
            </a:r>
            <a:endParaRPr lang="en-US" altLang="zh-CN"/>
          </a:p>
          <a:p>
            <a:r>
              <a:rPr lang="en-US" altLang="zh-CN"/>
              <a:t> 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16.8  </a:t>
            </a:r>
            <a:r>
              <a:rPr lang="zh-CN" altLang="en-US" dirty="0" smtClean="0"/>
              <a:t>取石子的递推算法</a:t>
            </a:r>
            <a:endParaRPr lang="zh-CN" altLang="en-US" dirty="0" smtClean="0"/>
          </a:p>
        </p:txBody>
      </p:sp>
      <p:sp>
        <p:nvSpPr>
          <p:cNvPr id="43" name="内容占位符 42"/>
          <p:cNvSpPr/>
          <p:nvPr>
            <p:ph idx="1"/>
          </p:nvPr>
        </p:nvSpPr>
        <p:spPr>
          <a:xfrm>
            <a:off x="457200" y="1600200"/>
            <a:ext cx="8229600" cy="5061585"/>
          </a:xfrm>
        </p:spPr>
        <p:txBody>
          <a:bodyPr>
            <a:normAutofit fontScale="90000"/>
          </a:bodyPr>
          <a:p>
            <a:r>
              <a:rPr lang="zh-CN" altLang="en-US"/>
              <a:t>比前面的通用算法更简单一些</a:t>
            </a:r>
            <a:r>
              <a:rPr lang="en-US" altLang="zh-CN"/>
              <a:t>, </a:t>
            </a:r>
            <a:endParaRPr lang="en-US" altLang="zh-CN"/>
          </a:p>
          <a:p>
            <a:r>
              <a:rPr lang="en-US" altLang="zh-CN"/>
              <a:t>#define P 0</a:t>
            </a:r>
            <a:endParaRPr lang="en-US" altLang="zh-CN"/>
          </a:p>
          <a:p>
            <a:r>
              <a:rPr lang="en-US" altLang="zh-CN"/>
              <a:t>#define N 1</a:t>
            </a:r>
            <a:endParaRPr lang="en-US" altLang="zh-CN"/>
          </a:p>
          <a:p>
            <a:r>
              <a:rPr lang="en-US" altLang="zh-CN">
                <a:sym typeface="+mn-ea"/>
              </a:rPr>
              <a:t>A[0:n]=-1;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A[0]=P; A[1:m]=N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for i=m+1 to n</a:t>
            </a:r>
            <a:r>
              <a:rPr lang="zh-CN" altLang="en-US">
                <a:sym typeface="+mn-ea"/>
              </a:rPr>
              <a:t>：  </a:t>
            </a:r>
            <a:r>
              <a:rPr lang="en-US" altLang="zh-CN">
                <a:sym typeface="+mn-ea"/>
              </a:rPr>
              <a:t> </a:t>
            </a:r>
            <a:endParaRPr lang="en-US" altLang="zh-CN"/>
          </a:p>
          <a:p>
            <a:r>
              <a:rPr lang="en-US" altLang="zh-CN">
                <a:sym typeface="+mn-ea"/>
              </a:rPr>
              <a:t>      for  j=i-m to i-1 : </a:t>
            </a:r>
            <a:endParaRPr lang="zh-CN" altLang="en-US"/>
          </a:p>
          <a:p>
            <a:r>
              <a:rPr lang="zh-CN" altLang="en-US">
                <a:sym typeface="+mn-ea"/>
              </a:rPr>
              <a:t>           </a:t>
            </a:r>
            <a:r>
              <a:rPr lang="en-US" altLang="zh-CN">
                <a:sym typeface="+mn-ea"/>
              </a:rPr>
              <a:t>if  A[j]==P:</a:t>
            </a:r>
            <a:endParaRPr lang="en-US" altLang="zh-CN"/>
          </a:p>
          <a:p>
            <a:r>
              <a:rPr lang="en-US" altLang="zh-CN">
                <a:sym typeface="+mn-ea"/>
              </a:rPr>
              <a:t>              A[i]=N;</a:t>
            </a:r>
            <a:endParaRPr lang="en-US" altLang="zh-CN"/>
          </a:p>
          <a:p>
            <a:r>
              <a:rPr lang="en-US" altLang="zh-CN">
                <a:sym typeface="+mn-ea"/>
              </a:rPr>
              <a:t>              break;</a:t>
            </a:r>
            <a:endParaRPr lang="en-US" altLang="zh-CN"/>
          </a:p>
          <a:p>
            <a:r>
              <a:rPr lang="en-US" altLang="zh-CN">
                <a:sym typeface="+mn-ea"/>
              </a:rPr>
              <a:t>       if A[i]==-1</a:t>
            </a:r>
            <a:r>
              <a:rPr lang="zh-CN" altLang="en-US">
                <a:sym typeface="+mn-ea"/>
              </a:rPr>
              <a:t>：</a:t>
            </a:r>
            <a:endParaRPr lang="zh-CN" altLang="en-US"/>
          </a:p>
          <a:p>
            <a:r>
              <a:rPr lang="zh-CN" altLang="en-US">
                <a:sym typeface="+mn-ea"/>
              </a:rPr>
              <a:t>           </a:t>
            </a:r>
            <a:r>
              <a:rPr lang="en-US" altLang="zh-CN">
                <a:sym typeface="+mn-ea"/>
              </a:rPr>
              <a:t>A[i]=P</a:t>
            </a:r>
            <a:r>
              <a:rPr lang="en-US" altLang="zh-CN"/>
              <a:t> 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透明">
  <a:themeElements>
    <a:clrScheme name="透明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经典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透明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0</TotalTime>
  <Words>1359</Words>
  <Application>WPS 演示</Application>
  <PresentationFormat>全屏显示(4:3)</PresentationFormat>
  <Paragraphs>125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Arial</vt:lpstr>
      <vt:lpstr>宋体</vt:lpstr>
      <vt:lpstr>Wingdings</vt:lpstr>
      <vt:lpstr>Times New Roman</vt:lpstr>
      <vt:lpstr>方正舒体</vt:lpstr>
      <vt:lpstr>微软雅黑</vt:lpstr>
      <vt:lpstr>Calibri</vt:lpstr>
      <vt:lpstr>透明</vt:lpstr>
      <vt:lpstr>16 组合博弈</vt:lpstr>
      <vt:lpstr>16.1  SG博弈的例子</vt:lpstr>
      <vt:lpstr>16.2  特点</vt:lpstr>
      <vt:lpstr>16.3  N局面和P局面</vt:lpstr>
      <vt:lpstr>16.4  取石子</vt:lpstr>
      <vt:lpstr>PowerPoint 演示文稿</vt:lpstr>
      <vt:lpstr>16.6  有向无环图标记规则</vt:lpstr>
      <vt:lpstr>16.7  递推算法</vt:lpstr>
      <vt:lpstr>16.8  取石子的递推算法</vt:lpstr>
      <vt:lpstr>PowerPoint 演示文稿</vt:lpstr>
    </vt:vector>
  </TitlesOfParts>
  <Company>Sky123.Org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 几个OJ编程知识点</dc:title>
  <dc:creator>Sky123.Org</dc:creator>
  <cp:lastModifiedBy>yichunx</cp:lastModifiedBy>
  <cp:revision>12</cp:revision>
  <dcterms:created xsi:type="dcterms:W3CDTF">2017-07-22T00:18:00Z</dcterms:created>
  <dcterms:modified xsi:type="dcterms:W3CDTF">2017-07-25T11:07:07Z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2052-10.1.0.6235</vt:lpwstr>
  </property>
</Properties>
</file>