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9" r:id="rId6"/>
    <p:sldId id="270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518" y="-102"/>
      </p:cViewPr>
      <p:guideLst>
        <p:guide orient="horz" pos="21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18 </a:t>
            </a:r>
            <a:r>
              <a:rPr lang="zh-CN" dirty="0" smtClean="0"/>
              <a:t>置换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18.1</a:t>
            </a:r>
            <a:r>
              <a:rPr lang="zh-CN" altLang="en-US"/>
              <a:t>置换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记录一个序列</a:t>
            </a:r>
            <a:r>
              <a:rPr lang="en-US" altLang="zh-CN">
                <a:sym typeface="+mn-ea"/>
              </a:rPr>
              <a:t>(a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,a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,...a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，做一次排列</a:t>
            </a:r>
            <a:r>
              <a:rPr lang="en-US" altLang="zh-CN"/>
              <a:t>{a</a:t>
            </a:r>
            <a:r>
              <a:rPr lang="en-US" altLang="zh-CN" baseline="-25000"/>
              <a:t>i1</a:t>
            </a:r>
            <a:r>
              <a:rPr lang="en-US" altLang="zh-CN"/>
              <a:t>,a</a:t>
            </a:r>
            <a:r>
              <a:rPr lang="en-US" altLang="zh-CN" baseline="-25000"/>
              <a:t>i2</a:t>
            </a:r>
            <a:r>
              <a:rPr lang="en-US" altLang="zh-CN"/>
              <a:t>,...a</a:t>
            </a:r>
            <a:r>
              <a:rPr lang="en-US" altLang="zh-CN" baseline="-25000"/>
              <a:t>in</a:t>
            </a:r>
            <a:r>
              <a:rPr lang="en-US" altLang="zh-CN"/>
              <a:t>},</a:t>
            </a:r>
            <a:r>
              <a:rPr lang="zh-CN" altLang="en-US"/>
              <a:t>成为一个置换</a:t>
            </a:r>
            <a:r>
              <a:rPr lang="en-US" altLang="zh-CN"/>
              <a:t>t</a:t>
            </a:r>
            <a:r>
              <a:rPr lang="zh-CN" altLang="en-US"/>
              <a:t>。计为：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下面的一个排列是上一行进行置换操作后的</a:t>
            </a:r>
            <a:r>
              <a:rPr lang="en-US" altLang="zh-CN"/>
              <a:t>“</a:t>
            </a:r>
            <a:r>
              <a:rPr lang="zh-CN" altLang="en-US"/>
              <a:t>像</a:t>
            </a:r>
            <a:r>
              <a:rPr lang="en-US" altLang="zh-CN"/>
              <a:t>”</a:t>
            </a:r>
            <a:r>
              <a:rPr lang="zh-CN" altLang="en-US"/>
              <a:t>，可以认为第</a:t>
            </a:r>
            <a:r>
              <a:rPr lang="en-US" altLang="zh-CN"/>
              <a:t>1</a:t>
            </a:r>
            <a:r>
              <a:rPr lang="zh-CN" altLang="en-US"/>
              <a:t>个元素被换为了第</a:t>
            </a:r>
            <a:r>
              <a:rPr lang="en-US" altLang="zh-CN"/>
              <a:t>i1</a:t>
            </a:r>
            <a:r>
              <a:rPr lang="zh-CN" altLang="en-US"/>
              <a:t>个元素，。。。</a:t>
            </a:r>
            <a:endParaRPr lang="zh-CN" altLang="en-US"/>
          </a:p>
          <a:p>
            <a:r>
              <a:rPr lang="zh-CN" altLang="en-US"/>
              <a:t>可以☞关注其下标，因此记为：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根据全排列的知识，对（</a:t>
            </a:r>
            <a:r>
              <a:rPr lang="en-US" altLang="zh-CN"/>
              <a:t>1,2,...n</a:t>
            </a:r>
            <a:r>
              <a:rPr lang="zh-CN" altLang="en-US"/>
              <a:t>）的置换有</a:t>
            </a:r>
            <a:r>
              <a:rPr lang="en-US" altLang="zh-CN"/>
              <a:t>n</a:t>
            </a:r>
            <a:r>
              <a:rPr lang="zh-CN" altLang="en-US"/>
              <a:t>！个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0253" y="2543810"/>
          <a:ext cx="3231515" cy="112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84300" imgH="482600" progId="Equation.KSEE3">
                  <p:embed/>
                </p:oleObj>
              </mc:Choice>
              <mc:Fallback>
                <p:oleObj name="" r:id="rId1" imgW="13843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20253" y="2543810"/>
                        <a:ext cx="3231515" cy="1126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2503" y="4737100"/>
          <a:ext cx="2787015" cy="112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193800" imgH="482600" progId="Equation.KSEE3">
                  <p:embed/>
                </p:oleObj>
              </mc:Choice>
              <mc:Fallback>
                <p:oleObj name="" r:id="rId3" imgW="11938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2503" y="4737100"/>
                        <a:ext cx="2787015" cy="1126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18.2 </a:t>
            </a:r>
            <a:r>
              <a:rPr lang="zh-CN" altLang="en-US"/>
              <a:t>置换的连接运算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685" y="1600200"/>
            <a:ext cx="8596630" cy="4876800"/>
          </a:xfrm>
        </p:spPr>
        <p:txBody>
          <a:bodyPr>
            <a:normAutofit/>
          </a:bodyPr>
          <a:p>
            <a:r>
              <a:rPr lang="zh-CN" altLang="en-US"/>
              <a:t>置换</a:t>
            </a:r>
            <a:r>
              <a:rPr lang="en-US" altLang="zh-CN"/>
              <a:t>t1</a:t>
            </a:r>
            <a:r>
              <a:rPr lang="zh-CN" altLang="en-US"/>
              <a:t>和置换</a:t>
            </a:r>
            <a:r>
              <a:rPr lang="en-US" altLang="zh-CN"/>
              <a:t>t2</a:t>
            </a:r>
            <a:r>
              <a:rPr lang="zh-CN" altLang="en-US"/>
              <a:t>连续操作的结果，称为连接运算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t1</a:t>
            </a:r>
            <a:r>
              <a:rPr lang="zh-CN" altLang="en-US"/>
              <a:t>之后进行</a:t>
            </a:r>
            <a:r>
              <a:rPr lang="en-US" altLang="zh-CN"/>
              <a:t>t2:  t2</a:t>
            </a:r>
            <a:r>
              <a:rPr lang="zh-CN" altLang="en-US"/>
              <a:t>要求</a:t>
            </a:r>
            <a:r>
              <a:rPr lang="en-US" altLang="zh-CN"/>
              <a:t>2</a:t>
            </a:r>
            <a:r>
              <a:rPr lang="zh-CN" altLang="en-US"/>
              <a:t>换到</a:t>
            </a:r>
            <a:r>
              <a:rPr lang="en-US" altLang="zh-CN"/>
              <a:t>1</a:t>
            </a:r>
            <a:r>
              <a:rPr lang="zh-CN" altLang="en-US"/>
              <a:t>，于是</a:t>
            </a:r>
            <a:r>
              <a:rPr lang="en-US" altLang="zh-CN"/>
              <a:t>t1</a:t>
            </a:r>
            <a:r>
              <a:rPr lang="zh-CN" altLang="en-US"/>
              <a:t>中的</a:t>
            </a:r>
            <a:r>
              <a:rPr lang="en-US" altLang="zh-CN"/>
              <a:t>3</a:t>
            </a:r>
            <a:r>
              <a:rPr lang="zh-CN" altLang="en-US"/>
              <a:t>要排到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接着</a:t>
            </a:r>
            <a:r>
              <a:rPr lang="en-US" altLang="zh-CN"/>
              <a:t>t1</a:t>
            </a:r>
            <a:r>
              <a:rPr lang="zh-CN" altLang="en-US"/>
              <a:t>中的</a:t>
            </a:r>
            <a:r>
              <a:rPr lang="en-US" altLang="zh-CN"/>
              <a:t>1</a:t>
            </a:r>
            <a:r>
              <a:rPr lang="zh-CN" altLang="en-US"/>
              <a:t>要换到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t1</a:t>
            </a:r>
            <a:r>
              <a:rPr lang="zh-CN" altLang="en-US"/>
              <a:t>中的</a:t>
            </a:r>
            <a:r>
              <a:rPr lang="en-US" altLang="zh-CN"/>
              <a:t>2</a:t>
            </a:r>
            <a:r>
              <a:rPr lang="zh-CN" altLang="en-US"/>
              <a:t>要换到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                         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9768" y="2278698"/>
          <a:ext cx="213550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14400" imgH="457200" progId="Equation.KSEE3">
                  <p:embed/>
                </p:oleObj>
              </mc:Choice>
              <mc:Fallback>
                <p:oleObj name="" r:id="rId1" imgW="9144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768" y="2278698"/>
                        <a:ext cx="213550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7473" y="2278698"/>
          <a:ext cx="222440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952500" imgH="457200" progId="Equation.KSEE3">
                  <p:embed/>
                </p:oleObj>
              </mc:Choice>
              <mc:Fallback>
                <p:oleObj name="" r:id="rId3" imgW="952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7473" y="2278698"/>
                        <a:ext cx="222440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2460" y="4354513"/>
          <a:ext cx="240284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028700" imgH="457200" progId="Equation.KSEE3">
                  <p:embed/>
                </p:oleObj>
              </mc:Choice>
              <mc:Fallback>
                <p:oleObj name="" r:id="rId5" imgW="1028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2460" y="4354513"/>
                        <a:ext cx="2402840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18.3  </a:t>
            </a:r>
            <a:r>
              <a:rPr lang="zh-CN" altLang="en-US"/>
              <a:t>不遵守交换律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685" y="1600200"/>
            <a:ext cx="8596630" cy="4876800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                         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9138" y="1752283"/>
          <a:ext cx="213550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14400" imgH="457200" progId="Equation.KSEE3">
                  <p:embed/>
                </p:oleObj>
              </mc:Choice>
              <mc:Fallback>
                <p:oleObj name="" r:id="rId1" imgW="9144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9138" y="1752283"/>
                        <a:ext cx="213550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7473" y="1752283"/>
          <a:ext cx="222440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952500" imgH="457200" progId="Equation.KSEE3">
                  <p:embed/>
                </p:oleObj>
              </mc:Choice>
              <mc:Fallback>
                <p:oleObj name="" r:id="rId3" imgW="952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7473" y="1752283"/>
                        <a:ext cx="222440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0580" y="3367723"/>
          <a:ext cx="240284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028700" imgH="457200" progId="Equation.KSEE3">
                  <p:embed/>
                </p:oleObj>
              </mc:Choice>
              <mc:Fallback>
                <p:oleObj name="" r:id="rId5" imgW="1028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0580" y="3367723"/>
                        <a:ext cx="2402840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0580" y="4803458"/>
          <a:ext cx="240284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1028700" imgH="457200" progId="Equation.KSEE3">
                  <p:embed/>
                </p:oleObj>
              </mc:Choice>
              <mc:Fallback>
                <p:oleObj name="" r:id="rId7" imgW="1028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0580" y="4803458"/>
                        <a:ext cx="2402840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18.4  </a:t>
            </a:r>
            <a:r>
              <a:rPr lang="zh-CN" altLang="en-US"/>
              <a:t>遵守结合律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685" y="1600200"/>
            <a:ext cx="8596630" cy="4876800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                         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4608" y="1752283"/>
          <a:ext cx="213550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14400" imgH="457200" progId="Equation.KSEE3">
                  <p:embed/>
                </p:oleObj>
              </mc:Choice>
              <mc:Fallback>
                <p:oleObj name="" r:id="rId1" imgW="9144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4608" y="1752283"/>
                        <a:ext cx="213550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1118" y="1752283"/>
          <a:ext cx="222440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952500" imgH="457200" progId="Equation.KSEE3">
                  <p:embed/>
                </p:oleObj>
              </mc:Choice>
              <mc:Fallback>
                <p:oleObj name="" r:id="rId3" imgW="952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1118" y="1752283"/>
                        <a:ext cx="222440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2085" y="3367723"/>
          <a:ext cx="625983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679700" imgH="457200" progId="Equation.KSEE3">
                  <p:embed/>
                </p:oleObj>
              </mc:Choice>
              <mc:Fallback>
                <p:oleObj name="" r:id="rId5" imgW="2679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2085" y="3367723"/>
                        <a:ext cx="6259830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6683" y="1752283"/>
          <a:ext cx="219519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939800" imgH="457200" progId="Equation.KSEE3">
                  <p:embed/>
                </p:oleObj>
              </mc:Choice>
              <mc:Fallback>
                <p:oleObj name="" r:id="rId7" imgW="9398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6683" y="1752283"/>
                        <a:ext cx="219519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1925" y="4679633"/>
          <a:ext cx="623062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2667000" imgH="457200" progId="Equation.KSEE3">
                  <p:embed/>
                </p:oleObj>
              </mc:Choice>
              <mc:Fallback>
                <p:oleObj name="" r:id="rId9" imgW="2667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1925" y="4679633"/>
                        <a:ext cx="6230620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18.5 </a:t>
            </a:r>
            <a:r>
              <a:rPr lang="zh-CN" altLang="en-US"/>
              <a:t>循环置换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类似上述的置换中，</a:t>
            </a:r>
            <a:r>
              <a:rPr lang="en-US" altLang="zh-CN"/>
              <a:t>1-&gt;2-&gt;3-&gt;1 </a:t>
            </a:r>
            <a:r>
              <a:rPr lang="zh-CN" altLang="en-US"/>
              <a:t>构成了一个</a:t>
            </a:r>
            <a:r>
              <a:rPr lang="zh-CN" altLang="en-US">
                <a:solidFill>
                  <a:srgbClr val="FF0000"/>
                </a:solidFill>
              </a:rPr>
              <a:t>循环，然后其他的元素不变。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所以去掉置换中那些位置不变的元素，这个置换可以简写成：      </a:t>
            </a:r>
            <a:endParaRPr lang="zh-CN" altLang="en-US"/>
          </a:p>
          <a:p>
            <a:r>
              <a:rPr lang="zh-CN" altLang="en-US"/>
              <a:t>                        </a:t>
            </a:r>
            <a:r>
              <a:rPr lang="en-US" altLang="zh-CN"/>
              <a:t>4</a:t>
            </a:r>
            <a:r>
              <a:rPr lang="zh-CN" altLang="en-US"/>
              <a:t>元置换 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zh-CN" altLang="en-US"/>
              <a:t>（</a:t>
            </a:r>
            <a:r>
              <a:rPr lang="en-US" altLang="zh-CN"/>
              <a:t>1,2,3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8568" y="1599883"/>
          <a:ext cx="269938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55700" imgH="457200" progId="Equation.KSEE3">
                  <p:embed/>
                </p:oleObj>
              </mc:Choice>
              <mc:Fallback>
                <p:oleObj name="" r:id="rId1" imgW="1155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568" y="1599883"/>
                        <a:ext cx="269938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18.6 </a:t>
            </a:r>
            <a:r>
              <a:rPr lang="zh-CN" altLang="en-US"/>
              <a:t>循环节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 任意一个不循环的置换，可以表示成几个循环置换的连接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其中每个循环部分为循环节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548" y="2810828"/>
          <a:ext cx="8189595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505200" imgH="457200" progId="Equation.KSEE3">
                  <p:embed/>
                </p:oleObj>
              </mc:Choice>
              <mc:Fallback>
                <p:oleObj name="" r:id="rId1" imgW="3505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548" y="2810828"/>
                        <a:ext cx="8189595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18.7 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个不同的数排成一</a:t>
            </a:r>
            <a:r>
              <a:rPr lang="zh-CN" altLang="en-US" sz="2400" dirty="0" smtClean="0">
                <a:sym typeface="+mn-ea"/>
              </a:rPr>
              <a:t>列，要求</a:t>
            </a:r>
            <a:r>
              <a:rPr lang="zh-CN" altLang="en-US" sz="2400" dirty="0">
                <a:sym typeface="+mn-ea"/>
              </a:rPr>
              <a:t>将这些数通过两两交换后按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升序排列</a:t>
            </a:r>
            <a:r>
              <a:rPr lang="zh-CN" altLang="en-US" sz="2400" dirty="0">
                <a:sym typeface="+mn-ea"/>
              </a:rPr>
              <a:t>。</a:t>
            </a:r>
            <a:r>
              <a:rPr lang="zh-CN" altLang="en-US" sz="2400" dirty="0" smtClean="0">
                <a:sym typeface="+mn-ea"/>
              </a:rPr>
              <a:t>换</a:t>
            </a:r>
            <a:r>
              <a:rPr lang="zh-CN" altLang="en-US" sz="2400" dirty="0">
                <a:sym typeface="+mn-ea"/>
              </a:rPr>
              <a:t>两个数</a:t>
            </a:r>
            <a:r>
              <a:rPr lang="en-US" altLang="zh-CN" sz="2400" dirty="0" err="1">
                <a:sym typeface="+mn-ea"/>
              </a:rPr>
              <a:t>x,y</a:t>
            </a:r>
            <a:r>
              <a:rPr lang="zh-CN" altLang="en-US" sz="2400" dirty="0">
                <a:sym typeface="+mn-ea"/>
              </a:rPr>
              <a:t>的</a:t>
            </a:r>
            <a:r>
              <a:rPr lang="zh-CN" altLang="en-US" sz="2400" dirty="0" smtClean="0">
                <a:sym typeface="+mn-ea"/>
              </a:rPr>
              <a:t>位置时，需要</a:t>
            </a:r>
            <a:r>
              <a:rPr lang="en-US" altLang="zh-CN" sz="2400" dirty="0" err="1">
                <a:sym typeface="+mn-ea"/>
              </a:rPr>
              <a:t>x+y</a:t>
            </a:r>
            <a:r>
              <a:rPr lang="zh-CN" altLang="en-US" sz="2400" dirty="0">
                <a:sym typeface="+mn-ea"/>
              </a:rPr>
              <a:t>的费用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求需要的最小</a:t>
            </a:r>
            <a:r>
              <a:rPr lang="zh-CN" altLang="en-US" sz="2400" dirty="0" smtClean="0">
                <a:sym typeface="+mn-ea"/>
              </a:rPr>
              <a:t>费用</a:t>
            </a:r>
            <a:endParaRPr lang="zh-CN" altLang="en-US" sz="2400" dirty="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18.8  </a:t>
            </a:r>
            <a:r>
              <a:rPr lang="zh-CN" altLang="en-US"/>
              <a:t>解法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排序是一个置换，直接用数值表示置换，假设原序列是</a:t>
            </a:r>
            <a:r>
              <a:rPr lang="en-US" altLang="zh-CN"/>
              <a:t>(7,3,4,6,2,5,1)</a:t>
            </a:r>
            <a:r>
              <a:rPr lang="zh-CN" altLang="en-US"/>
              <a:t>，排序就是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(7,1) (3-&gt;2-&gt;5-&gt;6-&gt;4), </a:t>
            </a:r>
            <a:r>
              <a:rPr lang="zh-CN" altLang="en-US"/>
              <a:t>观察第二个复杂的循环节。</a:t>
            </a:r>
            <a:endParaRPr lang="zh-CN" altLang="en-US"/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假设数的交换不出循环节，</a:t>
            </a:r>
            <a:r>
              <a:rPr lang="zh-CN" altLang="en-US"/>
              <a:t>找到最小值</a:t>
            </a:r>
            <a:r>
              <a:rPr lang="en-US" altLang="zh-CN"/>
              <a:t>2</a:t>
            </a:r>
            <a:r>
              <a:rPr lang="zh-CN" altLang="en-US"/>
              <a:t>，然后</a:t>
            </a:r>
            <a:r>
              <a:rPr lang="en-US" altLang="zh-CN"/>
              <a:t>2</a:t>
            </a:r>
            <a:r>
              <a:rPr lang="zh-CN" altLang="en-US"/>
              <a:t>要和</a:t>
            </a:r>
            <a:r>
              <a:rPr lang="en-US" altLang="zh-CN"/>
              <a:t>5</a:t>
            </a:r>
            <a:r>
              <a:rPr lang="zh-CN" altLang="en-US"/>
              <a:t>交换，之后</a:t>
            </a:r>
            <a:r>
              <a:rPr lang="en-US" altLang="zh-CN"/>
              <a:t>2</a:t>
            </a:r>
            <a:r>
              <a:rPr lang="zh-CN" altLang="en-US"/>
              <a:t>跟</a:t>
            </a:r>
            <a:r>
              <a:rPr lang="en-US" altLang="zh-CN"/>
              <a:t>6,4,3</a:t>
            </a:r>
            <a:r>
              <a:rPr lang="zh-CN" altLang="en-US"/>
              <a:t>交换</a:t>
            </a:r>
            <a:r>
              <a:rPr lang="en-US" altLang="zh-CN"/>
              <a:t>,</a:t>
            </a:r>
            <a:r>
              <a:rPr lang="zh-CN" altLang="en-US"/>
              <a:t>就完成了该循环的排序。每个元素都要交换一次，而另外一个元素是最小的，因此能达到最小。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如果先将</a:t>
            </a:r>
            <a:r>
              <a:rPr lang="en-US" altLang="zh-CN"/>
              <a:t>1</a:t>
            </a:r>
            <a:r>
              <a:rPr lang="zh-CN" altLang="en-US"/>
              <a:t>换进循环节，替换掉</a:t>
            </a:r>
            <a:r>
              <a:rPr lang="en-US" altLang="zh-CN"/>
              <a:t>2</a:t>
            </a:r>
            <a:r>
              <a:rPr lang="zh-CN" altLang="en-US"/>
              <a:t>，排序完成再换回</a:t>
            </a:r>
            <a:r>
              <a:rPr lang="en-US" altLang="zh-CN"/>
              <a:t>2</a:t>
            </a:r>
            <a:r>
              <a:rPr lang="zh-CN" altLang="en-US"/>
              <a:t>，也可以计算出一个费用。排序可能费用低一些，但多了两次交换。</a:t>
            </a:r>
            <a:endParaRPr lang="zh-CN" altLang="en-US"/>
          </a:p>
          <a:p>
            <a:r>
              <a:rPr lang="zh-CN" altLang="en-US"/>
              <a:t>循环节的最小费用必是两者之一</a:t>
            </a:r>
            <a:r>
              <a:rPr lang="en-US" altLang="zh-CN"/>
              <a:t>(</a:t>
            </a:r>
            <a:r>
              <a:rPr lang="zh-CN" altLang="en-US"/>
              <a:t>北大说可证明。有没有换两个数进去的可能？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4993" y="2366328"/>
          <a:ext cx="477139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574800" imgH="457200" progId="Equation.KSEE3">
                  <p:embed/>
                </p:oleObj>
              </mc:Choice>
              <mc:Fallback>
                <p:oleObj name="" r:id="rId1" imgW="15748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4993" y="2366328"/>
                        <a:ext cx="4771390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840</Words>
  <Application>WPS 演示</Application>
  <PresentationFormat>全屏显示(4:3)</PresentationFormat>
  <Paragraphs>111</Paragraphs>
  <Slides>9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18 置换群</vt:lpstr>
      <vt:lpstr>18.1置换</vt:lpstr>
      <vt:lpstr>18.2 置换的连接运算</vt:lpstr>
      <vt:lpstr>18.3  不遵守交换律</vt:lpstr>
      <vt:lpstr>18.4  遵守结合律</vt:lpstr>
      <vt:lpstr>18.5 循环置换</vt:lpstr>
      <vt:lpstr>18.6 循环节</vt:lpstr>
      <vt:lpstr>18.7 例子</vt:lpstr>
      <vt:lpstr>18.8  解法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13</cp:revision>
  <dcterms:created xsi:type="dcterms:W3CDTF">2017-07-22T00:18:00Z</dcterms:created>
  <dcterms:modified xsi:type="dcterms:W3CDTF">2017-07-27T14:42:38Z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