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6" r:id="rId4"/>
    <p:sldId id="266" r:id="rId6"/>
    <p:sldId id="288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518" y="-102"/>
      </p:cViewPr>
      <p:guideLst>
        <p:guide orient="horz" pos="21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7C30335-4BCA-4F82-A48C-0C946BFF545A}" type="slidenum">
              <a:rPr lang="en-US" altLang="zh-CN"/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C6E08A-4F9D-40C0-BF67-D77F1AF613D2}" type="slidenum">
              <a:rPr lang="en-US" altLang="zh-CN"/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5CCE39-20CA-491F-A709-79856F10BA90}" type="slidenum">
              <a:rPr lang="en-US" altLang="zh-CN"/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C02EA7-1356-4637-8C2C-6CE16AD9F53D}" type="slidenum">
              <a:rPr lang="en-US" altLang="zh-CN"/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88289A-D3DB-482B-BB0A-D13402CDFDE8}" type="slidenum">
              <a:rPr lang="en-US" altLang="zh-CN"/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8B1519-8D42-473C-8611-B9C17D074BFA}" type="slidenum">
              <a:rPr lang="en-US" altLang="zh-CN"/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E6CF522-1F99-45F5-A153-80937B9A8527}" type="slidenum">
              <a:rPr lang="en-US" altLang="zh-CN"/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C327E2-DF16-4171-9071-95BDC194D20D}" type="slidenum">
              <a:rPr lang="en-US" altLang="zh-CN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3518C4-BFF8-4F80-B5EE-F645BC86CF2B}" type="slidenum">
              <a:rPr lang="en-US" altLang="zh-CN"/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4EB7E6-7A0F-4525-A26C-E303975EC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D7893F-D56A-4BC0-BD04-E53D900665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2" Type="http://schemas.openxmlformats.org/officeDocument/2006/relationships/notesSlide" Target="../notesSlides/notesSlide1.xml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r>
              <a:rPr lang="en-US" altLang="zh-CN" dirty="0" smtClean="0"/>
              <a:t> </a:t>
            </a:r>
            <a:r>
              <a:rPr lang="zh-CN" dirty="0" smtClean="0"/>
              <a:t>置换群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19.6 </a:t>
            </a:r>
            <a:r>
              <a:rPr lang="en-US" altLang="zh-CN" dirty="0" smtClean="0"/>
              <a:t>POJ1286 Necklace </a:t>
            </a:r>
            <a:r>
              <a:rPr lang="en-US" altLang="zh-CN" dirty="0"/>
              <a:t>of Beads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将三种不同颜色的珠子串成有</a:t>
            </a:r>
            <a:r>
              <a:rPr lang="en-US" altLang="zh-CN" dirty="0"/>
              <a:t>n</a:t>
            </a:r>
            <a:r>
              <a:rPr lang="zh-CN" altLang="en-US" dirty="0"/>
              <a:t>个珠子的</a:t>
            </a:r>
            <a:r>
              <a:rPr lang="zh-CN" altLang="en-US" dirty="0" smtClean="0"/>
              <a:t>项链，旋转</a:t>
            </a:r>
            <a:r>
              <a:rPr lang="en-US" altLang="zh-CN" dirty="0"/>
              <a:t>/</a:t>
            </a:r>
            <a:r>
              <a:rPr lang="zh-CN" altLang="en-US" dirty="0"/>
              <a:t>翻转后相同的算同一</a:t>
            </a:r>
            <a:r>
              <a:rPr lang="zh-CN" altLang="en-US" dirty="0" smtClean="0"/>
              <a:t>种，求</a:t>
            </a:r>
            <a:r>
              <a:rPr lang="zh-CN" altLang="en-US" dirty="0"/>
              <a:t>方案数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注意这里三种颜色可以换成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zh-CN" altLang="en-US" dirty="0"/>
              <a:t>前</a:t>
            </a:r>
            <a:r>
              <a:rPr lang="en-US" altLang="zh-CN" dirty="0"/>
              <a:t>1</a:t>
            </a:r>
            <a:r>
              <a:rPr lang="zh-CN" altLang="en-US" dirty="0"/>
              <a:t>例是</a:t>
            </a:r>
            <a:r>
              <a:rPr lang="en-US" altLang="zh-CN" dirty="0"/>
              <a:t>4</a:t>
            </a:r>
            <a:r>
              <a:rPr lang="zh-CN" altLang="en-US" dirty="0"/>
              <a:t>个珠子，</a:t>
            </a:r>
            <a:r>
              <a:rPr lang="en-US" altLang="zh-CN" dirty="0"/>
              <a:t>2</a:t>
            </a:r>
            <a:r>
              <a:rPr lang="zh-CN" altLang="en-US" dirty="0"/>
              <a:t>种颜色的特例）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POJ1286 Necklace </a:t>
            </a:r>
            <a:r>
              <a:rPr lang="en-US" altLang="zh-CN" dirty="0"/>
              <a:t>of Beads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0200"/>
            <a:ext cx="7672414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算法思路</a:t>
            </a:r>
            <a:r>
              <a:rPr lang="en-US" altLang="zh-CN" dirty="0"/>
              <a:t>: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直接</a:t>
            </a:r>
            <a:r>
              <a:rPr lang="zh-CN" altLang="en-US" dirty="0" smtClean="0"/>
              <a:t>套用</a:t>
            </a:r>
            <a:r>
              <a:rPr lang="en-US" altLang="zh-CN" dirty="0" smtClean="0"/>
              <a:t>Burnside</a:t>
            </a:r>
            <a:r>
              <a:rPr lang="zh-CN" altLang="en-US" dirty="0" smtClean="0"/>
              <a:t>引理</a:t>
            </a:r>
            <a:r>
              <a:rPr lang="zh-CN" altLang="en-US" dirty="0"/>
              <a:t>的结论即可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所有可能的项链有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种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D.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旋转操作有 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个，分别转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个点。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          第 </a:t>
            </a:r>
            <a:r>
              <a:rPr lang="en-US" altLang="en-US" dirty="0" smtClean="0"/>
              <a:t>i</a:t>
            </a:r>
            <a:r>
              <a:rPr lang="zh-CN" altLang="en-US" dirty="0" smtClean="0"/>
              <a:t>个旋转，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会到达</a:t>
            </a:r>
            <a:r>
              <a:rPr lang="en-US" altLang="zh-CN" dirty="0" smtClean="0"/>
              <a:t>x+i</a:t>
            </a:r>
            <a:r>
              <a:rPr lang="zh-CN" altLang="en-US" dirty="0" smtClean="0"/>
              <a:t>。令</a:t>
            </a:r>
            <a:r>
              <a:rPr lang="en-US" altLang="zh-CN" dirty="0" smtClean="0"/>
              <a:t>g=gcd(n,i),  </a:t>
            </a:r>
            <a:r>
              <a:rPr lang="zh-CN" altLang="en-US" dirty="0" smtClean="0"/>
              <a:t>则 </a:t>
            </a:r>
            <a:r>
              <a:rPr lang="en-US" altLang="zh-CN" dirty="0" smtClean="0"/>
              <a:t>x=x+i(mod g)</a:t>
            </a:r>
            <a:r>
              <a:rPr lang="zh-CN" altLang="en-US" dirty="0" smtClean="0"/>
              <a:t>也就是所有对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同余的珠子会碰到一起，不动点要求他们颜色相同。 </a:t>
            </a:r>
            <a:r>
              <a:rPr lang="en-US" altLang="zh-CN" dirty="0" smtClean="0"/>
              <a:t>x</a:t>
            </a:r>
            <a:r>
              <a:rPr lang="zh-CN" altLang="en-US" dirty="0" smtClean="0"/>
              <a:t>初始取</a:t>
            </a:r>
            <a:r>
              <a:rPr lang="en-US" altLang="zh-CN" dirty="0" smtClean="0"/>
              <a:t>0-g-1, </a:t>
            </a:r>
            <a:r>
              <a:rPr lang="zh-CN" altLang="en-US" dirty="0" smtClean="0">
                <a:solidFill>
                  <a:srgbClr val="FF0000"/>
                </a:solidFill>
              </a:rPr>
              <a:t>最后一共有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个集合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/>
              <a:t>可以选不同的颜色，因而不动点个数为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gcd(</a:t>
            </a:r>
            <a:r>
              <a:rPr lang="en-US" altLang="zh-CN" baseline="30000" dirty="0" err="1" smtClean="0"/>
              <a:t>n,i</a:t>
            </a:r>
            <a:r>
              <a:rPr lang="en-US" altLang="zh-CN" baseline="30000" dirty="0" smtClean="0"/>
              <a:t>)</a:t>
            </a:r>
            <a:r>
              <a:rPr lang="zh-CN" altLang="en-US" dirty="0" smtClean="0"/>
              <a:t>个</a:t>
            </a:r>
            <a:endParaRPr lang="en-US" altLang="zh-CN" baseline="30000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翻转：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/>
              <a:t>为偶数</a:t>
            </a:r>
            <a:r>
              <a:rPr lang="zh-CN" altLang="en-US" dirty="0" smtClean="0"/>
              <a:t>时，对称轴不过顶点的情况下，等价于</a:t>
            </a:r>
            <a:r>
              <a:rPr lang="en-US" altLang="zh-CN" dirty="0" smtClean="0"/>
              <a:t>n/2</a:t>
            </a:r>
            <a:r>
              <a:rPr lang="zh-CN" altLang="en-US" dirty="0" smtClean="0"/>
              <a:t>长度的链，方案数为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n/2</a:t>
            </a:r>
            <a:r>
              <a:rPr lang="zh-CN" altLang="en-US" baseline="-25000" dirty="0" smtClean="0"/>
              <a:t>；</a:t>
            </a:r>
            <a:r>
              <a:rPr lang="zh-CN" altLang="en-US" dirty="0" smtClean="0"/>
              <a:t>对称轴</a:t>
            </a:r>
            <a:r>
              <a:rPr lang="zh-CN" altLang="en-US" dirty="0"/>
              <a:t>过</a:t>
            </a:r>
            <a:r>
              <a:rPr lang="zh-CN" altLang="en-US" dirty="0" smtClean="0"/>
              <a:t>顶点的情况下等价于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的链，方案数为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n/2+1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/>
              <a:t>为奇数</a:t>
            </a:r>
            <a:r>
              <a:rPr lang="zh-CN" altLang="en-US" dirty="0" smtClean="0"/>
              <a:t>时，必须过某顶点，等价于</a:t>
            </a:r>
            <a:r>
              <a:rPr lang="en-US" altLang="zh-CN" dirty="0" smtClean="0"/>
              <a:t>(</a:t>
            </a:r>
            <a:r>
              <a:rPr lang="en-US" altLang="zh-CN" dirty="0"/>
              <a:t>n+1)/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的链，方案数为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(n+1</a:t>
            </a:r>
            <a:r>
              <a:rPr lang="en-US" altLang="zh-CN" baseline="30000" dirty="0"/>
              <a:t>)/2</a:t>
            </a:r>
            <a:endParaRPr lang="zh-CN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Black" panose="020B0A04020102020204" pitchFamily="34" charset="0"/>
              </a:rPr>
              <a:t>19.7 Polya</a:t>
            </a:r>
            <a:r>
              <a:rPr lang="zh-CN" altLang="en-US"/>
              <a:t>定理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…,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|G|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={1, 2, 3 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上的置换群，现用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种颜色对这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个对象进行染色，其不同的染色方案为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en-US" altLang="zh-CN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39750" y="3357563"/>
          <a:ext cx="83883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54254400" imgH="10058400" progId="">
                  <p:embed/>
                </p:oleObj>
              </mc:Choice>
              <mc:Fallback>
                <p:oleObj name="Equation" r:id="rId1" imgW="54254400" imgH="100584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3357563"/>
                        <a:ext cx="8388350" cy="1557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回到例题</a:t>
            </a: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我们需要染色的对象是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/>
              <a:t>个格子，所以置换是针对于这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/>
              <a:t>个格子而言</a:t>
            </a:r>
            <a:endParaRPr lang="zh-CN" altLang="en-US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051050" y="2852738"/>
          <a:ext cx="2828925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28346400" imgH="50292000" progId="">
                  <p:embed/>
                </p:oleObj>
              </mc:Choice>
              <mc:Fallback>
                <p:oleObj name="Equation" r:id="rId1" imgW="28346400" imgH="502920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2852738"/>
                        <a:ext cx="2828925" cy="3789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Group 20"/>
          <p:cNvGraphicFramePr>
            <a:graphicFrameLocks noGrp="1"/>
          </p:cNvGraphicFramePr>
          <p:nvPr/>
        </p:nvGraphicFramePr>
        <p:xfrm>
          <a:off x="5724525" y="3213100"/>
          <a:ext cx="2232025" cy="2016126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611188" y="3068638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转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/>
              <a:t>度</a:t>
            </a:r>
            <a:endParaRPr lang="zh-CN" altLang="en-US" sz="2400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611188" y="3933825"/>
            <a:ext cx="15843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转</a:t>
            </a:r>
            <a:r>
              <a:rPr lang="en-US" altLang="zh-CN" sz="2400">
                <a:latin typeface="Times New Roman" panose="02020603050405020304" pitchFamily="18" charset="0"/>
              </a:rPr>
              <a:t>90</a:t>
            </a:r>
            <a:r>
              <a:rPr lang="zh-CN" altLang="en-US" sz="2400"/>
              <a:t>度</a:t>
            </a:r>
            <a:endParaRPr lang="zh-CN" altLang="en-US" sz="2400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611188" y="4797425"/>
            <a:ext cx="1512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转</a:t>
            </a:r>
            <a:r>
              <a:rPr lang="en-US" altLang="zh-CN" sz="2400">
                <a:latin typeface="Times New Roman" panose="02020603050405020304" pitchFamily="18" charset="0"/>
              </a:rPr>
              <a:t>180</a:t>
            </a:r>
            <a:r>
              <a:rPr lang="zh-CN" altLang="en-US" sz="2400"/>
              <a:t>度</a:t>
            </a:r>
            <a:endParaRPr lang="zh-CN" altLang="en-US" sz="2400"/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3" y="5661025"/>
            <a:ext cx="172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转</a:t>
            </a:r>
            <a:r>
              <a:rPr lang="en-US" altLang="zh-CN" sz="2400">
                <a:latin typeface="Times New Roman" panose="02020603050405020304" pitchFamily="18" charset="0"/>
              </a:rPr>
              <a:t>270</a:t>
            </a:r>
            <a:r>
              <a:rPr lang="zh-CN" altLang="en-US" sz="2400"/>
              <a:t>度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Object 4"/>
          <p:cNvGraphicFramePr>
            <a:graphicFrameLocks noChangeAspect="1"/>
          </p:cNvGraphicFramePr>
          <p:nvPr>
            <p:ph/>
          </p:nvPr>
        </p:nvGraphicFramePr>
        <p:xfrm>
          <a:off x="2484438" y="260350"/>
          <a:ext cx="3795712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29565600" imgH="42367200" progId="">
                  <p:embed/>
                </p:oleObj>
              </mc:Choice>
              <mc:Fallback>
                <p:oleObj name="Equation" r:id="rId1" imgW="29565600" imgH="423672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60350"/>
                        <a:ext cx="3795712" cy="4897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908175" y="4581525"/>
          <a:ext cx="5689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54254400" imgH="18897600" progId="">
                  <p:embed/>
                </p:oleObj>
              </mc:Choice>
              <mc:Fallback>
                <p:oleObj name="Equation" r:id="rId3" imgW="54254400" imgH="18897600" progId="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4581525"/>
                        <a:ext cx="5689600" cy="1984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简单的情况下，全部变化规则放到一起，直接构成置换群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但是一般情况下，上述情况并不存在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注意，置换的连接操作不满足交换律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若初始只有两个不同的置换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，那么根据封闭性，                       然后继续根据封闭性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zh-CN" altLang="en-US"/>
              <a:t>置换群的构造</a:t>
            </a:r>
            <a:endParaRPr lang="zh-CN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2771775" y="4149725"/>
          <a:ext cx="2416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24079200" imgH="4876800" progId="">
                  <p:embed/>
                </p:oleObj>
              </mc:Choice>
              <mc:Fallback>
                <p:oleObj name="Equation" r:id="rId1" imgW="24079200" imgH="4876800" progId="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4149725"/>
                        <a:ext cx="2416175" cy="484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2484438" y="4868863"/>
          <a:ext cx="379253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37795200" imgH="15849600" progId="">
                  <p:embed/>
                </p:oleObj>
              </mc:Choice>
              <mc:Fallback>
                <p:oleObj name="Equation" r:id="rId3" imgW="37795200" imgH="15849600" progId="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4868863"/>
                        <a:ext cx="3792537" cy="157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19.1 </a:t>
            </a:r>
            <a:r>
              <a:rPr lang="en-US" altLang="zh-CN" dirty="0" smtClean="0"/>
              <a:t> 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506888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是一个元素集合</a:t>
            </a:r>
            <a:r>
              <a:rPr lang="en-US" altLang="zh-CN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上的二元运算</a:t>
            </a:r>
            <a:r>
              <a:rPr lang="zh-CN" altLang="en-US" dirty="0">
                <a:latin typeface="宋体" panose="02010600030101010101" pitchFamily="2" charset="-122"/>
              </a:rPr>
              <a:t>⊕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满足以下性质：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封闭性：若存在        ，那么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结合律：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单位元：存在      ，对于任意      都满足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逆元素：对任意     ，存在     ，使得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           记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959100" y="2466340"/>
          <a:ext cx="113728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2192000" imgH="4876800" progId="">
                  <p:embed/>
                </p:oleObj>
              </mc:Choice>
              <mc:Fallback>
                <p:oleObj name="Equation" r:id="rId1" imgW="12192000" imgH="48768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9100" y="2466340"/>
                        <a:ext cx="1137285" cy="449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939665" y="2466023"/>
          <a:ext cx="14986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4935200" imgH="4267200" progId="">
                  <p:embed/>
                </p:oleObj>
              </mc:Choice>
              <mc:Fallback>
                <p:oleObj name="Equation" r:id="rId3" imgW="14935200" imgH="42672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665" y="2466023"/>
                        <a:ext cx="1498600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041843" y="2915920"/>
          <a:ext cx="36401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36271200" imgH="4876800" progId="">
                  <p:embed/>
                </p:oleObj>
              </mc:Choice>
              <mc:Fallback>
                <p:oleObj name="Equation" r:id="rId5" imgW="36271200" imgH="48768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1843" y="2915920"/>
                        <a:ext cx="3640137" cy="484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555558" y="3400108"/>
          <a:ext cx="8874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8839200" imgH="4267200" progId="">
                  <p:embed/>
                </p:oleObj>
              </mc:Choice>
              <mc:Fallback>
                <p:oleObj name="Equation" r:id="rId7" imgW="8839200" imgH="4267200" progId="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558" y="3400108"/>
                        <a:ext cx="887412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4939348" y="3400425"/>
          <a:ext cx="9191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9" imgW="9144000" imgH="4267200" progId="">
                  <p:embed/>
                </p:oleObj>
              </mc:Choice>
              <mc:Fallback>
                <p:oleObj name="Equation" r:id="rId9" imgW="9144000" imgH="4267200" progId="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9348" y="3400425"/>
                        <a:ext cx="919162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2715895" y="3823970"/>
          <a:ext cx="25400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1" imgW="25298400" imgH="4267200" progId="">
                  <p:embed/>
                </p:oleObj>
              </mc:Choice>
              <mc:Fallback>
                <p:oleObj name="Equation" r:id="rId11" imgW="25298400" imgH="4267200" progId="">
                  <p:embed/>
                  <p:pic>
                    <p:nvPicPr>
                      <p:cNvPr id="0" name="图片 205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5895" y="3823970"/>
                        <a:ext cx="2540000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2800350" y="4248150"/>
          <a:ext cx="9191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3" imgW="9144000" imgH="4267200" progId="">
                  <p:embed/>
                </p:oleObj>
              </mc:Choice>
              <mc:Fallback>
                <p:oleObj name="Equation" r:id="rId13" imgW="9144000" imgH="4267200" progId="">
                  <p:embed/>
                  <p:pic>
                    <p:nvPicPr>
                      <p:cNvPr id="0" name="图片 205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0350" y="4248150"/>
                        <a:ext cx="919163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4500563" y="4248150"/>
          <a:ext cx="9191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4" imgW="9144000" imgH="4267200" progId="">
                  <p:embed/>
                </p:oleObj>
              </mc:Choice>
              <mc:Fallback>
                <p:oleObj name="Equation" r:id="rId14" imgW="9144000" imgH="4267200" progId="">
                  <p:embed/>
                  <p:pic>
                    <p:nvPicPr>
                      <p:cNvPr id="0" name="图片 2056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00563" y="4248150"/>
                        <a:ext cx="919162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6268085" y="4248468"/>
          <a:ext cx="14081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6" imgW="14020800" imgH="4267200" progId="">
                  <p:embed/>
                </p:oleObj>
              </mc:Choice>
              <mc:Fallback>
                <p:oleObj name="Equation" r:id="rId16" imgW="14020800" imgH="4267200" progId="">
                  <p:embed/>
                  <p:pic>
                    <p:nvPicPr>
                      <p:cNvPr id="0" name="图片 2057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68085" y="4248468"/>
                        <a:ext cx="1408113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3450273" y="4672330"/>
          <a:ext cx="1071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8" imgW="10668000" imgH="4876800" progId="">
                  <p:embed/>
                </p:oleObj>
              </mc:Choice>
              <mc:Fallback>
                <p:oleObj name="Equation" r:id="rId18" imgW="10668000" imgH="4876800" progId="">
                  <p:embed/>
                  <p:pic>
                    <p:nvPicPr>
                      <p:cNvPr id="0" name="图片 2058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50273" y="4672330"/>
                        <a:ext cx="1071562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19.2 </a:t>
            </a:r>
            <a:r>
              <a:rPr lang="zh-CN" altLang="en-US"/>
              <a:t>置换</a:t>
            </a:r>
            <a:r>
              <a:rPr lang="zh-CN" altLang="en-US"/>
              <a:t>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定义了</a:t>
            </a:r>
            <a:r>
              <a:rPr lang="en-US" altLang="zh-CN"/>
              <a:t>(</a:t>
            </a:r>
            <a:r>
              <a:rPr lang="en-US" altLang="zh-CN"/>
              <a:t>1,2,..n)</a:t>
            </a:r>
            <a:r>
              <a:rPr lang="zh-CN" altLang="en-US"/>
              <a:t>上的</a:t>
            </a:r>
            <a:r>
              <a:rPr lang="zh-CN" altLang="en-US"/>
              <a:t>所有置换构成一个群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 封闭性和结合律是满足的；</a:t>
            </a:r>
            <a:endParaRPr lang="zh-CN" altLang="en-US"/>
          </a:p>
          <a:p>
            <a:r>
              <a:rPr lang="zh-CN" altLang="en-US"/>
              <a:t>存在</a:t>
            </a:r>
            <a:r>
              <a:rPr lang="zh-CN" altLang="en-US"/>
              <a:t>单位元：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逆元素</a:t>
            </a:r>
            <a:endParaRPr lang="zh-CN" altLang="en-US"/>
          </a:p>
          <a:p>
            <a:r>
              <a:rPr lang="zh-CN" altLang="en-US"/>
              <a:t>         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1498" y="2895283"/>
          <a:ext cx="266890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43000" imgH="457200" progId="Equation.KSEE3">
                  <p:embed/>
                </p:oleObj>
              </mc:Choice>
              <mc:Fallback>
                <p:oleObj name="" r:id="rId1" imgW="1143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1498" y="2895283"/>
                        <a:ext cx="266890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7783" y="4718368"/>
          <a:ext cx="2788285" cy="112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193800" imgH="482600" progId="Equation.KSEE3">
                  <p:embed/>
                </p:oleObj>
              </mc:Choice>
              <mc:Fallback>
                <p:oleObj name="" r:id="rId3" imgW="11938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7783" y="4718368"/>
                        <a:ext cx="2788285" cy="1128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9476" y="4747896"/>
          <a:ext cx="2995930" cy="106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282700" imgH="457200" progId="Equation.KSEE3">
                  <p:embed/>
                </p:oleObj>
              </mc:Choice>
              <mc:Fallback>
                <p:oleObj name="" r:id="rId5" imgW="1282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9476" y="4747896"/>
                        <a:ext cx="2995930" cy="106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19.3 </a:t>
            </a:r>
            <a:r>
              <a:rPr lang="zh-CN" altLang="en-US"/>
              <a:t>等价类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G</a:t>
            </a:r>
            <a:r>
              <a:rPr lang="zh-CN" altLang="en-US"/>
              <a:t>是定义在</a:t>
            </a:r>
            <a:r>
              <a:rPr lang="en-US" altLang="zh-CN"/>
              <a:t>D={1,2..n}</a:t>
            </a:r>
            <a:r>
              <a:rPr lang="zh-CN" altLang="en-US"/>
              <a:t>上的一个置换群，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n-US" altLang="zh-CN"/>
              <a:t>D</a:t>
            </a:r>
            <a:r>
              <a:rPr lang="zh-CN" altLang="en-US"/>
              <a:t>的子集</a:t>
            </a:r>
            <a:r>
              <a:rPr lang="en-US" altLang="zh-CN"/>
              <a:t>,</a:t>
            </a:r>
            <a:r>
              <a:rPr lang="zh-CN" altLang="en-US"/>
              <a:t>如果对任意的</a:t>
            </a:r>
            <a:r>
              <a:rPr lang="en-US" altLang="zh-CN"/>
              <a:t>a,b in S, </a:t>
            </a:r>
            <a:r>
              <a:rPr lang="zh-CN" altLang="en-US"/>
              <a:t>都有</a:t>
            </a:r>
            <a:r>
              <a:rPr lang="en-US" altLang="zh-CN"/>
              <a:t>G</a:t>
            </a:r>
            <a:r>
              <a:rPr lang="zh-CN" altLang="en-US"/>
              <a:t>中的某个置换</a:t>
            </a:r>
            <a:r>
              <a:rPr lang="en-US" altLang="zh-CN"/>
              <a:t>t, </a:t>
            </a:r>
            <a:r>
              <a:rPr lang="zh-CN" altLang="en-US"/>
              <a:t>使得</a:t>
            </a:r>
            <a:r>
              <a:rPr lang="en-US" altLang="zh-CN"/>
              <a:t>t(a)=b</a:t>
            </a:r>
            <a:endParaRPr lang="en-US" altLang="zh-CN"/>
          </a:p>
          <a:p>
            <a:r>
              <a:rPr lang="zh-CN" altLang="en-US"/>
              <a:t>则称 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导出的</a:t>
            </a:r>
            <a:r>
              <a:rPr lang="zh-CN" altLang="en-US"/>
              <a:t>一个等价类。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比如 </a:t>
            </a:r>
            <a:r>
              <a:rPr lang="en-US" altLang="zh-CN">
                <a:sym typeface="+mn-ea"/>
              </a:rPr>
              <a:t>D={1,2,3,4}, </a:t>
            </a:r>
            <a:r>
              <a:rPr lang="en-US" altLang="zh-CN"/>
              <a:t>G={ </a:t>
            </a:r>
            <a:r>
              <a:rPr lang="zh-CN" altLang="en-US"/>
              <a:t>单位置换</a:t>
            </a:r>
            <a:r>
              <a:rPr lang="en-US" altLang="zh-CN"/>
              <a:t>I, (2,3) }</a:t>
            </a:r>
            <a:r>
              <a:rPr lang="zh-CN" altLang="en-US"/>
              <a:t>，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那么</a:t>
            </a:r>
            <a:r>
              <a:rPr lang="en-US" altLang="zh-CN"/>
              <a:t>G</a:t>
            </a:r>
            <a:r>
              <a:rPr lang="zh-CN" altLang="en-US"/>
              <a:t>导出</a:t>
            </a:r>
            <a:r>
              <a:rPr lang="en-US" altLang="zh-CN"/>
              <a:t>{1}</a:t>
            </a:r>
            <a:r>
              <a:rPr lang="zh-CN" altLang="en-US"/>
              <a:t>， </a:t>
            </a:r>
            <a:r>
              <a:rPr lang="en-US" altLang="zh-CN"/>
              <a:t>{2</a:t>
            </a:r>
            <a:r>
              <a:rPr lang="zh-CN" altLang="en-US"/>
              <a:t>，</a:t>
            </a:r>
            <a:r>
              <a:rPr lang="en-US" altLang="zh-CN"/>
              <a:t>3}</a:t>
            </a:r>
            <a:r>
              <a:rPr lang="zh-CN" altLang="en-US"/>
              <a:t>，</a:t>
            </a:r>
            <a:r>
              <a:rPr lang="en-US" altLang="zh-CN"/>
              <a:t>{4}</a:t>
            </a:r>
            <a:r>
              <a:rPr lang="zh-CN" altLang="en-US"/>
              <a:t>共三个等价类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G={I, (2,3),(2,4),(3,4),(2,3,4),(2,4,3)} </a:t>
            </a:r>
            <a:r>
              <a:rPr lang="zh-CN" altLang="en-US"/>
              <a:t>这个置换群保持</a:t>
            </a:r>
            <a:r>
              <a:rPr lang="en-US" altLang="zh-CN"/>
              <a:t>1</a:t>
            </a:r>
            <a:r>
              <a:rPr lang="zh-CN" altLang="en-US"/>
              <a:t>不动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它导出的等价类是</a:t>
            </a:r>
            <a:r>
              <a:rPr lang="en-US" altLang="zh-CN"/>
              <a:t>{1}</a:t>
            </a:r>
            <a:r>
              <a:rPr lang="zh-CN" altLang="en-US"/>
              <a:t>，</a:t>
            </a:r>
            <a:r>
              <a:rPr lang="en-US" altLang="zh-CN"/>
              <a:t>{2,3,4</a:t>
            </a: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19.3 </a:t>
            </a:r>
            <a:r>
              <a:rPr lang="zh-CN" altLang="en-US"/>
              <a:t>循环数与不动点数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一个置换</a:t>
            </a:r>
            <a:r>
              <a:rPr lang="en-US" altLang="zh-CN"/>
              <a:t>t</a:t>
            </a:r>
            <a:r>
              <a:rPr lang="zh-CN" altLang="en-US"/>
              <a:t>中的循环节个</a:t>
            </a:r>
            <a:r>
              <a:rPr lang="zh-CN" altLang="en-US"/>
              <a:t>数记为</a:t>
            </a:r>
            <a:r>
              <a:rPr lang="en-US" altLang="zh-CN"/>
              <a:t>C</a:t>
            </a:r>
            <a:r>
              <a:rPr lang="en-US" altLang="zh-CN" baseline="-25000"/>
              <a:t>t</a:t>
            </a:r>
            <a:r>
              <a:rPr lang="zh-CN" altLang="en-US" baseline="-25000"/>
              <a:t> 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           </a:t>
            </a:r>
            <a:r>
              <a:rPr lang="en-US" altLang="zh-CN"/>
              <a:t>C</a:t>
            </a:r>
            <a:r>
              <a:rPr lang="en-US" altLang="zh-CN" baseline="-25000"/>
              <a:t>t </a:t>
            </a:r>
            <a:r>
              <a:rPr lang="en-US" altLang="zh-CN"/>
              <a:t>= 3</a:t>
            </a:r>
            <a:endParaRPr lang="en-US" altLang="zh-CN"/>
          </a:p>
          <a:p>
            <a:r>
              <a:rPr lang="zh-CN" altLang="en-US"/>
              <a:t>一个置换的不动元素个数记为</a:t>
            </a:r>
            <a:r>
              <a:rPr lang="en-US" altLang="zh-CN"/>
              <a:t>Z</a:t>
            </a:r>
            <a:r>
              <a:rPr lang="en-US" altLang="zh-CN" baseline="-25000"/>
              <a:t>t</a:t>
            </a:r>
            <a:r>
              <a:rPr lang="zh-CN" altLang="en-US"/>
              <a:t>     </a:t>
            </a:r>
            <a:endParaRPr lang="zh-CN" altLang="en-US"/>
          </a:p>
          <a:p>
            <a:r>
              <a:rPr lang="zh-CN" altLang="en-US"/>
              <a:t>               </a:t>
            </a:r>
            <a:r>
              <a:rPr lang="en-US" altLang="zh-CN"/>
              <a:t>Z</a:t>
            </a:r>
            <a:r>
              <a:rPr lang="en-US" altLang="zh-CN" baseline="-25000"/>
              <a:t>t </a:t>
            </a:r>
            <a:r>
              <a:rPr lang="en-US" altLang="zh-CN"/>
              <a:t>= 2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2278" y="2278698"/>
          <a:ext cx="261048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117600" imgH="457200" progId="Equation.KSEE3">
                  <p:embed/>
                </p:oleObj>
              </mc:Choice>
              <mc:Fallback>
                <p:oleObj name="" r:id="rId1" imgW="11176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2278" y="2278698"/>
                        <a:ext cx="261048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Black" panose="020B0A04020102020204" pitchFamily="34" charset="0"/>
              </a:rPr>
              <a:t>19.4 </a:t>
            </a:r>
            <a:r>
              <a:rPr lang="en-US" altLang="zh-CN">
                <a:latin typeface="Arial Black" panose="020B0A04020102020204" pitchFamily="34" charset="0"/>
              </a:rPr>
              <a:t>Burnside</a:t>
            </a:r>
            <a:r>
              <a:rPr lang="zh-CN" altLang="en-US"/>
              <a:t>引理</a:t>
            </a: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…,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|G|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={1, 2, 3 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上的置换群，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上可引出不同的等价类，其不同的等价类个数为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222693" y="2857500"/>
          <a:ext cx="669766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47853600" imgH="10058400" progId="">
                  <p:embed/>
                </p:oleObj>
              </mc:Choice>
              <mc:Fallback>
                <p:oleObj name="Equation" r:id="rId1" imgW="47853600" imgH="100584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2693" y="2857500"/>
                        <a:ext cx="6697662" cy="1409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19.5 </a:t>
            </a:r>
            <a:r>
              <a:rPr lang="zh-CN" altLang="en-US"/>
              <a:t>实例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给一个</a:t>
            </a:r>
            <a:r>
              <a:rPr lang="en-US" altLang="zh-CN" sz="2800">
                <a:latin typeface="Times New Roman" panose="02020603050405020304" pitchFamily="18" charset="0"/>
              </a:rPr>
              <a:t>2*2</a:t>
            </a:r>
            <a:r>
              <a:rPr lang="zh-CN" altLang="en-US" sz="2800">
                <a:latin typeface="Times New Roman" panose="02020603050405020304" pitchFamily="18" charset="0"/>
              </a:rPr>
              <a:t>的矩阵进行黑白染色，如果染色方案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可以通过旋转以后得到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，那么我们认为他们是相同的，求一共有多少种不同的染色方案。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1187450" y="3644900"/>
          <a:ext cx="69850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位图图像" r:id="rId1" imgW="3343275" imgH="590550" progId="PBrush">
                  <p:embed/>
                </p:oleObj>
              </mc:Choice>
              <mc:Fallback>
                <p:oleObj name="位图图像" r:id="rId1" imgW="3343275" imgH="590550" progId="PBrush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985000" cy="1235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63258" y="3271362"/>
          <a:ext cx="8137525" cy="280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00279200" imgH="45720000" progId="">
                  <p:embed/>
                </p:oleObj>
              </mc:Choice>
              <mc:Fallback>
                <p:oleObj name="Equation" r:id="rId1" imgW="100279200" imgH="457200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3258" y="3271362"/>
                        <a:ext cx="8137525" cy="28016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6" descr="p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71550" y="621030"/>
            <a:ext cx="7272655" cy="2177415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1885950" y="2750820"/>
            <a:ext cx="51606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集合包含所有可能的</a:t>
            </a:r>
            <a:r>
              <a:rPr lang="zh-CN" altLang="en-US"/>
              <a:t>图案，按某种顺序排列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3200" y="6168390"/>
            <a:ext cx="66744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构造一个置换群</a:t>
            </a:r>
            <a:r>
              <a:rPr lang="en-US" altLang="zh-CN"/>
              <a:t>G={a1,a2,a3,a4}, a1</a:t>
            </a:r>
            <a:r>
              <a:rPr lang="zh-CN" altLang="en-US"/>
              <a:t>是单位置换，</a:t>
            </a:r>
            <a:r>
              <a:rPr lang="en-US" altLang="zh-CN"/>
              <a:t>a2</a:t>
            </a:r>
            <a:r>
              <a:rPr lang="zh-CN" altLang="en-US"/>
              <a:t>顺时针转</a:t>
            </a:r>
            <a:r>
              <a:rPr lang="en-US" altLang="zh-CN"/>
              <a:t>1</a:t>
            </a:r>
            <a:r>
              <a:rPr lang="zh-CN" altLang="en-US"/>
              <a:t>格，</a:t>
            </a:r>
            <a:r>
              <a:rPr lang="en-US" altLang="zh-CN"/>
              <a:t>a2</a:t>
            </a:r>
            <a:r>
              <a:rPr lang="zh-CN" altLang="en-US"/>
              <a:t>转</a:t>
            </a:r>
            <a:r>
              <a:rPr lang="en-US" altLang="zh-CN"/>
              <a:t>2</a:t>
            </a:r>
            <a:r>
              <a:rPr lang="zh-CN" altLang="en-US"/>
              <a:t>格，</a:t>
            </a:r>
            <a:r>
              <a:rPr lang="en-US" altLang="zh-CN"/>
              <a:t>a3</a:t>
            </a:r>
            <a:r>
              <a:rPr lang="zh-CN" altLang="en-US"/>
              <a:t>是转</a:t>
            </a:r>
            <a:r>
              <a:rPr lang="en-US" altLang="zh-CN"/>
              <a:t>3</a:t>
            </a:r>
            <a:r>
              <a:rPr lang="zh-CN" altLang="en-US"/>
              <a:t>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/>
          <p:cNvGraphicFramePr>
            <a:graphicFrameLocks noChangeAspect="1"/>
          </p:cNvGraphicFramePr>
          <p:nvPr>
            <p:ph/>
          </p:nvPr>
        </p:nvGraphicFramePr>
        <p:xfrm>
          <a:off x="1000100" y="785794"/>
          <a:ext cx="7073950" cy="370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72237600" imgH="37795200" progId="">
                  <p:embed/>
                </p:oleObj>
              </mc:Choice>
              <mc:Fallback>
                <p:oleObj name="Equation" r:id="rId1" imgW="72237600" imgH="377952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00" y="785794"/>
                        <a:ext cx="7073950" cy="37015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908175" y="4435475"/>
          <a:ext cx="540067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47853600" imgH="20116800" progId="">
                  <p:embed/>
                </p:oleObj>
              </mc:Choice>
              <mc:Fallback>
                <p:oleObj name="Equation" r:id="rId3" imgW="47853600" imgH="201168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4435475"/>
                        <a:ext cx="5400675" cy="2273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1438</Words>
  <Application>WPS 演示</Application>
  <PresentationFormat>全屏显示(4:3)</PresentationFormat>
  <Paragraphs>111</Paragraphs>
  <Slides>15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方正舒体</vt:lpstr>
      <vt:lpstr>微软雅黑</vt:lpstr>
      <vt:lpstr>Calibri</vt:lpstr>
      <vt:lpstr>Times New Roman</vt:lpstr>
      <vt:lpstr>Arial Black</vt:lpstr>
      <vt:lpstr>透明</vt:lpstr>
      <vt:lpstr>Equation.KSEE3</vt:lpstr>
      <vt:lpstr>Equation.KSEE3</vt:lpstr>
      <vt:lpstr>Equation.KSEE3</vt:lpstr>
      <vt:lpstr>Equation.KSEE3</vt:lpstr>
      <vt:lpstr>PBrush</vt:lpstr>
      <vt:lpstr>18 置换群</vt:lpstr>
      <vt:lpstr>群</vt:lpstr>
      <vt:lpstr>18.1置换</vt:lpstr>
      <vt:lpstr>19.2 置换群</vt:lpstr>
      <vt:lpstr>19.2 置换群</vt:lpstr>
      <vt:lpstr>Burnside引理</vt:lpstr>
      <vt:lpstr>实例</vt:lpstr>
      <vt:lpstr>PowerPoint 演示文稿</vt:lpstr>
      <vt:lpstr>PowerPoint 演示文稿</vt:lpstr>
      <vt:lpstr>POJ1286 Necklace of Beads </vt:lpstr>
      <vt:lpstr>POJ1286 Necklace of Beads </vt:lpstr>
      <vt:lpstr>Polya定理</vt:lpstr>
      <vt:lpstr>回到例题</vt:lpstr>
      <vt:lpstr>PowerPoint 演示文稿</vt:lpstr>
      <vt:lpstr>置换群的构造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16</cp:revision>
  <dcterms:created xsi:type="dcterms:W3CDTF">2017-07-22T00:18:00Z</dcterms:created>
  <dcterms:modified xsi:type="dcterms:W3CDTF">2017-07-27T14:39:28Z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