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 </a:t>
            </a:r>
            <a:r>
              <a:rPr lang="zh-CN" dirty="0" smtClean="0"/>
              <a:t>二分图最大匹配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20.1  </a:t>
            </a:r>
            <a:r>
              <a:rPr lang="zh-CN" altLang="en-US" dirty="0" smtClean="0"/>
              <a:t>二分图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图的顶点分为两个不交的集合</a:t>
            </a:r>
            <a:r>
              <a:rPr lang="en-US" altLang="zh-CN" dirty="0"/>
              <a:t>X,Y, </a:t>
            </a:r>
            <a:r>
              <a:rPr lang="zh-CN" altLang="en-US" dirty="0"/>
              <a:t>图的任意边的两个顶点分属于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133159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1168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324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174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61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3659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392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7574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5582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7657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4589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4375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8073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8337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4" idx="1"/>
            <a:endCxn id="12" idx="1"/>
          </p:cNvCxnSpPr>
          <p:nvPr/>
        </p:nvCxnSpPr>
        <p:spPr>
          <a:xfrm>
            <a:off x="1352550" y="2873375"/>
            <a:ext cx="824230" cy="140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  <a:endCxn id="11" idx="7"/>
          </p:cNvCxnSpPr>
          <p:nvPr/>
        </p:nvCxnSpPr>
        <p:spPr>
          <a:xfrm flipH="1">
            <a:off x="1598930" y="2924810"/>
            <a:ext cx="1477645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0"/>
          </p:cNvCxnSpPr>
          <p:nvPr/>
        </p:nvCxnSpPr>
        <p:spPr>
          <a:xfrm>
            <a:off x="2987675" y="2996565"/>
            <a:ext cx="1728470" cy="125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6" idx="0"/>
          </p:cNvCxnSpPr>
          <p:nvPr/>
        </p:nvCxnSpPr>
        <p:spPr>
          <a:xfrm>
            <a:off x="5757545" y="2975610"/>
            <a:ext cx="195580" cy="128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20.2 </a:t>
            </a:r>
            <a:r>
              <a:rPr lang="zh-CN" altLang="en-US" dirty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二分图的一组边的集合，任意两个边没有公共顶点。</a:t>
            </a:r>
            <a:endParaRPr lang="zh-CN" altLang="en-US" dirty="0" smtClean="0"/>
          </a:p>
          <a:p>
            <a:r>
              <a:rPr lang="zh-CN" altLang="en-US" dirty="0"/>
              <a:t>（男女婚嫁中的一夫一妻）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最大匹配： 边数最多的匹配。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完美匹配：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的点数都为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，匹配包含了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条边，连接了所有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的顶点。</a:t>
            </a:r>
            <a:endParaRPr lang="zh-CN" altLang="en-US" dirty="0"/>
          </a:p>
          <a:p>
            <a:r>
              <a:rPr lang="zh-CN" altLang="en-US" dirty="0"/>
              <a:t>完备匹配：匹配的边，包含了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中完整的一个。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59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1168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324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174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61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3659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392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7574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5582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7657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4589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4375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8073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8337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4" idx="1"/>
            <a:endCxn id="12" idx="1"/>
          </p:cNvCxnSpPr>
          <p:nvPr/>
        </p:nvCxnSpPr>
        <p:spPr>
          <a:xfrm>
            <a:off x="1352550" y="2873375"/>
            <a:ext cx="824230" cy="140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  <a:endCxn id="11" idx="7"/>
          </p:cNvCxnSpPr>
          <p:nvPr/>
        </p:nvCxnSpPr>
        <p:spPr>
          <a:xfrm flipH="1">
            <a:off x="1598930" y="2924810"/>
            <a:ext cx="1477645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2"/>
            <a:endCxn id="15" idx="0"/>
          </p:cNvCxnSpPr>
          <p:nvPr/>
        </p:nvCxnSpPr>
        <p:spPr>
          <a:xfrm>
            <a:off x="3801745" y="2924810"/>
            <a:ext cx="914400" cy="133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6" idx="0"/>
          </p:cNvCxnSpPr>
          <p:nvPr/>
        </p:nvCxnSpPr>
        <p:spPr>
          <a:xfrm>
            <a:off x="5757545" y="2975610"/>
            <a:ext cx="195580" cy="128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20.3 </a:t>
            </a:r>
            <a:r>
              <a:rPr lang="zh-CN" altLang="en-US" dirty="0" smtClean="0"/>
              <a:t>交替路和增广路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是二分图（</a:t>
            </a:r>
            <a:r>
              <a:rPr lang="en-US" altLang="zh-CN" dirty="0"/>
              <a:t>X,Y,e</a:t>
            </a:r>
            <a:r>
              <a:rPr lang="zh-CN" altLang="en-US" dirty="0"/>
              <a:t>）中的一个匹配</a:t>
            </a:r>
            <a:r>
              <a:rPr lang="en-US" altLang="zh-CN" dirty="0"/>
              <a:t>, </a:t>
            </a:r>
            <a:r>
              <a:rPr lang="zh-CN" altLang="en-US" dirty="0"/>
              <a:t>从一个未匹配点</a:t>
            </a:r>
            <a:r>
              <a:rPr lang="en-US" altLang="zh-CN" dirty="0"/>
              <a:t>y0(</a:t>
            </a:r>
            <a:r>
              <a:rPr lang="zh-CN" altLang="en-US" dirty="0"/>
              <a:t>或者</a:t>
            </a:r>
            <a:r>
              <a:rPr lang="en-US" altLang="zh-CN" dirty="0"/>
              <a:t>x0)</a:t>
            </a:r>
            <a:r>
              <a:rPr lang="zh-CN" altLang="en-US" dirty="0"/>
              <a:t>出发，沿着</a:t>
            </a:r>
            <a:r>
              <a:rPr lang="en-US" altLang="zh-CN" dirty="0"/>
              <a:t>e</a:t>
            </a:r>
            <a:r>
              <a:rPr lang="zh-CN" altLang="en-US" dirty="0"/>
              <a:t>中的一些边的构成的一条路径，</a:t>
            </a:r>
            <a:r>
              <a:rPr lang="en-US" altLang="zh-CN" dirty="0"/>
              <a:t>y0-x1-y1-x2-..., </a:t>
            </a:r>
            <a:r>
              <a:rPr lang="zh-CN" altLang="en-US" dirty="0"/>
              <a:t>这条路径上非匹配边 和 匹配边交替出现，称为交替路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交替路最后停在一个非匹配点</a:t>
            </a:r>
            <a:r>
              <a:rPr lang="zh-CN" altLang="en-US" dirty="0" smtClean="0"/>
              <a:t>上</a:t>
            </a:r>
            <a:r>
              <a:rPr lang="en-US" altLang="zh-CN" dirty="0" err="1" smtClean="0"/>
              <a:t>xk</a:t>
            </a:r>
            <a:r>
              <a:rPr lang="zh-CN" altLang="en-US" dirty="0" smtClean="0"/>
              <a:t>结束</a:t>
            </a:r>
            <a:r>
              <a:rPr lang="zh-CN" altLang="en-US" dirty="0"/>
              <a:t>，称为增广路。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在增广路上，非匹配边比匹配边多</a:t>
            </a:r>
            <a:r>
              <a:rPr lang="en-US" altLang="zh-CN" dirty="0"/>
              <a:t>1</a:t>
            </a:r>
            <a:r>
              <a:rPr lang="zh-CN" altLang="en-US" dirty="0"/>
              <a:t>条。 放弃原来的匹配，这些非匹配边实际上构成一个新匹配，而且边数多</a:t>
            </a:r>
            <a:r>
              <a:rPr lang="en-US" altLang="zh-CN" dirty="0"/>
              <a:t>1</a:t>
            </a:r>
            <a:r>
              <a:rPr lang="zh-CN" altLang="en-US" dirty="0"/>
              <a:t>个。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59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1168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324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174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61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3659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392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7574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5582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7657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4589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4375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8073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8337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4" idx="1"/>
            <a:endCxn id="12" idx="1"/>
          </p:cNvCxnSpPr>
          <p:nvPr/>
        </p:nvCxnSpPr>
        <p:spPr>
          <a:xfrm>
            <a:off x="1352550" y="2873375"/>
            <a:ext cx="824230" cy="14039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  <a:endCxn id="11" idx="7"/>
          </p:cNvCxnSpPr>
          <p:nvPr/>
        </p:nvCxnSpPr>
        <p:spPr>
          <a:xfrm flipH="1">
            <a:off x="1598930" y="2924810"/>
            <a:ext cx="1477645" cy="1352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2"/>
            <a:endCxn id="15" idx="0"/>
          </p:cNvCxnSpPr>
          <p:nvPr/>
        </p:nvCxnSpPr>
        <p:spPr>
          <a:xfrm>
            <a:off x="3801745" y="2924810"/>
            <a:ext cx="914400" cy="1331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6" idx="0"/>
          </p:cNvCxnSpPr>
          <p:nvPr/>
        </p:nvCxnSpPr>
        <p:spPr>
          <a:xfrm>
            <a:off x="5757545" y="2975610"/>
            <a:ext cx="195580" cy="1280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0"/>
          </p:cNvCxnSpPr>
          <p:nvPr/>
        </p:nvCxnSpPr>
        <p:spPr>
          <a:xfrm flipH="1" flipV="1">
            <a:off x="5868035" y="2996565"/>
            <a:ext cx="887730" cy="12598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5"/>
            <a:endCxn id="16" idx="6"/>
          </p:cNvCxnSpPr>
          <p:nvPr/>
        </p:nvCxnSpPr>
        <p:spPr>
          <a:xfrm>
            <a:off x="3924935" y="2975610"/>
            <a:ext cx="2099945" cy="13531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5" idx="5"/>
          </p:cNvCxnSpPr>
          <p:nvPr/>
        </p:nvCxnSpPr>
        <p:spPr>
          <a:xfrm>
            <a:off x="3076575" y="3047365"/>
            <a:ext cx="1690370" cy="13322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0"/>
          </p:cNvCxnSpPr>
          <p:nvPr/>
        </p:nvCxnSpPr>
        <p:spPr>
          <a:xfrm flipH="1" flipV="1">
            <a:off x="1403350" y="3068955"/>
            <a:ext cx="144780" cy="11874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2" idx="4"/>
          </p:cNvCxnSpPr>
          <p:nvPr/>
        </p:nvCxnSpPr>
        <p:spPr>
          <a:xfrm>
            <a:off x="2134870" y="2975610"/>
            <a:ext cx="93345" cy="14249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20.4  </a:t>
            </a:r>
            <a:r>
              <a:rPr lang="zh-CN" altLang="en-US" dirty="0" smtClean="0"/>
              <a:t>求最大匹配的思路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M=</a:t>
            </a:r>
            <a:r>
              <a:rPr lang="zh-CN" altLang="en-US" dirty="0" smtClean="0"/>
              <a:t>空集</a:t>
            </a:r>
            <a:endParaRPr lang="en-US" altLang="zh-CN" dirty="0" smtClean="0"/>
          </a:p>
          <a:p>
            <a:r>
              <a:rPr lang="en-US" altLang="zh-CN" dirty="0" smtClean="0"/>
              <a:t>For ( </a:t>
            </a:r>
            <a:r>
              <a:rPr lang="zh-CN" altLang="en-US" dirty="0" smtClean="0"/>
              <a:t>每个点</a:t>
            </a:r>
            <a:r>
              <a:rPr lang="en-US" altLang="zh-CN" dirty="0" smtClean="0"/>
              <a:t>y)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是非匹配点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if </a:t>
            </a:r>
            <a:r>
              <a:rPr lang="zh-CN" altLang="en-US" dirty="0" smtClean="0"/>
              <a:t>（搜索一条</a:t>
            </a:r>
            <a:r>
              <a:rPr lang="en-US" altLang="zh-CN" dirty="0" smtClean="0"/>
              <a:t>y</a:t>
            </a:r>
            <a:r>
              <a:rPr lang="zh-CN" altLang="en-US" dirty="0" smtClean="0"/>
              <a:t>开始的增广路 </a:t>
            </a:r>
            <a:r>
              <a:rPr lang="en-US" altLang="zh-CN" dirty="0" smtClean="0"/>
              <a:t>y……x)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 </a:t>
            </a:r>
            <a:r>
              <a:rPr lang="zh-CN" altLang="en-US" dirty="0" smtClean="0"/>
              <a:t>加入</a:t>
            </a:r>
            <a:r>
              <a:rPr lang="en-US" altLang="zh-CN" dirty="0"/>
              <a:t>M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20.5</a:t>
            </a:r>
            <a:r>
              <a:rPr lang="zh-CN" altLang="en-US" dirty="0" smtClean="0"/>
              <a:t>寻找最大匹配</a:t>
            </a:r>
            <a:r>
              <a:rPr lang="en-US" altLang="zh-CN" dirty="0" smtClean="0"/>
              <a:t>-</a:t>
            </a:r>
            <a:r>
              <a:rPr lang="zh-CN" altLang="en-US" dirty="0" smtClean="0"/>
              <a:t>匈牙利算法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5508104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搜素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条增广路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//</a:t>
            </a:r>
            <a:r>
              <a:rPr lang="en-US" altLang="zh-CN" dirty="0"/>
              <a:t>route[1:n]=-</a:t>
            </a:r>
            <a:r>
              <a:rPr lang="en-US" altLang="zh-CN" dirty="0" smtClean="0"/>
              <a:t>1    </a:t>
            </a:r>
            <a:r>
              <a:rPr lang="zh-CN" altLang="en-US" dirty="0" smtClean="0"/>
              <a:t>交替路标记</a:t>
            </a:r>
            <a:endParaRPr lang="en-US" altLang="zh-CN" dirty="0"/>
          </a:p>
          <a:p>
            <a:r>
              <a:rPr lang="en-US" altLang="zh-CN" dirty="0"/>
              <a:t>//match[1:n]=-</a:t>
            </a:r>
            <a:r>
              <a:rPr lang="en-US" altLang="zh-CN" dirty="0" smtClean="0"/>
              <a:t>1   match(i)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</a:t>
            </a:r>
            <a:r>
              <a:rPr lang="zh-CN" altLang="en-US" dirty="0" smtClean="0"/>
              <a:t>点对应匹配点</a:t>
            </a:r>
            <a:endParaRPr lang="en-US" altLang="zh-CN" dirty="0"/>
          </a:p>
          <a:p>
            <a:r>
              <a:rPr lang="en-US" altLang="zh-CN" b="1" dirty="0" err="1" smtClean="0"/>
              <a:t>dfs</a:t>
            </a:r>
            <a:r>
              <a:rPr lang="en-US" altLang="zh-CN" b="1" dirty="0" smtClean="0"/>
              <a:t>(u</a:t>
            </a:r>
            <a:r>
              <a:rPr lang="en-US" altLang="zh-CN" b="1" dirty="0"/>
              <a:t>)</a:t>
            </a:r>
            <a:r>
              <a:rPr lang="zh-CN" altLang="en-US" b="1" dirty="0"/>
              <a:t>：</a:t>
            </a:r>
            <a:r>
              <a:rPr lang="en-US" altLang="zh-CN" b="1" dirty="0"/>
              <a:t> </a:t>
            </a:r>
            <a:endParaRPr lang="en-US" altLang="zh-CN" b="1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 </a:t>
            </a:r>
            <a:r>
              <a:rPr lang="en-US" altLang="zh-CN" dirty="0"/>
              <a:t>for u</a:t>
            </a:r>
            <a:r>
              <a:rPr lang="zh-CN" altLang="en-US" dirty="0"/>
              <a:t>的每个邻点</a:t>
            </a:r>
            <a:r>
              <a:rPr lang="en-US" altLang="zh-CN" dirty="0"/>
              <a:t>v: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     </a:t>
            </a:r>
            <a:r>
              <a:rPr lang="en-US" altLang="zh-CN" dirty="0"/>
              <a:t>if  route[v] ==-1:   //v</a:t>
            </a:r>
            <a:r>
              <a:rPr lang="zh-CN" altLang="en-US" dirty="0"/>
              <a:t>不在交替</a:t>
            </a:r>
            <a:r>
              <a:rPr lang="zh-CN" altLang="en-US" dirty="0" smtClean="0"/>
              <a:t>路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         </a:t>
            </a:r>
            <a:r>
              <a:rPr lang="en-US" altLang="zh-CN" dirty="0"/>
              <a:t>route[v]==1;    //</a:t>
            </a:r>
            <a:r>
              <a:rPr lang="zh-CN" altLang="en-US" dirty="0"/>
              <a:t>标记</a:t>
            </a:r>
            <a:r>
              <a:rPr lang="en-US" altLang="zh-CN" dirty="0" smtClean="0"/>
              <a:t>v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         </a:t>
            </a:r>
            <a:r>
              <a:rPr lang="en-US" altLang="zh-CN" dirty="0"/>
              <a:t>if  match[v]==-1</a:t>
            </a:r>
            <a:r>
              <a:rPr lang="zh-CN" altLang="en-US" dirty="0"/>
              <a:t> </a:t>
            </a:r>
            <a:r>
              <a:rPr lang="en-US" altLang="zh-CN" dirty="0"/>
              <a:t>or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en-US" altLang="zh-CN" dirty="0" smtClean="0"/>
              <a:t>(match(v</a:t>
            </a:r>
            <a:r>
              <a:rPr lang="en-US" altLang="zh-CN" dirty="0"/>
              <a:t>)) :</a:t>
            </a:r>
            <a:endParaRPr lang="en-US" altLang="zh-CN" dirty="0"/>
          </a:p>
          <a:p>
            <a:r>
              <a:rPr lang="en-US" altLang="zh-CN" dirty="0"/>
              <a:t>                       match[u]=v;</a:t>
            </a:r>
            <a:endParaRPr lang="en-US" altLang="zh-CN" dirty="0"/>
          </a:p>
          <a:p>
            <a:r>
              <a:rPr lang="en-US" altLang="zh-CN" dirty="0"/>
              <a:t>                       match[v]=u;</a:t>
            </a:r>
            <a:endParaRPr lang="en-US" altLang="zh-CN" dirty="0"/>
          </a:p>
          <a:p>
            <a:r>
              <a:rPr lang="en-US" altLang="zh-CN" dirty="0"/>
              <a:t>                       return true</a:t>
            </a:r>
            <a:endParaRPr lang="en-US" altLang="zh-CN" dirty="0"/>
          </a:p>
          <a:p>
            <a:r>
              <a:rPr lang="en-US" altLang="zh-CN" dirty="0"/>
              <a:t>     return false;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677272" y="1556792"/>
            <a:ext cx="3466728" cy="530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hungarian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X,Y,e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match[1:n]=-1;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num=0;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for u=1 to n: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if (match[u]==-1):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    route[1:n]=-1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if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num++;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964</Words>
  <Application>WPS 演示</Application>
  <PresentationFormat>全屏显示(4:3)</PresentationFormat>
  <Paragraphs>71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18 二分图最大匹配</vt:lpstr>
      <vt:lpstr>18.1  二分图</vt:lpstr>
      <vt:lpstr>18.2 匹配</vt:lpstr>
      <vt:lpstr>18.3 交替路和增广路</vt:lpstr>
      <vt:lpstr>18.4  求最大匹配的思路</vt:lpstr>
      <vt:lpstr>18.5寻找最大匹配-匈牙利算法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13</cp:revision>
  <dcterms:created xsi:type="dcterms:W3CDTF">2017-07-22T00:18:00Z</dcterms:created>
  <dcterms:modified xsi:type="dcterms:W3CDTF">2017-07-30T08:37:59Z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