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8" r:id="rId5"/>
    <p:sldId id="269" r:id="rId6"/>
    <p:sldId id="267" r:id="rId7"/>
    <p:sldId id="266" r:id="rId8"/>
    <p:sldId id="270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21 </a:t>
            </a:r>
            <a:r>
              <a:rPr lang="zh-CN" dirty="0" smtClean="0"/>
              <a:t>最小顶点覆盖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21.1  </a:t>
            </a:r>
            <a:r>
              <a:rPr lang="zh-CN" altLang="en-US" dirty="0" smtClean="0">
                <a:sym typeface="+mn-ea"/>
              </a:rPr>
              <a:t>最小顶点覆盖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二分图中最小的顶点集</a:t>
            </a:r>
            <a:r>
              <a:rPr lang="en-US" altLang="zh-CN" dirty="0"/>
              <a:t>S</a:t>
            </a:r>
            <a:r>
              <a:rPr lang="zh-CN" altLang="en-US" dirty="0"/>
              <a:t>，使得每条边至少和</a:t>
            </a:r>
            <a:r>
              <a:rPr lang="en-US" altLang="zh-CN" dirty="0"/>
              <a:t>S</a:t>
            </a:r>
            <a:r>
              <a:rPr lang="zh-CN" altLang="en-US" dirty="0"/>
              <a:t>中一个顶点相连。如下图中的红点。并不唯一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595" y="2852420"/>
            <a:ext cx="144145" cy="14414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1168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32430" y="2852420"/>
            <a:ext cx="144145" cy="14414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174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61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36590" y="2852420"/>
            <a:ext cx="144145" cy="14414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392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7574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5582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7657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4589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4375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8073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8337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4" idx="1"/>
            <a:endCxn id="12" idx="1"/>
          </p:cNvCxnSpPr>
          <p:nvPr/>
        </p:nvCxnSpPr>
        <p:spPr>
          <a:xfrm>
            <a:off x="1352550" y="2873375"/>
            <a:ext cx="824230" cy="140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  <a:endCxn id="11" idx="7"/>
          </p:cNvCxnSpPr>
          <p:nvPr/>
        </p:nvCxnSpPr>
        <p:spPr>
          <a:xfrm flipH="1">
            <a:off x="1598930" y="2924810"/>
            <a:ext cx="1477645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0"/>
          </p:cNvCxnSpPr>
          <p:nvPr/>
        </p:nvCxnSpPr>
        <p:spPr>
          <a:xfrm>
            <a:off x="2987675" y="2996565"/>
            <a:ext cx="1728470" cy="125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6" idx="0"/>
          </p:cNvCxnSpPr>
          <p:nvPr/>
        </p:nvCxnSpPr>
        <p:spPr>
          <a:xfrm>
            <a:off x="5757545" y="2975610"/>
            <a:ext cx="195580" cy="128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21.2  </a:t>
            </a:r>
            <a:r>
              <a:rPr lang="zh-CN" altLang="en-US" dirty="0" smtClean="0"/>
              <a:t>最小顶点覆盖获取算法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zh-CN" altLang="en-US" dirty="0"/>
              <a:t>对于已经有的一个最大匹配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while (</a:t>
            </a:r>
            <a:r>
              <a:rPr lang="zh-CN" altLang="en-US" dirty="0"/>
              <a:t>从</a:t>
            </a:r>
            <a:r>
              <a:rPr lang="en-US" altLang="zh-CN" dirty="0"/>
              <a:t>Y</a:t>
            </a:r>
            <a:r>
              <a:rPr lang="zh-CN" altLang="en-US" dirty="0"/>
              <a:t>集合中找一个</a:t>
            </a:r>
            <a:r>
              <a:rPr lang="zh-CN" altLang="en-US" dirty="0">
                <a:solidFill>
                  <a:srgbClr val="00B0F0"/>
                </a:solidFill>
              </a:rPr>
              <a:t>未匹配</a:t>
            </a:r>
            <a:r>
              <a:rPr lang="zh-CN" altLang="en-US" dirty="0"/>
              <a:t>并且</a:t>
            </a:r>
            <a:r>
              <a:rPr lang="zh-CN" altLang="en-US" dirty="0">
                <a:solidFill>
                  <a:srgbClr val="00B0F0"/>
                </a:solidFill>
              </a:rPr>
              <a:t>未标记</a:t>
            </a:r>
            <a:r>
              <a:rPr lang="zh-CN" altLang="en-US" dirty="0"/>
              <a:t>的顶点点</a:t>
            </a:r>
            <a:r>
              <a:rPr lang="en-US" altLang="zh-CN" dirty="0"/>
              <a:t>a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找到</a:t>
            </a:r>
            <a:r>
              <a:rPr lang="zh-CN" altLang="en-US" b="1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出发的交替路，标记所经过的顶点</a:t>
            </a:r>
            <a:r>
              <a:rPr lang="en-US" altLang="zh-CN" dirty="0"/>
              <a:t>} 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00B0F0"/>
                </a:solidFill>
              </a:rPr>
              <a:t>未</a:t>
            </a:r>
            <a:r>
              <a:rPr lang="zh-CN" altLang="en-US" dirty="0"/>
              <a:t>标记点集合</a:t>
            </a:r>
            <a:r>
              <a:rPr lang="en-US" altLang="zh-CN" dirty="0"/>
              <a:t>Y0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00B0F0"/>
                </a:solidFill>
              </a:rPr>
              <a:t>已</a:t>
            </a:r>
            <a:r>
              <a:rPr lang="zh-CN" altLang="en-US" dirty="0"/>
              <a:t>标记点集合</a:t>
            </a:r>
            <a:r>
              <a:rPr lang="en-US" altLang="zh-CN" dirty="0"/>
              <a:t>X1</a:t>
            </a:r>
            <a:r>
              <a:rPr lang="zh-CN" altLang="en-US" dirty="0"/>
              <a:t>构成最小顶点覆盖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141345" y="4655820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42180" y="4655820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46340" y="4655820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85490" y="6059805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65575" y="60598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453505" y="6059805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690485" y="6059805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4" idx="1"/>
            <a:endCxn id="12" idx="1"/>
          </p:cNvCxnSpPr>
          <p:nvPr/>
        </p:nvCxnSpPr>
        <p:spPr>
          <a:xfrm>
            <a:off x="3234055" y="4676775"/>
            <a:ext cx="824230" cy="1403985"/>
          </a:xfrm>
          <a:prstGeom prst="line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08680" y="4707255"/>
            <a:ext cx="1477645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0"/>
          </p:cNvCxnSpPr>
          <p:nvPr/>
        </p:nvCxnSpPr>
        <p:spPr>
          <a:xfrm>
            <a:off x="4869180" y="4799965"/>
            <a:ext cx="1728470" cy="12598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6" idx="0"/>
          </p:cNvCxnSpPr>
          <p:nvPr/>
        </p:nvCxnSpPr>
        <p:spPr>
          <a:xfrm>
            <a:off x="7639050" y="4779010"/>
            <a:ext cx="195580" cy="128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26895" y="4540885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654935" y="5949315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797425" y="4725035"/>
            <a:ext cx="2928620" cy="135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826895" y="5838190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4427855" y="4364990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51580" y="5771515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340600" y="5771515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21.3</a:t>
            </a:r>
            <a:r>
              <a:rPr lang="en-US" altLang="zh-CN" dirty="0" smtClean="0"/>
              <a:t>  </a:t>
            </a:r>
            <a:r>
              <a:rPr lang="zh-CN" altLang="en-US" dirty="0" smtClean="0"/>
              <a:t>算法的证明：</a:t>
            </a:r>
            <a:r>
              <a:rPr lang="zh-CN" altLang="en-US" dirty="0">
                <a:sym typeface="+mn-ea"/>
              </a:rPr>
              <a:t>第一</a:t>
            </a:r>
            <a:r>
              <a:rPr lang="zh-CN" altLang="en-US" dirty="0">
                <a:sym typeface="+mn-ea"/>
              </a:rPr>
              <a:t>部分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X1+Y0</a:t>
            </a:r>
            <a:r>
              <a:rPr lang="zh-CN" altLang="en-US" dirty="0"/>
              <a:t>覆盖了所有的边。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ym typeface="+mn-ea"/>
              </a:rPr>
              <a:t>（否则假设有一个边</a:t>
            </a:r>
            <a:r>
              <a:rPr lang="en-US" altLang="zh-CN" dirty="0">
                <a:sym typeface="+mn-ea"/>
              </a:rPr>
              <a:t>x0y1</a:t>
            </a:r>
            <a:r>
              <a:rPr lang="zh-CN" altLang="en-US" dirty="0">
                <a:sym typeface="+mn-ea"/>
              </a:rPr>
              <a:t>未被覆盖</a:t>
            </a:r>
            <a:r>
              <a:rPr lang="zh-CN" altLang="en-US" dirty="0">
                <a:sym typeface="+mn-ea"/>
              </a:rPr>
              <a:t>，如果都是非匹配点，那可以扩充一个匹配；如果都是匹配点，那</a:t>
            </a:r>
            <a:r>
              <a:rPr lang="en-US" altLang="zh-CN" dirty="0">
                <a:sym typeface="+mn-ea"/>
              </a:rPr>
              <a:t>x0</a:t>
            </a:r>
            <a:r>
              <a:rPr lang="zh-CN" altLang="en-US" dirty="0">
                <a:sym typeface="+mn-ea"/>
              </a:rPr>
              <a:t>应该被标记；如果</a:t>
            </a:r>
            <a:r>
              <a:rPr lang="en-US" altLang="zh-CN" dirty="0">
                <a:sym typeface="+mn-ea"/>
              </a:rPr>
              <a:t>y1</a:t>
            </a:r>
            <a:r>
              <a:rPr lang="zh-CN" altLang="en-US" dirty="0">
                <a:sym typeface="+mn-ea"/>
              </a:rPr>
              <a:t>是匹配点，</a:t>
            </a:r>
            <a:r>
              <a:rPr lang="en-US" altLang="zh-CN" dirty="0">
                <a:sym typeface="+mn-ea"/>
              </a:rPr>
              <a:t>x0</a:t>
            </a:r>
            <a:r>
              <a:rPr lang="zh-CN" altLang="en-US" dirty="0">
                <a:sym typeface="+mn-ea"/>
              </a:rPr>
              <a:t>不是，则可以增广；如果</a:t>
            </a:r>
            <a:r>
              <a:rPr lang="en-US" altLang="zh-CN" dirty="0">
                <a:sym typeface="+mn-ea"/>
              </a:rPr>
              <a:t>y1</a:t>
            </a:r>
            <a:r>
              <a:rPr lang="zh-CN" altLang="en-US" dirty="0">
                <a:sym typeface="+mn-ea"/>
              </a:rPr>
              <a:t>不是</a:t>
            </a:r>
            <a:r>
              <a:rPr lang="en-US" altLang="zh-CN" dirty="0">
                <a:sym typeface="+mn-ea"/>
              </a:rPr>
              <a:t>x0</a:t>
            </a:r>
            <a:r>
              <a:rPr lang="zh-CN" altLang="en-US" dirty="0">
                <a:sym typeface="+mn-ea"/>
              </a:rPr>
              <a:t>是，则</a:t>
            </a:r>
            <a:r>
              <a:rPr lang="en-US" altLang="zh-CN" dirty="0">
                <a:sym typeface="+mn-ea"/>
              </a:rPr>
              <a:t>x0</a:t>
            </a:r>
            <a:r>
              <a:rPr lang="zh-CN" altLang="en-US" dirty="0">
                <a:sym typeface="+mn-ea"/>
              </a:rPr>
              <a:t>应该被标记）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41345" y="4655820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42180" y="4655820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46340" y="4655820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85490" y="6059805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5575" y="60598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453505" y="6059805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690485" y="6059805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5" idx="1"/>
            <a:endCxn id="13" idx="1"/>
          </p:cNvCxnSpPr>
          <p:nvPr/>
        </p:nvCxnSpPr>
        <p:spPr>
          <a:xfrm>
            <a:off x="3234055" y="4676775"/>
            <a:ext cx="824230" cy="1403985"/>
          </a:xfrm>
          <a:prstGeom prst="line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408680" y="4707255"/>
            <a:ext cx="1477645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4" idx="0"/>
          </p:cNvCxnSpPr>
          <p:nvPr/>
        </p:nvCxnSpPr>
        <p:spPr>
          <a:xfrm>
            <a:off x="4869180" y="4799965"/>
            <a:ext cx="1728470" cy="12598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3"/>
            <a:endCxn id="17" idx="0"/>
          </p:cNvCxnSpPr>
          <p:nvPr/>
        </p:nvCxnSpPr>
        <p:spPr>
          <a:xfrm>
            <a:off x="7639050" y="4779010"/>
            <a:ext cx="195580" cy="128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826895" y="4540885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654935" y="5949315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32" name="直接连接符 31"/>
          <p:cNvCxnSpPr/>
          <p:nvPr/>
        </p:nvCxnSpPr>
        <p:spPr>
          <a:xfrm flipH="1" flipV="1">
            <a:off x="4797425" y="4725035"/>
            <a:ext cx="2928620" cy="135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826895" y="5838190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4427855" y="4364990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51580" y="5771515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340600" y="5771515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21.4</a:t>
            </a:r>
            <a:r>
              <a:rPr lang="en-US" altLang="zh-CN" dirty="0" smtClean="0"/>
              <a:t>  </a:t>
            </a:r>
            <a:r>
              <a:rPr lang="zh-CN" altLang="en-US" dirty="0" smtClean="0"/>
              <a:t>算法的证明 （第二</a:t>
            </a:r>
            <a:r>
              <a:rPr lang="zh-CN" altLang="en-US" dirty="0" smtClean="0"/>
              <a:t>部分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1</a:t>
            </a:r>
            <a:r>
              <a:rPr lang="zh-CN" altLang="en-US" dirty="0"/>
              <a:t>）</a:t>
            </a:r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Y0</a:t>
            </a:r>
            <a:r>
              <a:rPr lang="zh-CN" altLang="en-US" dirty="0"/>
              <a:t>包含的</a:t>
            </a:r>
            <a:r>
              <a:rPr lang="zh-CN" altLang="en-US" dirty="0"/>
              <a:t>都是匹配点。</a:t>
            </a:r>
            <a:endParaRPr lang="zh-CN" altLang="en-US" dirty="0"/>
          </a:p>
          <a:p>
            <a:r>
              <a:rPr lang="en-US" altLang="zh-CN" dirty="0"/>
              <a:t>   2</a:t>
            </a:r>
            <a:r>
              <a:rPr lang="zh-CN" altLang="en-US" dirty="0"/>
              <a:t>）任何一个匹配边，只能连接</a:t>
            </a:r>
            <a:r>
              <a:rPr lang="en-US" altLang="zh-CN" dirty="0"/>
              <a:t>X1</a:t>
            </a:r>
            <a:r>
              <a:rPr lang="zh-CN" altLang="en-US" dirty="0"/>
              <a:t>或</a:t>
            </a:r>
            <a:r>
              <a:rPr lang="en-US" altLang="zh-CN" dirty="0"/>
              <a:t>Y0</a:t>
            </a:r>
            <a:r>
              <a:rPr lang="zh-CN" altLang="en-US" dirty="0"/>
              <a:t>之一。（否则</a:t>
            </a:r>
            <a:r>
              <a:rPr lang="en-US" altLang="zh-CN" dirty="0"/>
              <a:t>..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3</a:t>
            </a:r>
            <a:r>
              <a:rPr lang="zh-CN" altLang="en-US" dirty="0"/>
              <a:t>）任何一个匹配边，必须连接</a:t>
            </a:r>
            <a:r>
              <a:rPr lang="en-US" altLang="zh-CN" dirty="0"/>
              <a:t>X1</a:t>
            </a:r>
            <a:r>
              <a:rPr lang="zh-CN" altLang="en-US" dirty="0"/>
              <a:t>或者</a:t>
            </a:r>
            <a:r>
              <a:rPr lang="en-US" altLang="zh-CN" dirty="0"/>
              <a:t>Y0</a:t>
            </a:r>
            <a:r>
              <a:rPr lang="zh-CN" altLang="en-US" dirty="0"/>
              <a:t>。（否则</a:t>
            </a:r>
            <a:r>
              <a:rPr lang="en-US" altLang="zh-CN" dirty="0"/>
              <a:t>..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匹配边集合和</a:t>
            </a:r>
            <a:r>
              <a:rPr lang="en-US" altLang="zh-CN" dirty="0">
                <a:solidFill>
                  <a:srgbClr val="FF0000"/>
                </a:solidFill>
              </a:rPr>
              <a:t>(X1+Y0)</a:t>
            </a:r>
            <a:r>
              <a:rPr lang="zh-CN" altLang="en-US" dirty="0">
                <a:solidFill>
                  <a:srgbClr val="FF0000"/>
                </a:solidFill>
              </a:rPr>
              <a:t>是一一映射。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41345" y="4655820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42180" y="4655820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46340" y="4655820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85490" y="6059805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5575" y="60598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453505" y="6059805"/>
            <a:ext cx="144145" cy="144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690485" y="6059805"/>
            <a:ext cx="144145" cy="144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5" idx="1"/>
            <a:endCxn id="13" idx="1"/>
          </p:cNvCxnSpPr>
          <p:nvPr/>
        </p:nvCxnSpPr>
        <p:spPr>
          <a:xfrm>
            <a:off x="3234055" y="4676775"/>
            <a:ext cx="824230" cy="1403985"/>
          </a:xfrm>
          <a:prstGeom prst="line">
            <a:avLst/>
          </a:prstGeom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408680" y="4707255"/>
            <a:ext cx="1477645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4" idx="0"/>
          </p:cNvCxnSpPr>
          <p:nvPr/>
        </p:nvCxnSpPr>
        <p:spPr>
          <a:xfrm>
            <a:off x="4869180" y="4799965"/>
            <a:ext cx="1728470" cy="12598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3"/>
            <a:endCxn id="17" idx="0"/>
          </p:cNvCxnSpPr>
          <p:nvPr/>
        </p:nvCxnSpPr>
        <p:spPr>
          <a:xfrm>
            <a:off x="7639050" y="4779010"/>
            <a:ext cx="195580" cy="128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826895" y="4540885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654935" y="5949315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32" name="直接连接符 31"/>
          <p:cNvCxnSpPr/>
          <p:nvPr/>
        </p:nvCxnSpPr>
        <p:spPr>
          <a:xfrm flipH="1" flipV="1">
            <a:off x="4797425" y="4725035"/>
            <a:ext cx="2928620" cy="135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826895" y="5838190"/>
            <a:ext cx="507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4427855" y="4364990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51580" y="5771515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340600" y="5771515"/>
            <a:ext cx="791845" cy="7200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21.5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定理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二分图中最小的顶点覆盖</a:t>
            </a:r>
            <a:r>
              <a:rPr lang="zh-CN" altLang="en-US" dirty="0"/>
              <a:t>的元素个数等于二分图的最大匹配数。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可以先求最大匹配，然后得到最小顶点覆盖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标题 205825"/>
          <p:cNvSpPr>
            <a:spLocks noGrp="1"/>
          </p:cNvSpPr>
          <p:nvPr>
            <p:ph type="title"/>
          </p:nvPr>
        </p:nvSpPr>
        <p:spPr>
          <a:xfrm>
            <a:off x="1258888" y="944563"/>
            <a:ext cx="7058025" cy="757237"/>
          </a:xfrm>
        </p:spPr>
        <p:txBody>
          <a:bodyPr anchor="b"/>
          <a:p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21.6 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HDOJ_1150 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任务安排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827" name="文本占位符 205826"/>
          <p:cNvSpPr>
            <a:spLocks noGrp="1"/>
          </p:cNvSpPr>
          <p:nvPr>
            <p:ph type="body" idx="1"/>
          </p:nvPr>
        </p:nvSpPr>
        <p:spPr>
          <a:xfrm>
            <a:off x="827088" y="1989138"/>
            <a:ext cx="7699375" cy="4356100"/>
          </a:xfrm>
        </p:spPr>
        <p:txBody>
          <a:bodyPr>
            <a:normAutofit/>
          </a:bodyPr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有两台机器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sym typeface="+mn-ea"/>
              </a:rPr>
              <a:t>每台机器有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sym typeface="+mn-ea"/>
              </a:rPr>
              <a:t>M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sym typeface="+mn-ea"/>
              </a:rPr>
              <a:t>种不同的模式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sym typeface="+mn-ea"/>
              </a:rPr>
              <a:t>.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sym typeface="+mn-ea"/>
              </a:rPr>
              <a:t>机器在切换模式时需要重启。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现有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个需要运行的任务，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这些任务放在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机器上运行的规定模式分别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a1,a2,...an,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 在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机器上的规定模式是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b1,b2,..bn.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 你可以把这些任务分在不同的机器上以任意顺序运行。求最少重启次数</a:t>
            </a:r>
            <a:r>
              <a:rPr lang="en-US" altLang="zh-CN" sz="2400" b="1" dirty="0">
                <a:latin typeface="Gungsuh" pitchFamily="18" charset="-127"/>
                <a:ea typeface="Gungsuh" pitchFamily="18" charset="-127"/>
              </a:rPr>
              <a:t>——</a:t>
            </a:r>
            <a:r>
              <a:rPr lang="en-US" altLang="zh-CN" sz="2400" b="1">
                <a:latin typeface="Gungsuh" pitchFamily="18" charset="-127"/>
                <a:ea typeface="Gungsuh" pitchFamily="18" charset="-127"/>
              </a:rPr>
              <a:t>ACM/ICPC Beijing 2002</a:t>
            </a:r>
            <a:endParaRPr lang="en-US" altLang="zh-CN" sz="2400" b="1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21.6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机器的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个模式和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机器的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个模式构成 二分图顶点集合</a:t>
            </a:r>
            <a:endParaRPr lang="zh-CN" altLang="en-US" dirty="0" smtClean="0"/>
          </a:p>
          <a:p>
            <a:r>
              <a:rPr lang="zh-CN" altLang="en-US" dirty="0"/>
              <a:t>一个任务有</a:t>
            </a:r>
            <a:r>
              <a:rPr lang="en-US" altLang="zh-CN" dirty="0"/>
              <a:t>ai,bi</a:t>
            </a:r>
            <a:r>
              <a:rPr lang="zh-CN" altLang="en-US" dirty="0"/>
              <a:t>两种模式，构成二分图的边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一个顶点代表一个机器上的模式选择。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用最少的顶点（模式），来覆盖这些边（任务）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59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1168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324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1745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61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3659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39230" y="2852420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3223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1231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3306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02380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0024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3722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539865" y="425640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4" idx="1"/>
            <a:endCxn id="12" idx="1"/>
          </p:cNvCxnSpPr>
          <p:nvPr/>
        </p:nvCxnSpPr>
        <p:spPr>
          <a:xfrm>
            <a:off x="1352550" y="2873375"/>
            <a:ext cx="680720" cy="140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2"/>
          </p:cNvCxnSpPr>
          <p:nvPr/>
        </p:nvCxnSpPr>
        <p:spPr>
          <a:xfrm flipH="1">
            <a:off x="1332230" y="2996565"/>
            <a:ext cx="719455" cy="133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0"/>
            <a:endCxn id="13" idx="7"/>
          </p:cNvCxnSpPr>
          <p:nvPr/>
        </p:nvCxnSpPr>
        <p:spPr>
          <a:xfrm>
            <a:off x="2084070" y="2852420"/>
            <a:ext cx="972185" cy="142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0"/>
          </p:cNvCxnSpPr>
          <p:nvPr/>
        </p:nvCxnSpPr>
        <p:spPr>
          <a:xfrm>
            <a:off x="3874135" y="2852420"/>
            <a:ext cx="25400" cy="136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777</Words>
  <Application>WPS 演示</Application>
  <PresentationFormat>全屏显示(4:3)</PresentationFormat>
  <Paragraphs>77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方正舒体</vt:lpstr>
      <vt:lpstr>微软雅黑</vt:lpstr>
      <vt:lpstr>Calibri</vt:lpstr>
      <vt:lpstr>黑体</vt:lpstr>
      <vt:lpstr>仿宋_GB2312</vt:lpstr>
      <vt:lpstr>Gungsuh</vt:lpstr>
      <vt:lpstr>仿宋</vt:lpstr>
      <vt:lpstr>Malgun Gothic</vt:lpstr>
      <vt:lpstr>透明</vt:lpstr>
      <vt:lpstr>21 最大匹配推论</vt:lpstr>
      <vt:lpstr>21.1  最小顶点覆盖集</vt:lpstr>
      <vt:lpstr>21.1  最小顶点覆盖集</vt:lpstr>
      <vt:lpstr>21.4  算法的证明：第二部分</vt:lpstr>
      <vt:lpstr>21.2  最小顶点覆盖获取算法</vt:lpstr>
      <vt:lpstr>21.2  最小顶点覆盖集获取</vt:lpstr>
      <vt:lpstr>例3：HDOJ_1150 任务安排</vt:lpstr>
      <vt:lpstr>18.2 匹配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14</cp:revision>
  <dcterms:created xsi:type="dcterms:W3CDTF">2017-07-22T00:18:00Z</dcterms:created>
  <dcterms:modified xsi:type="dcterms:W3CDTF">2017-07-28T10:28:50Z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