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4" r:id="rId5"/>
    <p:sldId id="27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有向无环图</a:t>
            </a:r>
            <a:r>
              <a:rPr lang="zh-CN" dirty="0" smtClean="0"/>
              <a:t>最小路径</a:t>
            </a:r>
            <a:r>
              <a:rPr lang="zh-CN" dirty="0" smtClean="0"/>
              <a:t>覆盖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22</a:t>
            </a:r>
            <a:r>
              <a:rPr lang="en-US" altLang="zh-CN" dirty="0" smtClean="0"/>
              <a:t>.1  </a:t>
            </a:r>
            <a:r>
              <a:rPr lang="zh-CN" altLang="en-US" dirty="0" smtClean="0">
                <a:sym typeface="+mn-ea"/>
              </a:rPr>
              <a:t>最小路径</a:t>
            </a:r>
            <a:r>
              <a:rPr lang="zh-CN" altLang="en-US" dirty="0" smtClean="0">
                <a:sym typeface="+mn-ea"/>
              </a:rPr>
              <a:t>覆盖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用尽量少的不相交简单路径覆盖有向无环图(DAG)G</a:t>
            </a:r>
            <a:r>
              <a:rPr lang="en-US" altLang="zh-CN" dirty="0"/>
              <a:t>=(V,E)</a:t>
            </a:r>
            <a:r>
              <a:rPr lang="zh-CN" altLang="en-US" dirty="0"/>
              <a:t>的所有顶点，这就是DAG图的最小路径覆盖问题。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22</a:t>
            </a:r>
            <a:r>
              <a:rPr lang="en-US" altLang="zh-CN" dirty="0" smtClean="0"/>
              <a:t>.2  </a:t>
            </a:r>
            <a:r>
              <a:rPr lang="zh-CN" altLang="en-US" dirty="0" smtClean="0"/>
              <a:t>例子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有一个城镇，它的所有街道都是单行的，并且每条街道都是和两个路口相连。同时已知街道不会形成回路。</a:t>
            </a:r>
            <a:endParaRPr lang="zh-CN" altLang="en-US" dirty="0"/>
          </a:p>
          <a:p>
            <a:r>
              <a:rPr lang="zh-CN" altLang="en-US" dirty="0"/>
              <a:t>伞兵可以降落到一个路口，并沿着街道访问（visit）他能到达的路口。求要访问所有路口最少需要多少伞兵？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个伞兵？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pSp>
        <p:nvGrpSpPr>
          <p:cNvPr id="210959" name="组合 210958"/>
          <p:cNvGrpSpPr/>
          <p:nvPr/>
        </p:nvGrpSpPr>
        <p:grpSpPr>
          <a:xfrm>
            <a:off x="3089275" y="4592955"/>
            <a:ext cx="2305050" cy="1835150"/>
            <a:chOff x="340" y="1752"/>
            <a:chExt cx="1452" cy="1156"/>
          </a:xfrm>
        </p:grpSpPr>
        <p:sp>
          <p:nvSpPr>
            <p:cNvPr id="210960" name="椭圆 210959"/>
            <p:cNvSpPr/>
            <p:nvPr/>
          </p:nvSpPr>
          <p:spPr>
            <a:xfrm>
              <a:off x="340" y="1752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1" name="椭圆 210960"/>
            <p:cNvSpPr/>
            <p:nvPr/>
          </p:nvSpPr>
          <p:spPr>
            <a:xfrm>
              <a:off x="1474" y="2568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2" name="椭圆 210961"/>
            <p:cNvSpPr/>
            <p:nvPr/>
          </p:nvSpPr>
          <p:spPr>
            <a:xfrm>
              <a:off x="340" y="2546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3" name="椭圆 210962"/>
            <p:cNvSpPr/>
            <p:nvPr/>
          </p:nvSpPr>
          <p:spPr>
            <a:xfrm>
              <a:off x="1474" y="1752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4" name="直接连接符 210963"/>
            <p:cNvSpPr/>
            <p:nvPr/>
          </p:nvSpPr>
          <p:spPr>
            <a:xfrm>
              <a:off x="657" y="2001"/>
              <a:ext cx="817" cy="6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965" name="直接连接符 210964"/>
            <p:cNvSpPr/>
            <p:nvPr/>
          </p:nvSpPr>
          <p:spPr>
            <a:xfrm>
              <a:off x="635" y="2704"/>
              <a:ext cx="8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966" name="直接连接符 210965"/>
            <p:cNvSpPr/>
            <p:nvPr/>
          </p:nvSpPr>
          <p:spPr>
            <a:xfrm flipV="1">
              <a:off x="1633" y="2092"/>
              <a:ext cx="0" cy="4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22</a:t>
            </a:r>
            <a:r>
              <a:rPr lang="en-US" altLang="zh-CN" dirty="0" smtClean="0"/>
              <a:t>.3  </a:t>
            </a:r>
            <a:r>
              <a:rPr lang="zh-CN" altLang="en-US" dirty="0" smtClean="0"/>
              <a:t>解法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5" y="1354455"/>
            <a:ext cx="8229600" cy="48768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原图每个顶点出一个路径，故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条路径肯定可以覆盖所有顶点。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1 </a:t>
            </a:r>
            <a:r>
              <a:rPr lang="zh-CN" altLang="en-US" dirty="0"/>
              <a:t>把有向图所有顶点复制分两列，原</a:t>
            </a:r>
            <a:r>
              <a:rPr lang="zh-CN" altLang="en-US" dirty="0">
                <a:sym typeface="+mn-ea"/>
              </a:rPr>
              <a:t>图的有向边，移植过去，</a:t>
            </a:r>
            <a:r>
              <a:rPr lang="zh-CN" altLang="en-US" dirty="0"/>
              <a:t>构建二分图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二分图一条边，表示两个顶点可以共一条路径，比如</a:t>
            </a:r>
            <a:r>
              <a:rPr lang="en-US" altLang="zh-CN" dirty="0"/>
              <a:t>1-3</a:t>
            </a:r>
            <a:r>
              <a:rPr lang="zh-CN" altLang="en-US" dirty="0"/>
              <a:t> ， 所以可以把</a:t>
            </a:r>
            <a:r>
              <a:rPr lang="en-US" altLang="zh-CN" dirty="0"/>
              <a:t>3</a:t>
            </a:r>
            <a:r>
              <a:rPr lang="zh-CN" altLang="en-US" dirty="0"/>
              <a:t>的路径减去，达到</a:t>
            </a:r>
            <a:r>
              <a:rPr lang="en-US" altLang="zh-CN" dirty="0"/>
              <a:t>n--</a:t>
            </a:r>
            <a:r>
              <a:rPr lang="zh-CN" altLang="en-US" dirty="0"/>
              <a:t>的效果。</a:t>
            </a:r>
            <a:r>
              <a:rPr lang="zh-CN" altLang="en-US" dirty="0"/>
              <a:t>我们因此需要选出最多的二分图的</a:t>
            </a:r>
            <a:r>
              <a:rPr lang="zh-CN" altLang="en-US" dirty="0"/>
              <a:t>边。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选择的边不能有公共端点。比如</a:t>
            </a:r>
            <a:r>
              <a:rPr lang="en-US" altLang="zh-CN" dirty="0"/>
              <a:t>3</a:t>
            </a:r>
            <a:r>
              <a:rPr lang="zh-CN" altLang="en-US" dirty="0"/>
              <a:t>的路径减去之后，</a:t>
            </a:r>
            <a:r>
              <a:rPr lang="en-US" altLang="zh-CN" dirty="0"/>
              <a:t>2-3</a:t>
            </a:r>
            <a:r>
              <a:rPr lang="zh-CN" altLang="en-US" dirty="0"/>
              <a:t>这条边就不能产生效益。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这已经是求最大匹配了。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10959" name="组合 210958"/>
          <p:cNvGrpSpPr/>
          <p:nvPr/>
        </p:nvGrpSpPr>
        <p:grpSpPr>
          <a:xfrm>
            <a:off x="3715385" y="5415280"/>
            <a:ext cx="1712595" cy="1183640"/>
            <a:chOff x="340" y="1752"/>
            <a:chExt cx="1452" cy="1156"/>
          </a:xfrm>
        </p:grpSpPr>
        <p:sp>
          <p:nvSpPr>
            <p:cNvPr id="210960" name="椭圆 210959"/>
            <p:cNvSpPr/>
            <p:nvPr/>
          </p:nvSpPr>
          <p:spPr>
            <a:xfrm>
              <a:off x="340" y="1752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1" name="椭圆 210960"/>
            <p:cNvSpPr/>
            <p:nvPr/>
          </p:nvSpPr>
          <p:spPr>
            <a:xfrm>
              <a:off x="1474" y="2568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2" name="椭圆 210961"/>
            <p:cNvSpPr/>
            <p:nvPr/>
          </p:nvSpPr>
          <p:spPr>
            <a:xfrm>
              <a:off x="340" y="2546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3" name="椭圆 210962"/>
            <p:cNvSpPr/>
            <p:nvPr/>
          </p:nvSpPr>
          <p:spPr>
            <a:xfrm>
              <a:off x="1474" y="1752"/>
              <a:ext cx="318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64" name="直接连接符 210963"/>
            <p:cNvSpPr/>
            <p:nvPr/>
          </p:nvSpPr>
          <p:spPr>
            <a:xfrm>
              <a:off x="657" y="2001"/>
              <a:ext cx="817" cy="6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965" name="直接连接符 210964"/>
            <p:cNvSpPr/>
            <p:nvPr/>
          </p:nvSpPr>
          <p:spPr>
            <a:xfrm>
              <a:off x="635" y="2704"/>
              <a:ext cx="83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966" name="直接连接符 210965"/>
            <p:cNvSpPr/>
            <p:nvPr/>
          </p:nvSpPr>
          <p:spPr>
            <a:xfrm flipV="1">
              <a:off x="1633" y="2092"/>
              <a:ext cx="0" cy="4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10947" name="组合 210946"/>
          <p:cNvGrpSpPr/>
          <p:nvPr/>
        </p:nvGrpSpPr>
        <p:grpSpPr>
          <a:xfrm>
            <a:off x="6214745" y="4632325"/>
            <a:ext cx="2666365" cy="1966595"/>
            <a:chOff x="1224" y="1434"/>
            <a:chExt cx="2042" cy="2177"/>
          </a:xfrm>
        </p:grpSpPr>
        <p:sp>
          <p:nvSpPr>
            <p:cNvPr id="210948" name="椭圆 210947"/>
            <p:cNvSpPr/>
            <p:nvPr/>
          </p:nvSpPr>
          <p:spPr>
            <a:xfrm>
              <a:off x="1224" y="1457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49" name="椭圆 210948"/>
            <p:cNvSpPr/>
            <p:nvPr/>
          </p:nvSpPr>
          <p:spPr>
            <a:xfrm>
              <a:off x="1224" y="2024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50" name="椭圆 210949"/>
            <p:cNvSpPr/>
            <p:nvPr/>
          </p:nvSpPr>
          <p:spPr>
            <a:xfrm>
              <a:off x="1224" y="2659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51" name="椭圆 210950"/>
            <p:cNvSpPr/>
            <p:nvPr/>
          </p:nvSpPr>
          <p:spPr>
            <a:xfrm>
              <a:off x="1224" y="3249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52" name="椭圆 210951"/>
            <p:cNvSpPr/>
            <p:nvPr/>
          </p:nvSpPr>
          <p:spPr>
            <a:xfrm>
              <a:off x="2903" y="3271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4’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53" name="椭圆 210952"/>
            <p:cNvSpPr/>
            <p:nvPr/>
          </p:nvSpPr>
          <p:spPr>
            <a:xfrm>
              <a:off x="2903" y="2682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3’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54" name="椭圆 210953"/>
            <p:cNvSpPr/>
            <p:nvPr/>
          </p:nvSpPr>
          <p:spPr>
            <a:xfrm>
              <a:off x="2903" y="2047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2’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55" name="椭圆 210954"/>
            <p:cNvSpPr/>
            <p:nvPr/>
          </p:nvSpPr>
          <p:spPr>
            <a:xfrm>
              <a:off x="2925" y="1434"/>
              <a:ext cx="341" cy="3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>
                <a:buClrTx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1’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956" name="直接连接符 210955"/>
            <p:cNvSpPr/>
            <p:nvPr/>
          </p:nvSpPr>
          <p:spPr>
            <a:xfrm>
              <a:off x="1542" y="1706"/>
              <a:ext cx="1361" cy="10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957" name="直接连接符 210956"/>
            <p:cNvSpPr/>
            <p:nvPr/>
          </p:nvSpPr>
          <p:spPr>
            <a:xfrm>
              <a:off x="1565" y="2251"/>
              <a:ext cx="1338" cy="5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958" name="直接连接符 210957"/>
            <p:cNvSpPr/>
            <p:nvPr/>
          </p:nvSpPr>
          <p:spPr>
            <a:xfrm>
              <a:off x="1542" y="2886"/>
              <a:ext cx="1361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403</Words>
  <Application>WPS 演示</Application>
  <PresentationFormat>全屏显示(4:3)</PresentationFormat>
  <Paragraphs>56</Paragraphs>
  <Slides>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黑体</vt:lpstr>
      <vt:lpstr>仿宋_GB2312</vt:lpstr>
      <vt:lpstr>Gungsuh</vt:lpstr>
      <vt:lpstr>方正舒体</vt:lpstr>
      <vt:lpstr>微软雅黑</vt:lpstr>
      <vt:lpstr>Calibri</vt:lpstr>
      <vt:lpstr>仿宋</vt:lpstr>
      <vt:lpstr>Malgun Gothic</vt:lpstr>
      <vt:lpstr>Times New Roman</vt:lpstr>
      <vt:lpstr>透明</vt:lpstr>
      <vt:lpstr>21 最小顶点覆盖</vt:lpstr>
      <vt:lpstr>21.1  最小顶点覆盖</vt:lpstr>
      <vt:lpstr>21.1  最小路径覆盖</vt:lpstr>
      <vt:lpstr>21.2  例子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16</cp:revision>
  <dcterms:created xsi:type="dcterms:W3CDTF">2017-07-22T00:18:00Z</dcterms:created>
  <dcterms:modified xsi:type="dcterms:W3CDTF">2017-07-28T11:24:36Z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