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24 </a:t>
            </a:r>
            <a:r>
              <a:rPr lang="zh-CN" altLang="en-US" dirty="0" smtClean="0"/>
              <a:t>最优匹配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24.1  </a:t>
            </a:r>
            <a:r>
              <a:rPr lang="zh-CN" altLang="en-US" dirty="0" smtClean="0"/>
              <a:t>二分图最优匹配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一个二分图</a:t>
            </a:r>
            <a:r>
              <a:rPr lang="en-US" altLang="zh-CN" dirty="0" smtClean="0"/>
              <a:t>G=(X,Y, E),  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假定</a:t>
            </a:r>
            <a:r>
              <a:rPr lang="en-US" altLang="zh-CN" dirty="0" smtClean="0">
                <a:sym typeface="+mn-ea"/>
              </a:rPr>
              <a:t>XY</a:t>
            </a:r>
            <a:r>
              <a:rPr lang="zh-CN" altLang="en-US" dirty="0" smtClean="0">
                <a:sym typeface="+mn-ea"/>
              </a:rPr>
              <a:t>有相同的顶点数。</a:t>
            </a:r>
            <a:r>
              <a:rPr lang="zh-CN" altLang="en-US" dirty="0" smtClean="0"/>
              <a:t>每条边赋权</a:t>
            </a:r>
            <a:r>
              <a:rPr lang="en-US" altLang="zh-CN" dirty="0" smtClean="0"/>
              <a:t>w(x,y).  </a:t>
            </a:r>
            <a:r>
              <a:rPr lang="zh-CN" altLang="en-US" dirty="0" smtClean="0"/>
              <a:t>权值最大的匹配，称为最优匹配。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：某公司有工作人员x1,x2,...,xn,他们去做工作y1,y2,...,yn,每人适合做其中的一项或几项工作，每个人做不同的工作的效益不一样，我们需要制定一个分工方案，使公司的总效益最大，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24.2  </a:t>
            </a:r>
            <a:r>
              <a:rPr lang="zh-CN" altLang="en-US" dirty="0" smtClean="0"/>
              <a:t>顶点标数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二分图</a:t>
            </a:r>
            <a:r>
              <a:rPr lang="en-US" altLang="zh-CN" dirty="0" smtClean="0"/>
              <a:t>G=(X,Y, E),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中的每个顶点</a:t>
            </a:r>
            <a:r>
              <a:rPr lang="en-US" altLang="zh-CN" dirty="0" smtClean="0"/>
              <a:t>i </a:t>
            </a:r>
            <a:r>
              <a:rPr lang="zh-CN" altLang="en-US" dirty="0" smtClean="0"/>
              <a:t>标一个数</a:t>
            </a:r>
            <a:r>
              <a:rPr lang="en-US" altLang="zh-CN" dirty="0" smtClean="0"/>
              <a:t>a(i), Y</a:t>
            </a:r>
            <a:r>
              <a:rPr lang="zh-CN" altLang="en-US" dirty="0" smtClean="0"/>
              <a:t>中的每个顶点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标一个数</a:t>
            </a:r>
            <a:r>
              <a:rPr lang="en-US" altLang="zh-CN" dirty="0" smtClean="0"/>
              <a:t>b(j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endParaRPr lang="zh-CN" altLang="en-US" dirty="0" smtClean="0"/>
          </a:p>
          <a:p>
            <a:r>
              <a:rPr lang="zh-CN" altLang="en-US" dirty="0" smtClean="0"/>
              <a:t>          使满足</a:t>
            </a:r>
            <a:r>
              <a:rPr lang="en-US" altLang="zh-CN" dirty="0" smtClean="0"/>
              <a:t>a(i)+b(j) &gt;= w(i,j).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相等子图</a:t>
            </a:r>
            <a:r>
              <a:rPr lang="en-US" altLang="zh-CN" dirty="0" smtClean="0"/>
              <a:t>EG</a:t>
            </a:r>
            <a:r>
              <a:rPr lang="zh-CN" altLang="en-US" dirty="0" smtClean="0"/>
              <a:t>：所有</a:t>
            </a:r>
            <a:r>
              <a:rPr lang="en-US" altLang="zh-CN" dirty="0" smtClean="0">
                <a:sym typeface="+mn-ea"/>
              </a:rPr>
              <a:t>a(i)+b(j) = w(i,j) </a:t>
            </a:r>
            <a:r>
              <a:rPr lang="zh-CN" altLang="en-US" dirty="0" smtClean="0">
                <a:sym typeface="+mn-ea"/>
              </a:rPr>
              <a:t>的边及其顶点构成的子图，称为相等子图。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660" y="3996690"/>
            <a:ext cx="3433445" cy="2677795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5370195" y="3996055"/>
          <a:ext cx="3431540" cy="267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3429000" imgH="2676525" progId="Paint.Picture">
                  <p:embed/>
                </p:oleObj>
              </mc:Choice>
              <mc:Fallback>
                <p:oleObj name="" r:id="rId2" imgW="3429000" imgH="26765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5370195" y="3996055"/>
                        <a:ext cx="3431540" cy="267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24.3  </a:t>
            </a:r>
            <a:r>
              <a:rPr lang="zh-CN" altLang="en-US" dirty="0" smtClean="0"/>
              <a:t>断言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如果二分图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的相等子图里有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的完美匹配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是最大权匹配。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证明： </a:t>
            </a:r>
            <a:r>
              <a:rPr lang="en-US" altLang="zh-CN" dirty="0" smtClean="0"/>
              <a:t>M</a:t>
            </a:r>
            <a:r>
              <a:rPr lang="zh-CN" altLang="en-US" dirty="0" smtClean="0"/>
              <a:t>包含了所有的顶点，其权值和</a:t>
            </a:r>
            <a:r>
              <a:rPr lang="en-US" altLang="zh-CN" dirty="0" smtClean="0"/>
              <a:t>=  </a:t>
            </a:r>
            <a:r>
              <a:rPr lang="zh-CN" altLang="en-US" dirty="0" smtClean="0"/>
              <a:t>所有顶点的标数和。</a:t>
            </a:r>
            <a:endParaRPr lang="zh-CN" altLang="en-US" dirty="0" smtClean="0"/>
          </a:p>
          <a:p>
            <a:r>
              <a:rPr lang="zh-CN" altLang="en-US" dirty="0" smtClean="0"/>
              <a:t>      其他匹配的和只能是</a:t>
            </a:r>
            <a:r>
              <a:rPr lang="en-US" altLang="zh-CN" dirty="0" smtClean="0"/>
              <a:t>&lt;= </a:t>
            </a:r>
            <a:r>
              <a:rPr lang="zh-CN" altLang="en-US" dirty="0" smtClean="0">
                <a:sym typeface="+mn-ea"/>
              </a:rPr>
              <a:t>所有顶点的标数和。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24.4  KM</a:t>
            </a:r>
            <a:r>
              <a:rPr lang="zh-CN" altLang="en-US" dirty="0" smtClean="0"/>
              <a:t>算法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初始化顶点标数</a:t>
            </a:r>
            <a:r>
              <a:rPr lang="zh-CN" altLang="en-US" dirty="0" smtClean="0"/>
              <a:t> </a:t>
            </a:r>
            <a:r>
              <a:rPr lang="en-US" altLang="zh-CN" dirty="0" smtClean="0"/>
              <a:t>a(i)= max(w(i,j)), b(i)=0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令</a:t>
            </a:r>
            <a:r>
              <a:rPr lang="en-US" altLang="zh-CN" dirty="0" smtClean="0"/>
              <a:t>t=1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取相等子图</a:t>
            </a:r>
            <a:r>
              <a:rPr lang="en-US" altLang="zh-CN" dirty="0" smtClean="0"/>
              <a:t>EG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求最大匹配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t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r>
              <a:rPr lang="zh-CN" altLang="en-US" dirty="0" smtClean="0"/>
              <a:t>   如果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t</a:t>
            </a:r>
            <a:r>
              <a:rPr lang="zh-CN" altLang="en-US" dirty="0" smtClean="0"/>
              <a:t>是完美匹配，则找到最优匹配，结束。</a:t>
            </a:r>
            <a:endParaRPr lang="zh-CN" altLang="en-US" dirty="0" smtClean="0"/>
          </a:p>
          <a:p>
            <a:r>
              <a:rPr lang="en-US" altLang="zh-CN" dirty="0" smtClean="0"/>
              <a:t>4  </a:t>
            </a:r>
            <a:r>
              <a:rPr lang="zh-CN" altLang="en-US" dirty="0" smtClean="0"/>
              <a:t>否则修改标号，扩大</a:t>
            </a:r>
            <a:r>
              <a:rPr lang="en-US" altLang="zh-CN" dirty="0" smtClean="0">
                <a:sym typeface="+mn-ea"/>
              </a:rPr>
              <a:t>EG</a:t>
            </a:r>
            <a:r>
              <a:rPr lang="en-US" altLang="zh-CN" baseline="-25000" dirty="0" smtClean="0">
                <a:sym typeface="+mn-ea"/>
              </a:rPr>
              <a:t>t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       </a:t>
            </a:r>
            <a:r>
              <a:rPr lang="zh-CN" altLang="en-US" dirty="0" smtClean="0"/>
              <a:t>取</a:t>
            </a:r>
            <a:r>
              <a:rPr lang="en-US" altLang="zh-CN" dirty="0" smtClean="0"/>
              <a:t>EG</a:t>
            </a:r>
            <a:r>
              <a:rPr lang="en-US" altLang="zh-CN" baseline="-25000" dirty="0" smtClean="0">
                <a:sym typeface="+mn-ea"/>
              </a:rPr>
              <a:t>t</a:t>
            </a:r>
            <a:r>
              <a:rPr lang="en-US" altLang="zh-CN" dirty="0" smtClean="0"/>
              <a:t>(</a:t>
            </a:r>
            <a:r>
              <a:rPr lang="zh-CN" altLang="en-US" dirty="0" smtClean="0"/>
              <a:t>未匹配的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出发</a:t>
            </a:r>
            <a:r>
              <a:rPr lang="en-US" altLang="zh-CN" dirty="0" smtClean="0"/>
              <a:t>)</a:t>
            </a:r>
            <a:r>
              <a:rPr lang="zh-CN" altLang="en-US" dirty="0" smtClean="0"/>
              <a:t>做交替路，令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方经过的点集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中经过的点集。 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中的点的标号</a:t>
            </a:r>
            <a:r>
              <a:rPr lang="en-US" altLang="zh-CN" dirty="0" smtClean="0"/>
              <a:t>- d, T</a:t>
            </a:r>
            <a:r>
              <a:rPr lang="zh-CN" altLang="en-US" dirty="0" smtClean="0"/>
              <a:t>中的点标号</a:t>
            </a:r>
            <a:r>
              <a:rPr lang="en-US" altLang="zh-CN" dirty="0" smtClean="0"/>
              <a:t>+d.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的标号降低，图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中会多出满足</a:t>
            </a:r>
            <a:r>
              <a:rPr lang="en-US" altLang="zh-CN" dirty="0" smtClean="0">
                <a:sym typeface="+mn-ea"/>
              </a:rPr>
              <a:t>a(i)+b(j</a:t>
            </a:r>
            <a:r>
              <a:rPr lang="en-US" altLang="zh-CN" dirty="0" smtClean="0">
                <a:sym typeface="+mn-ea"/>
              </a:rPr>
              <a:t>) = w(i,j)</a:t>
            </a:r>
            <a:r>
              <a:rPr lang="zh-CN" altLang="en-US" dirty="0" smtClean="0">
                <a:sym typeface="+mn-ea"/>
              </a:rPr>
              <a:t>的边</a:t>
            </a:r>
            <a:r>
              <a:rPr lang="en-US" altLang="zh-CN" dirty="0" smtClean="0">
                <a:sym typeface="+mn-ea"/>
              </a:rPr>
              <a:t>(i,j)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t++, </a:t>
            </a:r>
            <a:r>
              <a:rPr lang="zh-CN" altLang="en-US" dirty="0" smtClean="0">
                <a:sym typeface="+mn-ea"/>
              </a:rPr>
              <a:t>回到第 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步。 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   d</a:t>
            </a:r>
            <a:r>
              <a:rPr lang="zh-CN" altLang="en-US" dirty="0" smtClean="0">
                <a:sym typeface="+mn-ea"/>
              </a:rPr>
              <a:t>值取 </a:t>
            </a:r>
            <a:r>
              <a:rPr lang="en-US" altLang="zh-CN" dirty="0" smtClean="0">
                <a:sym typeface="+mn-ea"/>
              </a:rPr>
              <a:t>min( a(i)+b(j)- w(i,j))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i in S,  j in (Y-T)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416560"/>
            <a:ext cx="3144520" cy="24523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711</Words>
  <Application>WPS 演示</Application>
  <PresentationFormat>全屏显示(4:3)</PresentationFormat>
  <Paragraphs>50</Paragraphs>
  <Slides>5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Paint.Picture</vt:lpstr>
      <vt:lpstr>24 最优匹配</vt:lpstr>
      <vt:lpstr>24.1  二分图最优匹配</vt:lpstr>
      <vt:lpstr>24.2  顶点标数</vt:lpstr>
      <vt:lpstr>24.3  断言</vt:lpstr>
      <vt:lpstr>24.4  KM算法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21</cp:revision>
  <dcterms:created xsi:type="dcterms:W3CDTF">2017-07-22T00:18:00Z</dcterms:created>
  <dcterms:modified xsi:type="dcterms:W3CDTF">2017-07-30T08:40:05Z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