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5" r:id="rId4"/>
    <p:sldId id="278" r:id="rId5"/>
    <p:sldId id="275" r:id="rId6"/>
    <p:sldId id="279" r:id="rId7"/>
    <p:sldId id="276" r:id="rId8"/>
    <p:sldId id="280" r:id="rId9"/>
    <p:sldId id="281" r:id="rId10"/>
    <p:sldId id="282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00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3.emf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e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6.emf"/><Relationship Id="rId1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1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emf"/><Relationship Id="rId1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25 </a:t>
            </a:r>
            <a:r>
              <a:rPr lang="zh-CN" altLang="en-US" dirty="0" smtClean="0"/>
              <a:t>网络流</a:t>
            </a:r>
            <a:endParaRPr lang="zh-CN" altLang="en-US" dirty="0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25.1  </a:t>
            </a:r>
            <a:r>
              <a:rPr lang="zh-CN" altLang="en-US" dirty="0" smtClean="0"/>
              <a:t>最大</a:t>
            </a:r>
            <a:r>
              <a:rPr lang="zh-CN" altLang="en-US" dirty="0" smtClean="0"/>
              <a:t>流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给定一个有向图G=(V,E)，把图中的边看作管道，每条边上有一个权值，表示该管道的</a:t>
            </a:r>
            <a:r>
              <a:rPr lang="zh-CN" altLang="en-US" dirty="0" smtClean="0">
                <a:solidFill>
                  <a:srgbClr val="FF0000"/>
                </a:solidFill>
              </a:rPr>
              <a:t>容量</a:t>
            </a:r>
            <a:r>
              <a:rPr lang="zh-CN" altLang="en-US" dirty="0" smtClean="0"/>
              <a:t>。给定</a:t>
            </a:r>
            <a:r>
              <a:rPr lang="zh-CN" altLang="en-US" dirty="0" smtClean="0">
                <a:solidFill>
                  <a:srgbClr val="FF0000"/>
                </a:solidFill>
              </a:rPr>
              <a:t>源点</a:t>
            </a:r>
            <a:r>
              <a:rPr lang="zh-CN" altLang="en-US" dirty="0" smtClean="0"/>
              <a:t>s和</a:t>
            </a:r>
            <a:r>
              <a:rPr lang="zh-CN" altLang="en-US" dirty="0" smtClean="0">
                <a:solidFill>
                  <a:srgbClr val="FF0000"/>
                </a:solidFill>
              </a:rPr>
              <a:t>汇点</a:t>
            </a:r>
            <a:r>
              <a:rPr lang="zh-CN" altLang="en-US" dirty="0" smtClean="0"/>
              <a:t>t，现在假设在s处有一个水源，t处有一个蓄水池，问从s到t的最大水</a:t>
            </a:r>
            <a:r>
              <a:rPr lang="zh-CN" altLang="en-US" dirty="0" smtClean="0">
                <a:solidFill>
                  <a:srgbClr val="FF0000"/>
                </a:solidFill>
              </a:rPr>
              <a:t>流量</a:t>
            </a:r>
            <a:r>
              <a:rPr lang="zh-CN" altLang="en-US" dirty="0" smtClean="0"/>
              <a:t>是多少</a:t>
            </a:r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 descr="@5XWC33(PCZM%58Q}XLZ5S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6900" y="3291840"/>
            <a:ext cx="5409565" cy="24860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386965" y="4988560"/>
            <a:ext cx="5562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25.2 </a:t>
            </a:r>
            <a:r>
              <a:rPr lang="zh-CN" altLang="en-US"/>
              <a:t>流量守恒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源点流</a:t>
            </a:r>
            <a:r>
              <a:rPr lang="zh-CN" altLang="en-US"/>
              <a:t>出的流量之和</a:t>
            </a:r>
            <a:r>
              <a:rPr lang="en-US" altLang="zh-CN"/>
              <a:t>=</a:t>
            </a:r>
            <a:r>
              <a:rPr lang="zh-CN" altLang="en-US"/>
              <a:t>汇点流</a:t>
            </a:r>
            <a:r>
              <a:rPr lang="zh-CN" altLang="en-US"/>
              <a:t>入的流量之和</a:t>
            </a:r>
            <a:endParaRPr lang="zh-CN" altLang="en-US"/>
          </a:p>
          <a:p>
            <a:r>
              <a:rPr lang="zh-CN" altLang="en-US"/>
              <a:t>对其他结点，流入的流量之和</a:t>
            </a:r>
            <a:r>
              <a:rPr lang="en-US" altLang="zh-CN"/>
              <a:t>=</a:t>
            </a:r>
            <a:r>
              <a:rPr lang="zh-CN" altLang="en-US"/>
              <a:t>流出的流量之和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25.3 </a:t>
            </a:r>
            <a:r>
              <a:rPr lang="zh-CN" altLang="en-US" dirty="0" smtClean="0"/>
              <a:t>最大流算法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76800"/>
          </a:xfrm>
        </p:spPr>
        <p:txBody>
          <a:bodyPr/>
          <a:lstStyle/>
          <a:p>
            <a:r>
              <a:rPr lang="zh-CN" altLang="en-US" dirty="0" smtClean="0"/>
              <a:t>增广流：一条从源点到汇点的流（可以用深度优先搜索</a:t>
            </a:r>
            <a:r>
              <a:rPr lang="en-US" altLang="zh-CN" dirty="0" smtClean="0"/>
              <a:t>DFS</a:t>
            </a:r>
            <a:r>
              <a:rPr lang="zh-CN" altLang="en-US" dirty="0" smtClean="0"/>
              <a:t>）</a:t>
            </a:r>
            <a:r>
              <a:rPr lang="zh-CN" altLang="en-US" dirty="0" smtClean="0"/>
              <a:t>。</a:t>
            </a:r>
            <a:r>
              <a:rPr lang="zh-CN" altLang="en-US" dirty="0" smtClean="0"/>
              <a:t>流量为路径上的最小容量</a:t>
            </a:r>
            <a:endParaRPr lang="zh-CN" altLang="en-US" dirty="0" smtClean="0"/>
          </a:p>
          <a:p>
            <a:r>
              <a:rPr lang="zh-CN" altLang="en-US" dirty="0" smtClean="0"/>
              <a:t>基本思路</a:t>
            </a:r>
            <a:r>
              <a:rPr lang="en-US" altLang="zh-CN" dirty="0" smtClean="0"/>
              <a:t>-</a:t>
            </a:r>
            <a:endParaRPr lang="en-US" altLang="zh-CN" dirty="0" smtClean="0"/>
          </a:p>
          <a:p>
            <a:r>
              <a:rPr lang="en-US" altLang="zh-CN" dirty="0" smtClean="0"/>
              <a:t>      maxflow=0</a:t>
            </a:r>
            <a:endParaRPr lang="en-US" altLang="zh-CN" dirty="0" smtClean="0"/>
          </a:p>
          <a:p>
            <a:r>
              <a:rPr lang="en-US" altLang="zh-CN" dirty="0" smtClean="0"/>
              <a:t>      while (</a:t>
            </a:r>
            <a:r>
              <a:rPr lang="zh-CN" altLang="en-US" dirty="0" smtClean="0"/>
              <a:t>找到一条增广</a:t>
            </a:r>
            <a:r>
              <a:rPr lang="zh-CN" altLang="en-US" dirty="0" smtClean="0"/>
              <a:t>流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en-US" altLang="zh-CN" dirty="0" smtClean="0"/>
              <a:t>            maxflow += </a:t>
            </a:r>
            <a:r>
              <a:rPr lang="zh-CN" altLang="en-US" dirty="0" smtClean="0"/>
              <a:t>增广流量</a:t>
            </a:r>
            <a:endParaRPr lang="zh-CN" altLang="en-US" dirty="0" smtClean="0"/>
          </a:p>
          <a:p>
            <a:r>
              <a:rPr lang="zh-CN" altLang="en-US" dirty="0" smtClean="0"/>
              <a:t>            流经路径</a:t>
            </a:r>
            <a:r>
              <a:rPr lang="zh-CN" altLang="en-US" dirty="0" smtClean="0"/>
              <a:t>各段容量 </a:t>
            </a:r>
            <a:r>
              <a:rPr lang="en-US" altLang="zh-CN" dirty="0" smtClean="0"/>
              <a:t>-= </a:t>
            </a:r>
            <a:r>
              <a:rPr lang="zh-CN" altLang="en-US" dirty="0" smtClean="0"/>
              <a:t>增广流量</a:t>
            </a:r>
            <a:endParaRPr lang="zh-CN" altLang="en-US" dirty="0" smtClean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25.4 </a:t>
            </a:r>
            <a:r>
              <a:rPr lang="zh-CN" altLang="en-US" dirty="0" smtClean="0"/>
              <a:t>前述算法的问题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76800"/>
          </a:xfrm>
        </p:spPr>
        <p:txBody>
          <a:bodyPr/>
          <a:lstStyle/>
          <a:p>
            <a:endParaRPr lang="zh-CN" altLang="en-US" dirty="0" smtClean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 rot="20580000">
            <a:off x="3159760" y="2665730"/>
            <a:ext cx="1151890" cy="504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 rot="2340000">
            <a:off x="2999105" y="4013200"/>
            <a:ext cx="1078230" cy="504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738495" y="3246120"/>
            <a:ext cx="14020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“</a:t>
            </a:r>
            <a:r>
              <a:rPr lang="zh-CN" altLang="en-US"/>
              <a:t>最大流</a:t>
            </a:r>
            <a:r>
              <a:rPr lang="en-US" altLang="zh-CN"/>
              <a:t>”</a:t>
            </a:r>
            <a:r>
              <a:rPr lang="en-US" altLang="zh-CN"/>
              <a:t>100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5865495" y="5956300"/>
            <a:ext cx="12496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最大流</a:t>
            </a:r>
            <a:r>
              <a:rPr lang="en-US" altLang="zh-CN"/>
              <a:t>2</a:t>
            </a:r>
            <a:r>
              <a:rPr lang="en-US" altLang="zh-CN"/>
              <a:t>00</a:t>
            </a:r>
            <a:endParaRPr lang="en-US" altLang="zh-CN"/>
          </a:p>
        </p:txBody>
      </p:sp>
      <p:graphicFrame>
        <p:nvGraphicFramePr>
          <p:cNvPr id="18" name="对象 17"/>
          <p:cNvGraphicFramePr/>
          <p:nvPr/>
        </p:nvGraphicFramePr>
        <p:xfrm>
          <a:off x="-9525" y="2851785"/>
          <a:ext cx="3121025" cy="1459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1" imgW="2421255" imgH="1148715" progId="Visio.Drawing.11">
                  <p:embed/>
                </p:oleObj>
              </mc:Choice>
              <mc:Fallback>
                <p:oleObj name="" r:id="rId1" imgW="2421255" imgH="1148715" progId="Visio.Drawing.11">
                  <p:embed/>
                  <p:pic>
                    <p:nvPicPr>
                      <p:cNvPr id="0" name="图片 18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-9525" y="2851785"/>
                        <a:ext cx="3121025" cy="1459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/>
          <p:nvPr/>
        </p:nvGraphicFramePr>
        <p:xfrm>
          <a:off x="4878705" y="1655445"/>
          <a:ext cx="3121025" cy="1459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3" imgW="2421255" imgH="1148715" progId="Visio.Drawing.11">
                  <p:embed/>
                </p:oleObj>
              </mc:Choice>
              <mc:Fallback>
                <p:oleObj name="" r:id="rId3" imgW="2421255" imgH="1148715" progId="Visio.Drawing.11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4"/>
                    </p:blipFill>
                    <p:spPr>
                      <a:xfrm>
                        <a:off x="4878705" y="1655445"/>
                        <a:ext cx="3121025" cy="1459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/>
          <p:nvPr/>
        </p:nvGraphicFramePr>
        <p:xfrm>
          <a:off x="4879340" y="4094480"/>
          <a:ext cx="3121025" cy="1459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" r:id="rId5" imgW="2421255" imgH="1148715" progId="Visio.Drawing.11">
                  <p:embed/>
                </p:oleObj>
              </mc:Choice>
              <mc:Fallback>
                <p:oleObj name="" r:id="rId5" imgW="2421255" imgH="1148715" progId="Visio.Drawing.11">
                  <p:embed/>
                  <p:pic>
                    <p:nvPicPr>
                      <p:cNvPr id="0" name="图片 22"/>
                      <p:cNvPicPr/>
                      <p:nvPr/>
                    </p:nvPicPr>
                    <p:blipFill>
                      <a:blip r:embed="rId6"/>
                    </p:blipFill>
                    <p:spPr>
                      <a:xfrm>
                        <a:off x="4879340" y="4094480"/>
                        <a:ext cx="3121025" cy="1459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25.5  </a:t>
            </a:r>
            <a:r>
              <a:rPr lang="zh-CN" altLang="en-US" dirty="0" smtClean="0"/>
              <a:t>残余网络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网络减去增广流后，沿增广流反向，增添一条路径，容量为增广流量。添加了反向路径的网络称为残余网络。</a:t>
            </a:r>
            <a:endParaRPr lang="zh-CN" altLang="en-US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残余网络中又能找到增广流</a:t>
            </a:r>
            <a:endParaRPr lang="zh-CN" altLang="en-US" dirty="0"/>
          </a:p>
        </p:txBody>
      </p:sp>
      <p:graphicFrame>
        <p:nvGraphicFramePr>
          <p:cNvPr id="8" name="对象 7"/>
          <p:cNvGraphicFramePr/>
          <p:nvPr/>
        </p:nvGraphicFramePr>
        <p:xfrm>
          <a:off x="5866130" y="4846955"/>
          <a:ext cx="2360295" cy="1459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" imgW="1843405" imgH="1148715" progId="Visio.Drawing.11">
                  <p:embed/>
                </p:oleObj>
              </mc:Choice>
              <mc:Fallback>
                <p:oleObj name="" r:id="rId1" imgW="1843405" imgH="1148715" progId="Visio.Drawing.11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5866130" y="4846955"/>
                        <a:ext cx="2360295" cy="1459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右箭头 9"/>
          <p:cNvSpPr/>
          <p:nvPr/>
        </p:nvSpPr>
        <p:spPr>
          <a:xfrm>
            <a:off x="3154680" y="3068320"/>
            <a:ext cx="864235" cy="4324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1" name="对象 10"/>
          <p:cNvGraphicFramePr/>
          <p:nvPr/>
        </p:nvGraphicFramePr>
        <p:xfrm>
          <a:off x="654685" y="2555240"/>
          <a:ext cx="2179955" cy="1459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3" imgW="1704340" imgH="1148715" progId="Visio.Drawing.11">
                  <p:embed/>
                </p:oleObj>
              </mc:Choice>
              <mc:Fallback>
                <p:oleObj name="" r:id="rId3" imgW="1704340" imgH="1148715" progId="Visio.Drawing.11">
                  <p:embed/>
                  <p:pic>
                    <p:nvPicPr>
                      <p:cNvPr id="0" name="图片 11"/>
                      <p:cNvPicPr/>
                      <p:nvPr/>
                    </p:nvPicPr>
                    <p:blipFill>
                      <a:blip r:embed="rId4"/>
                    </p:blipFill>
                    <p:spPr>
                      <a:xfrm>
                        <a:off x="654685" y="2555240"/>
                        <a:ext cx="2179955" cy="1459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/>
          <p:nvPr/>
        </p:nvGraphicFramePr>
        <p:xfrm>
          <a:off x="4258310" y="2555240"/>
          <a:ext cx="2179955" cy="1459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5" imgW="1704340" imgH="1148715" progId="Visio.Drawing.11">
                  <p:embed/>
                </p:oleObj>
              </mc:Choice>
              <mc:Fallback>
                <p:oleObj name="" r:id="rId5" imgW="1704340" imgH="1148715" progId="Visio.Drawing.11">
                  <p:embed/>
                  <p:pic>
                    <p:nvPicPr>
                      <p:cNvPr id="0" name="图片 13"/>
                      <p:cNvPicPr/>
                      <p:nvPr/>
                    </p:nvPicPr>
                    <p:blipFill>
                      <a:blip r:embed="rId6"/>
                    </p:blipFill>
                    <p:spPr>
                      <a:xfrm>
                        <a:off x="4258310" y="2555240"/>
                        <a:ext cx="2179955" cy="1459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右箭头 14"/>
          <p:cNvSpPr/>
          <p:nvPr/>
        </p:nvSpPr>
        <p:spPr>
          <a:xfrm rot="2520000">
            <a:off x="5454015" y="4262755"/>
            <a:ext cx="935990" cy="5035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25.5  </a:t>
            </a:r>
            <a:r>
              <a:rPr lang="zh-CN" altLang="en-US" dirty="0" smtClean="0"/>
              <a:t>反向路径的意义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反向路径中的流，本质上是让原来的流改道，从而腾出空间给其他的流。</a:t>
            </a:r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8" name="对象 7"/>
          <p:cNvGraphicFramePr/>
          <p:nvPr/>
        </p:nvGraphicFramePr>
        <p:xfrm>
          <a:off x="2996565" y="2699385"/>
          <a:ext cx="2360295" cy="1459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" imgW="1843405" imgH="1148715" progId="Visio.Drawing.11">
                  <p:embed/>
                </p:oleObj>
              </mc:Choice>
              <mc:Fallback>
                <p:oleObj name="" r:id="rId1" imgW="1843405" imgH="1148715" progId="Visio.Drawing.11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2996565" y="2699385"/>
                        <a:ext cx="2360295" cy="1459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25.6  </a:t>
            </a:r>
            <a:r>
              <a:rPr lang="zh-CN" altLang="en-US" dirty="0" smtClean="0"/>
              <a:t>Ford-Fulkerson算法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maxflow=0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while (</a:t>
            </a:r>
            <a:r>
              <a:rPr lang="zh-CN" altLang="en-US" dirty="0" smtClean="0">
                <a:sym typeface="+mn-ea"/>
              </a:rPr>
              <a:t>找到一条增广流</a:t>
            </a:r>
            <a:r>
              <a:rPr lang="en-US" altLang="zh-CN" dirty="0" smtClean="0">
                <a:sym typeface="+mn-ea"/>
              </a:rPr>
              <a:t>)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          maxflow += </a:t>
            </a:r>
            <a:r>
              <a:rPr lang="zh-CN" altLang="en-US" dirty="0" smtClean="0">
                <a:sym typeface="+mn-ea"/>
              </a:rPr>
              <a:t>增广流量</a:t>
            </a:r>
            <a:endParaRPr lang="zh-CN" altLang="en-US" dirty="0" smtClean="0"/>
          </a:p>
          <a:p>
            <a:r>
              <a:rPr lang="zh-CN" altLang="en-US" dirty="0" smtClean="0">
                <a:sym typeface="+mn-ea"/>
              </a:rPr>
              <a:t>            流经路径各段容量 </a:t>
            </a:r>
            <a:r>
              <a:rPr lang="en-US" altLang="zh-CN" dirty="0" smtClean="0">
                <a:sym typeface="+mn-ea"/>
              </a:rPr>
              <a:t>-= </a:t>
            </a:r>
            <a:r>
              <a:rPr lang="zh-CN" altLang="en-US" dirty="0" smtClean="0">
                <a:sym typeface="+mn-ea"/>
              </a:rPr>
              <a:t>增广流量</a:t>
            </a:r>
            <a:endParaRPr lang="zh-CN" altLang="en-US" dirty="0" smtClean="0">
              <a:sym typeface="+mn-ea"/>
            </a:endParaRPr>
          </a:p>
          <a:p>
            <a:r>
              <a:rPr lang="zh-CN" altLang="en-US" dirty="0" smtClean="0">
                <a:sym typeface="+mn-ea"/>
              </a:rPr>
              <a:t>            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构造残余网络；</a:t>
            </a:r>
            <a:endParaRPr lang="zh-CN" altLang="en-US" dirty="0" smtClean="0">
              <a:solidFill>
                <a:srgbClr val="FF0000"/>
              </a:solidFill>
              <a:sym typeface="+mn-ea"/>
            </a:endParaRPr>
          </a:p>
          <a:p>
            <a:endParaRPr lang="en-US" altLang="zh-CN" dirty="0" smtClean="0"/>
          </a:p>
          <a:p>
            <a:r>
              <a:rPr lang="zh-CN" altLang="en-US" dirty="0"/>
              <a:t>算法时间： </a:t>
            </a:r>
            <a:r>
              <a:rPr lang="en-US" altLang="zh-CN" dirty="0"/>
              <a:t>DFS</a:t>
            </a:r>
            <a:r>
              <a:rPr lang="zh-CN" altLang="en-US" dirty="0"/>
              <a:t>寻找增广流的时间为</a:t>
            </a:r>
            <a:r>
              <a:rPr lang="en-US" altLang="zh-CN" dirty="0"/>
              <a:t>O</a:t>
            </a:r>
            <a:r>
              <a:rPr lang="zh-CN" altLang="en-US" dirty="0"/>
              <a:t>（顶点数</a:t>
            </a:r>
            <a:r>
              <a:rPr lang="en-US" altLang="zh-CN" dirty="0"/>
              <a:t>n+</a:t>
            </a:r>
            <a:r>
              <a:rPr lang="zh-CN" altLang="en-US" dirty="0"/>
              <a:t>边数</a:t>
            </a:r>
            <a:r>
              <a:rPr lang="en-US" altLang="zh-CN" dirty="0"/>
              <a:t>m</a:t>
            </a:r>
            <a:r>
              <a:rPr lang="zh-CN" altLang="en-US" dirty="0"/>
              <a:t>）</a:t>
            </a:r>
            <a:r>
              <a:rPr lang="en-US" altLang="zh-CN" dirty="0"/>
              <a:t>,</a:t>
            </a:r>
            <a:r>
              <a:rPr lang="zh-CN" altLang="en-US" dirty="0"/>
              <a:t>故算法时间</a:t>
            </a:r>
            <a:r>
              <a:rPr lang="en-US" altLang="zh-CN" dirty="0"/>
              <a:t>=C*O(n+m)</a:t>
            </a:r>
            <a:r>
              <a:rPr lang="zh-CN" altLang="en-US" dirty="0"/>
              <a:t>。</a:t>
            </a:r>
            <a:r>
              <a:rPr lang="en-US" altLang="zh-CN" dirty="0"/>
              <a:t>C</a:t>
            </a:r>
            <a:r>
              <a:rPr lang="zh-CN" altLang="en-US" dirty="0"/>
              <a:t>是</a:t>
            </a:r>
            <a:r>
              <a:rPr lang="en-US" altLang="zh-CN" dirty="0"/>
              <a:t>while</a:t>
            </a:r>
            <a:r>
              <a:rPr lang="zh-CN" altLang="en-US" dirty="0"/>
              <a:t>循环次数。</a:t>
            </a:r>
            <a:endParaRPr lang="zh-CN" altLang="en-US" dirty="0"/>
          </a:p>
          <a:p>
            <a:r>
              <a:rPr lang="en-US" altLang="zh-CN" dirty="0"/>
              <a:t>DFS</a:t>
            </a:r>
            <a:r>
              <a:rPr lang="zh-CN" altLang="en-US" dirty="0"/>
              <a:t>可能每次增加</a:t>
            </a:r>
            <a:r>
              <a:rPr lang="en-US" altLang="zh-CN" dirty="0"/>
              <a:t>1. </a:t>
            </a:r>
            <a:r>
              <a:rPr lang="zh-CN" altLang="en-US" dirty="0"/>
              <a:t>则循环次数很高。如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4" name="对象 3"/>
          <p:cNvGraphicFramePr/>
          <p:nvPr/>
        </p:nvGraphicFramePr>
        <p:xfrm>
          <a:off x="6363970" y="5098415"/>
          <a:ext cx="2179955" cy="1378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704340" imgH="1089660" progId="Visio.Drawing.11">
                  <p:embed/>
                </p:oleObj>
              </mc:Choice>
              <mc:Fallback>
                <p:oleObj name="" r:id="rId1" imgW="1704340" imgH="1089660" progId="Visio.Drawing.11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363970" y="5098415"/>
                        <a:ext cx="2179955" cy="1378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25.7  Edmonds Karp</a:t>
            </a:r>
            <a:r>
              <a:rPr lang="zh-CN" altLang="en-US" dirty="0" smtClean="0"/>
              <a:t>算法 和 </a:t>
            </a:r>
            <a:r>
              <a:rPr lang="en-US" altLang="zh-CN" dirty="0" smtClean="0"/>
              <a:t>Dinic</a:t>
            </a:r>
            <a:r>
              <a:rPr lang="zh-CN" altLang="en-US" dirty="0" smtClean="0"/>
              <a:t>快速算法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所以寻找增广流用宽度优先（可以用优先队列），</a:t>
            </a:r>
            <a:endParaRPr lang="zh-CN" altLang="en-US" dirty="0"/>
          </a:p>
          <a:p>
            <a:r>
              <a:rPr lang="en-US" altLang="zh-CN" dirty="0" smtClean="0">
                <a:sym typeface="+mn-ea"/>
              </a:rPr>
              <a:t>Edmonds Karp</a:t>
            </a:r>
            <a:r>
              <a:rPr lang="zh-CN" altLang="en-US" dirty="0" smtClean="0">
                <a:sym typeface="+mn-ea"/>
              </a:rPr>
              <a:t>算法 ： 普通的宽度优先实现 </a:t>
            </a:r>
            <a:r>
              <a:rPr lang="en-US" altLang="zh-CN" dirty="0" smtClean="0">
                <a:sym typeface="+mn-ea"/>
              </a:rPr>
              <a:t>O(nm</a:t>
            </a:r>
            <a:r>
              <a:rPr lang="en-US" altLang="zh-CN" baseline="30000" dirty="0" smtClean="0">
                <a:sym typeface="+mn-ea"/>
              </a:rPr>
              <a:t>2</a:t>
            </a:r>
            <a:r>
              <a:rPr lang="en-US" altLang="zh-CN" dirty="0" smtClean="0">
                <a:sym typeface="+mn-ea"/>
              </a:rPr>
              <a:t>)</a:t>
            </a:r>
            <a:endParaRPr lang="en-US" altLang="zh-CN" dirty="0" smtClean="0">
              <a:sym typeface="+mn-ea"/>
            </a:endParaRPr>
          </a:p>
          <a:p>
            <a:r>
              <a:rPr lang="en-US" altLang="zh-CN" dirty="0"/>
              <a:t>Dinic</a:t>
            </a:r>
            <a:r>
              <a:rPr lang="zh-CN" altLang="en-US" dirty="0"/>
              <a:t>算法： 改进的宽度优先实现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透明">
  <a:themeElements>
    <a:clrScheme name="透明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透明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748</Words>
  <Application>WPS 演示</Application>
  <PresentationFormat>全屏显示(4:3)</PresentationFormat>
  <Paragraphs>84</Paragraphs>
  <Slides>9</Slides>
  <Notes>0</Notes>
  <HiddenSlides>1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8</vt:i4>
      </vt:variant>
      <vt:variant>
        <vt:lpstr>幻灯片标题</vt:lpstr>
      </vt:variant>
      <vt:variant>
        <vt:i4>9</vt:i4>
      </vt:variant>
    </vt:vector>
  </HeadingPairs>
  <TitlesOfParts>
    <vt:vector size="24" baseType="lpstr">
      <vt:lpstr>Arial</vt:lpstr>
      <vt:lpstr>宋体</vt:lpstr>
      <vt:lpstr>Wingdings</vt:lpstr>
      <vt:lpstr>方正舒体</vt:lpstr>
      <vt:lpstr>微软雅黑</vt:lpstr>
      <vt:lpstr>Calibri</vt:lpstr>
      <vt:lpstr>透明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24 最优匹配</vt:lpstr>
      <vt:lpstr>24.1  二分图最优匹配</vt:lpstr>
      <vt:lpstr>PowerPoint 演示文稿</vt:lpstr>
      <vt:lpstr>24.2  顶点标数</vt:lpstr>
      <vt:lpstr>25.3 最大流算法</vt:lpstr>
      <vt:lpstr>24.3  断言</vt:lpstr>
      <vt:lpstr>25.5  残余网络</vt:lpstr>
      <vt:lpstr>25.5  反向路径的意义</vt:lpstr>
      <vt:lpstr>25.6  Ford-Fulkerson算法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 几个OJ编程知识点</dc:title>
  <dc:creator>Sky123.Org</dc:creator>
  <cp:lastModifiedBy>yichunx</cp:lastModifiedBy>
  <cp:revision>23</cp:revision>
  <dcterms:created xsi:type="dcterms:W3CDTF">2017-07-22T00:18:00Z</dcterms:created>
  <dcterms:modified xsi:type="dcterms:W3CDTF">2017-07-29T09:35:52Z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2052-10.1.0.6235</vt:lpwstr>
  </property>
</Properties>
</file>