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7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00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26 </a:t>
            </a:r>
            <a:r>
              <a:rPr lang="zh-CN" altLang="en-US" dirty="0" smtClean="0"/>
              <a:t>最大流与最小割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26.1  </a:t>
            </a:r>
            <a:r>
              <a:rPr lang="zh-CN" altLang="en-US" dirty="0" smtClean="0"/>
              <a:t>最小割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割： 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是包含源点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的集合，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是包含汇点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的集合</a:t>
            </a:r>
            <a:r>
              <a:rPr lang="en-US" altLang="zh-CN" dirty="0" smtClean="0"/>
              <a:t>. 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</a:t>
            </a:r>
            <a:r>
              <a:rPr lang="zh-CN" altLang="en-US" dirty="0" smtClean="0"/>
              <a:t>之间的连边，是网络图的割。</a:t>
            </a:r>
            <a:endParaRPr lang="zh-CN" altLang="en-US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对于一个网络流，所有割的流量是相等的（守恒</a:t>
            </a:r>
            <a:r>
              <a:rPr lang="zh-CN" altLang="en-US" dirty="0"/>
              <a:t>）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7" name="图片 6" descr="@5XWC33(PCZM%58Q}XLZ5S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7720" y="2372995"/>
            <a:ext cx="5409565" cy="2486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45080" y="3855720"/>
            <a:ext cx="5562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cxnSp>
        <p:nvCxnSpPr>
          <p:cNvPr id="8" name="曲线连接符 7"/>
          <p:cNvCxnSpPr/>
          <p:nvPr/>
        </p:nvCxnSpPr>
        <p:spPr>
          <a:xfrm rot="5400000" flipV="1">
            <a:off x="2001520" y="3450590"/>
            <a:ext cx="1784985" cy="330835"/>
          </a:xfrm>
          <a:prstGeom prst="curvedConnector3">
            <a:avLst>
              <a:gd name="adj1" fmla="val 5001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/>
          <p:nvPr/>
        </p:nvCxnSpPr>
        <p:spPr>
          <a:xfrm rot="5400000" flipV="1">
            <a:off x="3643630" y="3509010"/>
            <a:ext cx="2332990" cy="386715"/>
          </a:xfrm>
          <a:prstGeom prst="curvedConnector3">
            <a:avLst>
              <a:gd name="adj1" fmla="val 5001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/>
          <p:nvPr/>
        </p:nvCxnSpPr>
        <p:spPr>
          <a:xfrm rot="5400000" flipV="1">
            <a:off x="5231765" y="3422015"/>
            <a:ext cx="2332990" cy="386715"/>
          </a:xfrm>
          <a:prstGeom prst="curvedConnector3">
            <a:avLst>
              <a:gd name="adj1" fmla="val 5001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26.2  </a:t>
            </a:r>
            <a:r>
              <a:rPr lang="zh-CN" altLang="en-US"/>
              <a:t>定理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对于网络</a:t>
            </a:r>
            <a:r>
              <a:rPr lang="en-US" altLang="zh-CN"/>
              <a:t>G, </a:t>
            </a:r>
            <a:r>
              <a:rPr lang="zh-CN" altLang="en-US"/>
              <a:t>以下三个结论等价：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1</a:t>
            </a:r>
            <a:r>
              <a:rPr lang="zh-CN" altLang="en-US"/>
              <a:t>） </a:t>
            </a:r>
            <a:r>
              <a:rPr lang="en-US" altLang="zh-CN"/>
              <a:t>f</a:t>
            </a:r>
            <a:r>
              <a:rPr lang="zh-CN" altLang="en-US"/>
              <a:t>是 </a:t>
            </a:r>
            <a:r>
              <a:rPr lang="en-US" altLang="zh-CN"/>
              <a:t>g</a:t>
            </a:r>
            <a:r>
              <a:rPr lang="zh-CN" altLang="en-US"/>
              <a:t>的一个最大流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2</a:t>
            </a:r>
            <a:r>
              <a:rPr lang="zh-CN" altLang="en-US"/>
              <a:t>） </a:t>
            </a:r>
            <a:r>
              <a:rPr lang="en-US" altLang="zh-CN"/>
              <a:t>f</a:t>
            </a:r>
            <a:r>
              <a:rPr lang="zh-CN" altLang="en-US"/>
              <a:t>的残余网络</a:t>
            </a:r>
            <a:r>
              <a:rPr lang="en-US" altLang="zh-CN"/>
              <a:t>Gf</a:t>
            </a:r>
            <a:r>
              <a:rPr lang="zh-CN" altLang="en-US"/>
              <a:t>不包含增广流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3</a:t>
            </a:r>
            <a:r>
              <a:rPr lang="zh-CN" altLang="en-US"/>
              <a:t>） </a:t>
            </a:r>
            <a:r>
              <a:rPr lang="en-US" altLang="zh-CN"/>
              <a:t>f</a:t>
            </a:r>
            <a:r>
              <a:rPr lang="zh-CN" altLang="en-US"/>
              <a:t>到达</a:t>
            </a:r>
            <a:r>
              <a:rPr lang="en-US" altLang="en-US"/>
              <a:t>G</a:t>
            </a:r>
            <a:r>
              <a:rPr lang="zh-CN" altLang="en-US"/>
              <a:t>的某个割的容量</a:t>
            </a:r>
            <a:r>
              <a:rPr lang="en-US" altLang="zh-CN"/>
              <a:t>c(S,T) 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最大流＝最小割容量</a:t>
            </a: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184</Words>
  <Application>WPS 演示</Application>
  <PresentationFormat>全屏显示(4:3)</PresentationFormat>
  <Paragraphs>24</Paragraphs>
  <Slides>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方正舒体</vt:lpstr>
      <vt:lpstr>微软雅黑</vt:lpstr>
      <vt:lpstr>Calibri</vt:lpstr>
      <vt:lpstr>透明</vt:lpstr>
      <vt:lpstr>25 网络流</vt:lpstr>
      <vt:lpstr>25.1  最大流</vt:lpstr>
      <vt:lpstr>25.2 流量守恒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yichunx</cp:lastModifiedBy>
  <cp:revision>25</cp:revision>
  <dcterms:created xsi:type="dcterms:W3CDTF">2017-07-22T00:18:00Z</dcterms:created>
  <dcterms:modified xsi:type="dcterms:W3CDTF">2017-07-29T11:21:35Z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