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7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14"/>
      </p:cViewPr>
      <p:guideLst>
        <p:guide orient="horz" pos="216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27 </a:t>
            </a:r>
            <a:r>
              <a:rPr lang="zh-CN" altLang="en-US" dirty="0" smtClean="0"/>
              <a:t>最大网络</a:t>
            </a:r>
            <a:r>
              <a:rPr lang="zh-CN" altLang="en-US" dirty="0" smtClean="0"/>
              <a:t>流应用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27.1  </a:t>
            </a:r>
            <a:r>
              <a:rPr lang="zh-CN" altLang="en-US" dirty="0">
                <a:sym typeface="+mn-ea"/>
              </a:rPr>
              <a:t>最大流</a:t>
            </a:r>
            <a:r>
              <a:rPr lang="en-US" altLang="zh-CN" dirty="0">
                <a:sym typeface="+mn-ea"/>
              </a:rPr>
              <a:t>=G</a:t>
            </a:r>
            <a:r>
              <a:rPr lang="zh-CN" altLang="en-US" dirty="0">
                <a:sym typeface="+mn-ea"/>
              </a:rPr>
              <a:t>的最大匹配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对二分图</a:t>
            </a:r>
            <a:r>
              <a:rPr lang="en-US" altLang="zh-CN" dirty="0"/>
              <a:t>G=(X,Y,E), </a:t>
            </a:r>
            <a:r>
              <a:rPr lang="zh-CN" altLang="en-US" dirty="0"/>
              <a:t>添加一个源点</a:t>
            </a:r>
            <a:r>
              <a:rPr lang="en-US" altLang="zh-CN" dirty="0"/>
              <a:t>s</a:t>
            </a:r>
            <a:r>
              <a:rPr lang="zh-CN" altLang="en-US" dirty="0"/>
              <a:t>，并与</a:t>
            </a:r>
            <a:r>
              <a:rPr lang="en-US" altLang="zh-CN" dirty="0"/>
              <a:t>X</a:t>
            </a:r>
            <a:r>
              <a:rPr lang="zh-CN" altLang="en-US" dirty="0"/>
              <a:t>每个点连接，添加一个汇点</a:t>
            </a:r>
            <a:r>
              <a:rPr lang="en-US" altLang="zh-CN" dirty="0"/>
              <a:t>t, </a:t>
            </a:r>
            <a:r>
              <a:rPr lang="zh-CN" altLang="en-US" dirty="0"/>
              <a:t>并与</a:t>
            </a:r>
            <a:r>
              <a:rPr lang="en-US" altLang="zh-CN" dirty="0"/>
              <a:t>Y</a:t>
            </a:r>
            <a:r>
              <a:rPr lang="zh-CN" altLang="en-US" dirty="0"/>
              <a:t>点连接。每条边的容量定为</a:t>
            </a:r>
            <a:r>
              <a:rPr lang="en-US" altLang="zh-CN" dirty="0"/>
              <a:t>1.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最大流</a:t>
            </a:r>
            <a:r>
              <a:rPr lang="en-US" altLang="zh-CN" dirty="0"/>
              <a:t>=G</a:t>
            </a:r>
            <a:r>
              <a:rPr lang="zh-CN" altLang="en-US" dirty="0"/>
              <a:t>的最大匹配：</a:t>
            </a:r>
            <a:endParaRPr lang="zh-CN" altLang="en-US" dirty="0"/>
          </a:p>
          <a:p>
            <a:r>
              <a:rPr lang="zh-CN" altLang="en-US" dirty="0"/>
              <a:t>   因为每个源边或者汇编的容量为</a:t>
            </a:r>
            <a:r>
              <a:rPr lang="en-US" altLang="zh-CN" dirty="0"/>
              <a:t>1</a:t>
            </a:r>
            <a:r>
              <a:rPr lang="zh-CN" altLang="en-US" dirty="0"/>
              <a:t>，故</a:t>
            </a:r>
            <a:r>
              <a:rPr lang="en-US" altLang="zh-CN" dirty="0"/>
              <a:t>G</a:t>
            </a:r>
            <a:r>
              <a:rPr lang="zh-CN" altLang="en-US" dirty="0"/>
              <a:t>中的流边不会相交，因此最大流是一个匹配。其次，最大匹配是一个流。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故可以用最大流的方法，求最大匹配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059430" y="2970530"/>
            <a:ext cx="321310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3059430" y="3545205"/>
            <a:ext cx="321310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3059430" y="4176395"/>
            <a:ext cx="321310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5187315" y="2970530"/>
            <a:ext cx="321310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8" name="椭圆 17"/>
          <p:cNvSpPr/>
          <p:nvPr/>
        </p:nvSpPr>
        <p:spPr>
          <a:xfrm>
            <a:off x="5187315" y="3545205"/>
            <a:ext cx="321310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9" name="椭圆 18"/>
          <p:cNvSpPr/>
          <p:nvPr/>
        </p:nvSpPr>
        <p:spPr>
          <a:xfrm>
            <a:off x="5187315" y="4176395"/>
            <a:ext cx="321310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0" name="椭圆 19"/>
          <p:cNvSpPr/>
          <p:nvPr/>
        </p:nvSpPr>
        <p:spPr>
          <a:xfrm>
            <a:off x="1699260" y="3545205"/>
            <a:ext cx="321310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6569710" y="3545205"/>
            <a:ext cx="321310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</a:t>
            </a:r>
            <a:endParaRPr lang="en-US" altLang="zh-CN"/>
          </a:p>
        </p:txBody>
      </p:sp>
      <p:cxnSp>
        <p:nvCxnSpPr>
          <p:cNvPr id="22" name="直接箭头连接符 21"/>
          <p:cNvCxnSpPr>
            <a:stCxn id="20" idx="7"/>
            <a:endCxn id="11" idx="2"/>
          </p:cNvCxnSpPr>
          <p:nvPr/>
        </p:nvCxnSpPr>
        <p:spPr>
          <a:xfrm flipV="1">
            <a:off x="1973580" y="3150870"/>
            <a:ext cx="1085850" cy="447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6"/>
            <a:endCxn id="12" idx="2"/>
          </p:cNvCxnSpPr>
          <p:nvPr/>
        </p:nvCxnSpPr>
        <p:spPr>
          <a:xfrm>
            <a:off x="2020570" y="3725545"/>
            <a:ext cx="10388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5"/>
            <a:endCxn id="13" idx="2"/>
          </p:cNvCxnSpPr>
          <p:nvPr/>
        </p:nvCxnSpPr>
        <p:spPr>
          <a:xfrm>
            <a:off x="1973580" y="3852545"/>
            <a:ext cx="1085850" cy="504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7" idx="6"/>
            <a:endCxn id="21" idx="1"/>
          </p:cNvCxnSpPr>
          <p:nvPr/>
        </p:nvCxnSpPr>
        <p:spPr>
          <a:xfrm>
            <a:off x="5508625" y="3150870"/>
            <a:ext cx="1108075" cy="447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8" idx="6"/>
            <a:endCxn id="21" idx="2"/>
          </p:cNvCxnSpPr>
          <p:nvPr/>
        </p:nvCxnSpPr>
        <p:spPr>
          <a:xfrm>
            <a:off x="5508625" y="3725545"/>
            <a:ext cx="1061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9" idx="6"/>
            <a:endCxn id="21" idx="3"/>
          </p:cNvCxnSpPr>
          <p:nvPr/>
        </p:nvCxnSpPr>
        <p:spPr>
          <a:xfrm flipV="1">
            <a:off x="5508625" y="3852545"/>
            <a:ext cx="1108075" cy="504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6"/>
            <a:endCxn id="18" idx="2"/>
          </p:cNvCxnSpPr>
          <p:nvPr/>
        </p:nvCxnSpPr>
        <p:spPr>
          <a:xfrm>
            <a:off x="3380740" y="3150870"/>
            <a:ext cx="1806575" cy="574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6"/>
            <a:endCxn id="17" idx="2"/>
          </p:cNvCxnSpPr>
          <p:nvPr/>
        </p:nvCxnSpPr>
        <p:spPr>
          <a:xfrm flipV="1">
            <a:off x="3380740" y="3150870"/>
            <a:ext cx="1806575" cy="574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19" idx="2"/>
          </p:cNvCxnSpPr>
          <p:nvPr/>
        </p:nvCxnSpPr>
        <p:spPr>
          <a:xfrm>
            <a:off x="3419475" y="3789045"/>
            <a:ext cx="1767840" cy="567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1" idx="6"/>
          </p:cNvCxnSpPr>
          <p:nvPr/>
        </p:nvCxnSpPr>
        <p:spPr>
          <a:xfrm flipV="1">
            <a:off x="3380740" y="3140710"/>
            <a:ext cx="176720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3" idx="6"/>
          </p:cNvCxnSpPr>
          <p:nvPr/>
        </p:nvCxnSpPr>
        <p:spPr>
          <a:xfrm flipV="1">
            <a:off x="3380740" y="3716655"/>
            <a:ext cx="1767205" cy="64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143125" y="2948305"/>
            <a:ext cx="2686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2270125" y="3441065"/>
            <a:ext cx="400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2143125" y="4170680"/>
            <a:ext cx="2686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5904865" y="2970530"/>
            <a:ext cx="2686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5928360" y="4170680"/>
            <a:ext cx="2686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5744210" y="3597910"/>
            <a:ext cx="2686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4130040" y="2785110"/>
            <a:ext cx="2686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3989070" y="3545205"/>
            <a:ext cx="2686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4169410" y="4356735"/>
            <a:ext cx="2686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27.2  </a:t>
            </a:r>
            <a:r>
              <a:rPr lang="zh-CN" altLang="en-US"/>
              <a:t>奶牛挤奶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k</a:t>
            </a:r>
            <a:r>
              <a:rPr lang="zh-CN" altLang="en-US"/>
              <a:t>个挤奶机，每个挤奶机可容纳</a:t>
            </a:r>
            <a:r>
              <a:rPr lang="en-US" altLang="zh-CN"/>
              <a:t>m</a:t>
            </a:r>
            <a:r>
              <a:rPr lang="zh-CN" altLang="en-US"/>
              <a:t>头奶牛。现有</a:t>
            </a:r>
            <a:r>
              <a:rPr lang="en-US" altLang="zh-CN"/>
              <a:t>N</a:t>
            </a:r>
            <a:r>
              <a:rPr lang="zh-CN" altLang="en-US"/>
              <a:t>头奶牛，奶牛</a:t>
            </a:r>
            <a:r>
              <a:rPr lang="en-US" altLang="zh-CN"/>
              <a:t>i</a:t>
            </a:r>
            <a:r>
              <a:rPr lang="zh-CN" altLang="en-US"/>
              <a:t>到机器</a:t>
            </a:r>
            <a:r>
              <a:rPr lang="en-US" altLang="zh-CN"/>
              <a:t>j</a:t>
            </a:r>
            <a:r>
              <a:rPr lang="zh-CN" altLang="en-US"/>
              <a:t>的路程为</a:t>
            </a:r>
            <a:r>
              <a:rPr lang="en-US" altLang="zh-CN"/>
              <a:t>w(i,j),</a:t>
            </a:r>
            <a:r>
              <a:rPr lang="zh-CN" altLang="en-US"/>
              <a:t>如何安排牛奶挤奶，使得奶牛的</a:t>
            </a:r>
            <a:r>
              <a:rPr lang="zh-CN" altLang="en-US">
                <a:solidFill>
                  <a:srgbClr val="FF0000"/>
                </a:solidFill>
              </a:rPr>
              <a:t>最长路程最小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添加一个源点</a:t>
            </a:r>
            <a:r>
              <a:rPr lang="en-US" altLang="zh-CN" dirty="0">
                <a:sym typeface="+mn-ea"/>
              </a:rPr>
              <a:t>s</a:t>
            </a:r>
            <a:r>
              <a:rPr lang="zh-CN" altLang="en-US" dirty="0">
                <a:sym typeface="+mn-ea"/>
              </a:rPr>
              <a:t>，并与每个奶牛连接，容量为</a:t>
            </a: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添加一个汇点</a:t>
            </a:r>
            <a:r>
              <a:rPr lang="en-US" altLang="zh-CN" dirty="0">
                <a:sym typeface="+mn-ea"/>
              </a:rPr>
              <a:t>t, </a:t>
            </a:r>
            <a:r>
              <a:rPr lang="zh-CN" altLang="en-US" dirty="0">
                <a:sym typeface="+mn-ea"/>
              </a:rPr>
              <a:t>并与机器点连接，容量为</a:t>
            </a:r>
            <a:r>
              <a:rPr lang="en-US" altLang="zh-CN" dirty="0">
                <a:sym typeface="+mn-ea"/>
              </a:rPr>
              <a:t>m.  </a:t>
            </a:r>
            <a:r>
              <a:rPr lang="zh-CN" altLang="en-US" dirty="0">
                <a:sym typeface="+mn-ea"/>
              </a:rPr>
              <a:t>奶牛到机器的边容量为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但先不连边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r>
              <a:rPr lang="zh-CN" altLang="en-US">
                <a:solidFill>
                  <a:srgbClr val="002060"/>
                </a:solidFill>
              </a:rPr>
              <a:t>二分法：</a:t>
            </a:r>
            <a:endParaRPr lang="zh-CN" altLang="en-US">
              <a:solidFill>
                <a:srgbClr val="002060"/>
              </a:solidFill>
            </a:endParaRPr>
          </a:p>
          <a:p>
            <a:r>
              <a:rPr lang="en-US" altLang="zh-CN"/>
              <a:t>judge(x):  </a:t>
            </a:r>
            <a:r>
              <a:rPr lang="zh-CN" altLang="en-US"/>
              <a:t>对所有的</a:t>
            </a:r>
            <a:r>
              <a:rPr lang="en-US" altLang="zh-CN"/>
              <a:t>i,j, if w(i,j)&lt;=x, </a:t>
            </a:r>
            <a:r>
              <a:rPr lang="zh-CN" altLang="en-US"/>
              <a:t>则连接</a:t>
            </a:r>
            <a:r>
              <a:rPr lang="en-US" altLang="zh-CN"/>
              <a:t>i,j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                 </a:t>
            </a:r>
            <a:r>
              <a:rPr lang="en-US" altLang="zh-CN"/>
              <a:t>return  </a:t>
            </a:r>
            <a:r>
              <a:rPr lang="zh-CN" altLang="en-US"/>
              <a:t>最大流</a:t>
            </a:r>
            <a:r>
              <a:rPr lang="en-US" altLang="zh-CN"/>
              <a:t>== </a:t>
            </a:r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059430" y="2970530"/>
            <a:ext cx="321310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3059430" y="3545205"/>
            <a:ext cx="321310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3059430" y="4176395"/>
            <a:ext cx="321310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5187315" y="2970530"/>
            <a:ext cx="321310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8" name="椭圆 17"/>
          <p:cNvSpPr/>
          <p:nvPr/>
        </p:nvSpPr>
        <p:spPr>
          <a:xfrm>
            <a:off x="5187315" y="3545205"/>
            <a:ext cx="321310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9" name="椭圆 18"/>
          <p:cNvSpPr/>
          <p:nvPr/>
        </p:nvSpPr>
        <p:spPr>
          <a:xfrm>
            <a:off x="5187315" y="4176395"/>
            <a:ext cx="321310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0" name="椭圆 19"/>
          <p:cNvSpPr/>
          <p:nvPr/>
        </p:nvSpPr>
        <p:spPr>
          <a:xfrm>
            <a:off x="1699260" y="3545205"/>
            <a:ext cx="321310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6569710" y="3545205"/>
            <a:ext cx="321310" cy="360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</a:t>
            </a:r>
            <a:endParaRPr lang="en-US" altLang="zh-CN"/>
          </a:p>
        </p:txBody>
      </p:sp>
      <p:cxnSp>
        <p:nvCxnSpPr>
          <p:cNvPr id="22" name="直接箭头连接符 21"/>
          <p:cNvCxnSpPr>
            <a:stCxn id="20" idx="7"/>
            <a:endCxn id="11" idx="2"/>
          </p:cNvCxnSpPr>
          <p:nvPr/>
        </p:nvCxnSpPr>
        <p:spPr>
          <a:xfrm flipV="1">
            <a:off x="1973580" y="3150870"/>
            <a:ext cx="1085850" cy="447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6"/>
            <a:endCxn id="12" idx="2"/>
          </p:cNvCxnSpPr>
          <p:nvPr/>
        </p:nvCxnSpPr>
        <p:spPr>
          <a:xfrm>
            <a:off x="2020570" y="3725545"/>
            <a:ext cx="10388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5"/>
            <a:endCxn id="13" idx="2"/>
          </p:cNvCxnSpPr>
          <p:nvPr/>
        </p:nvCxnSpPr>
        <p:spPr>
          <a:xfrm>
            <a:off x="1973580" y="3852545"/>
            <a:ext cx="1085850" cy="504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7" idx="6"/>
            <a:endCxn id="21" idx="1"/>
          </p:cNvCxnSpPr>
          <p:nvPr/>
        </p:nvCxnSpPr>
        <p:spPr>
          <a:xfrm>
            <a:off x="5508625" y="3150870"/>
            <a:ext cx="1108075" cy="447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8" idx="6"/>
            <a:endCxn id="21" idx="2"/>
          </p:cNvCxnSpPr>
          <p:nvPr/>
        </p:nvCxnSpPr>
        <p:spPr>
          <a:xfrm>
            <a:off x="5508625" y="3725545"/>
            <a:ext cx="1061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9" idx="6"/>
            <a:endCxn id="21" idx="3"/>
          </p:cNvCxnSpPr>
          <p:nvPr/>
        </p:nvCxnSpPr>
        <p:spPr>
          <a:xfrm flipV="1">
            <a:off x="5508625" y="3852545"/>
            <a:ext cx="1108075" cy="504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143125" y="2948305"/>
            <a:ext cx="2686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2270125" y="3441065"/>
            <a:ext cx="400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2143125" y="4170680"/>
            <a:ext cx="2686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5904865" y="2970530"/>
            <a:ext cx="2686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5928360" y="4170680"/>
            <a:ext cx="2686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5744210" y="3597910"/>
            <a:ext cx="2686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3900805" y="3486785"/>
            <a:ext cx="2686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4169410" y="4356735"/>
            <a:ext cx="6489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w(i,j)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886710" y="2582545"/>
            <a:ext cx="6667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奶牛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28870" y="2582545"/>
            <a:ext cx="6667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机器</a:t>
            </a:r>
            <a:endParaRPr lang="zh-CN" altLang="en-US"/>
          </a:p>
        </p:txBody>
      </p:sp>
      <p:cxnSp>
        <p:nvCxnSpPr>
          <p:cNvPr id="6" name="直接箭头连接符 5"/>
          <p:cNvCxnSpPr>
            <a:stCxn id="11" idx="6"/>
          </p:cNvCxnSpPr>
          <p:nvPr/>
        </p:nvCxnSpPr>
        <p:spPr>
          <a:xfrm>
            <a:off x="3380740" y="3150870"/>
            <a:ext cx="1767205" cy="1141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410</Words>
  <Application>WPS 演示</Application>
  <PresentationFormat>全屏显示(4:3)</PresentationFormat>
  <Paragraphs>75</Paragraphs>
  <Slides>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方正舒体</vt:lpstr>
      <vt:lpstr>微软雅黑</vt:lpstr>
      <vt:lpstr>Calibri</vt:lpstr>
      <vt:lpstr>透明</vt:lpstr>
      <vt:lpstr>25 网络流</vt:lpstr>
      <vt:lpstr>25.1  最大流</vt:lpstr>
      <vt:lpstr>25.2 流量守恒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yichunx</cp:lastModifiedBy>
  <cp:revision>29</cp:revision>
  <dcterms:created xsi:type="dcterms:W3CDTF">2017-07-22T00:18:00Z</dcterms:created>
  <dcterms:modified xsi:type="dcterms:W3CDTF">2017-07-29T12:12:33Z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